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0" r:id="rId30"/>
    <p:sldId id="285" r:id="rId31"/>
    <p:sldId id="286" r:id="rId32"/>
    <p:sldId id="287" r:id="rId33"/>
    <p:sldId id="288" r:id="rId34"/>
    <p:sldId id="284" r:id="rId35"/>
    <p:sldId id="28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DQOFT8QGLBoZKBgMQvmwxFutH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ectos Moviendote" initials="" lastIdx="10" clrIdx="0"/>
  <p:cmAuthor id="1" name="Aldona Okraszewska"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0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ags" Target="tags/tag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Tsiortou" userId="68427d275b08e60f" providerId="LiveId" clId="{1A6C520C-222A-4C1D-9F9D-41606B7EBE1B}"/>
    <pc:docChg chg="undo custSel modSld">
      <pc:chgData name="Sofia Tsiortou" userId="68427d275b08e60f" providerId="LiveId" clId="{1A6C520C-222A-4C1D-9F9D-41606B7EBE1B}" dt="2022-11-02T14:07:39.939" v="65" actId="6549"/>
      <pc:docMkLst>
        <pc:docMk/>
      </pc:docMkLst>
      <pc:sldChg chg="modSp mod delCm">
        <pc:chgData name="Sofia Tsiortou" userId="68427d275b08e60f" providerId="LiveId" clId="{1A6C520C-222A-4C1D-9F9D-41606B7EBE1B}" dt="2022-11-02T14:03:08.995" v="2" actId="6549"/>
        <pc:sldMkLst>
          <pc:docMk/>
          <pc:sldMk cId="0" sldId="257"/>
        </pc:sldMkLst>
        <pc:spChg chg="mod">
          <ac:chgData name="Sofia Tsiortou" userId="68427d275b08e60f" providerId="LiveId" clId="{1A6C520C-222A-4C1D-9F9D-41606B7EBE1B}" dt="2022-11-02T14:03:08.995" v="2" actId="6549"/>
          <ac:spMkLst>
            <pc:docMk/>
            <pc:sldMk cId="0" sldId="257"/>
            <ac:spMk id="98" creationId="{00000000-0000-0000-0000-000000000000}"/>
          </ac:spMkLst>
        </pc:spChg>
      </pc:sldChg>
      <pc:sldChg chg="modSp mod">
        <pc:chgData name="Sofia Tsiortou" userId="68427d275b08e60f" providerId="LiveId" clId="{1A6C520C-222A-4C1D-9F9D-41606B7EBE1B}" dt="2022-11-02T14:03:20.748" v="23" actId="20577"/>
        <pc:sldMkLst>
          <pc:docMk/>
          <pc:sldMk cId="0" sldId="259"/>
        </pc:sldMkLst>
        <pc:spChg chg="mod">
          <ac:chgData name="Sofia Tsiortou" userId="68427d275b08e60f" providerId="LiveId" clId="{1A6C520C-222A-4C1D-9F9D-41606B7EBE1B}" dt="2022-11-02T14:03:16.320" v="15" actId="20577"/>
          <ac:spMkLst>
            <pc:docMk/>
            <pc:sldMk cId="0" sldId="259"/>
            <ac:spMk id="110" creationId="{00000000-0000-0000-0000-000000000000}"/>
          </ac:spMkLst>
        </pc:spChg>
        <pc:spChg chg="mod">
          <ac:chgData name="Sofia Tsiortou" userId="68427d275b08e60f" providerId="LiveId" clId="{1A6C520C-222A-4C1D-9F9D-41606B7EBE1B}" dt="2022-11-02T14:03:20.748" v="23" actId="20577"/>
          <ac:spMkLst>
            <pc:docMk/>
            <pc:sldMk cId="0" sldId="259"/>
            <ac:spMk id="111" creationId="{00000000-0000-0000-0000-000000000000}"/>
          </ac:spMkLst>
        </pc:spChg>
      </pc:sldChg>
      <pc:sldChg chg="delCm">
        <pc:chgData name="Sofia Tsiortou" userId="68427d275b08e60f" providerId="LiveId" clId="{1A6C520C-222A-4C1D-9F9D-41606B7EBE1B}" dt="2022-11-02T14:03:30.645" v="24" actId="1592"/>
        <pc:sldMkLst>
          <pc:docMk/>
          <pc:sldMk cId="0" sldId="260"/>
        </pc:sldMkLst>
      </pc:sldChg>
      <pc:sldChg chg="delCm">
        <pc:chgData name="Sofia Tsiortou" userId="68427d275b08e60f" providerId="LiveId" clId="{1A6C520C-222A-4C1D-9F9D-41606B7EBE1B}" dt="2022-11-02T14:03:37.297" v="25" actId="1592"/>
        <pc:sldMkLst>
          <pc:docMk/>
          <pc:sldMk cId="0" sldId="261"/>
        </pc:sldMkLst>
      </pc:sldChg>
      <pc:sldChg chg="modSp mod addCm delCm modCm">
        <pc:chgData name="Sofia Tsiortou" userId="68427d275b08e60f" providerId="LiveId" clId="{1A6C520C-222A-4C1D-9F9D-41606B7EBE1B}" dt="2022-11-02T14:05:24.315" v="43" actId="6549"/>
        <pc:sldMkLst>
          <pc:docMk/>
          <pc:sldMk cId="0" sldId="262"/>
        </pc:sldMkLst>
        <pc:spChg chg="mod">
          <ac:chgData name="Sofia Tsiortou" userId="68427d275b08e60f" providerId="LiveId" clId="{1A6C520C-222A-4C1D-9F9D-41606B7EBE1B}" dt="2022-11-02T14:05:24.315" v="43" actId="6549"/>
          <ac:spMkLst>
            <pc:docMk/>
            <pc:sldMk cId="0" sldId="262"/>
            <ac:spMk id="135" creationId="{00000000-0000-0000-0000-000000000000}"/>
          </ac:spMkLst>
        </pc:spChg>
      </pc:sldChg>
      <pc:sldChg chg="modSp mod">
        <pc:chgData name="Sofia Tsiortou" userId="68427d275b08e60f" providerId="LiveId" clId="{1A6C520C-222A-4C1D-9F9D-41606B7EBE1B}" dt="2022-11-02T14:06:33.747" v="60" actId="20577"/>
        <pc:sldMkLst>
          <pc:docMk/>
          <pc:sldMk cId="0" sldId="265"/>
        </pc:sldMkLst>
        <pc:spChg chg="mod">
          <ac:chgData name="Sofia Tsiortou" userId="68427d275b08e60f" providerId="LiveId" clId="{1A6C520C-222A-4C1D-9F9D-41606B7EBE1B}" dt="2022-11-02T14:06:03.992" v="45" actId="20577"/>
          <ac:spMkLst>
            <pc:docMk/>
            <pc:sldMk cId="0" sldId="265"/>
            <ac:spMk id="170" creationId="{00000000-0000-0000-0000-000000000000}"/>
          </ac:spMkLst>
        </pc:spChg>
        <pc:spChg chg="mod">
          <ac:chgData name="Sofia Tsiortou" userId="68427d275b08e60f" providerId="LiveId" clId="{1A6C520C-222A-4C1D-9F9D-41606B7EBE1B}" dt="2022-11-02T14:06:33.747" v="60" actId="20577"/>
          <ac:spMkLst>
            <pc:docMk/>
            <pc:sldMk cId="0" sldId="265"/>
            <ac:spMk id="176" creationId="{00000000-0000-0000-0000-000000000000}"/>
          </ac:spMkLst>
        </pc:spChg>
        <pc:spChg chg="mod">
          <ac:chgData name="Sofia Tsiortou" userId="68427d275b08e60f" providerId="LiveId" clId="{1A6C520C-222A-4C1D-9F9D-41606B7EBE1B}" dt="2022-11-02T14:06:11.954" v="48" actId="20577"/>
          <ac:spMkLst>
            <pc:docMk/>
            <pc:sldMk cId="0" sldId="265"/>
            <ac:spMk id="182" creationId="{00000000-0000-0000-0000-000000000000}"/>
          </ac:spMkLst>
        </pc:spChg>
      </pc:sldChg>
      <pc:sldChg chg="modSp mod">
        <pc:chgData name="Sofia Tsiortou" userId="68427d275b08e60f" providerId="LiveId" clId="{1A6C520C-222A-4C1D-9F9D-41606B7EBE1B}" dt="2022-11-02T14:05:45.558" v="44" actId="20577"/>
        <pc:sldMkLst>
          <pc:docMk/>
          <pc:sldMk cId="0" sldId="270"/>
        </pc:sldMkLst>
        <pc:spChg chg="mod">
          <ac:chgData name="Sofia Tsiortou" userId="68427d275b08e60f" providerId="LiveId" clId="{1A6C520C-222A-4C1D-9F9D-41606B7EBE1B}" dt="2022-11-02T14:05:45.558" v="44" actId="20577"/>
          <ac:spMkLst>
            <pc:docMk/>
            <pc:sldMk cId="0" sldId="270"/>
            <ac:spMk id="249" creationId="{00000000-0000-0000-0000-000000000000}"/>
          </ac:spMkLst>
        </pc:spChg>
      </pc:sldChg>
      <pc:sldChg chg="delCm">
        <pc:chgData name="Sofia Tsiortou" userId="68427d275b08e60f" providerId="LiveId" clId="{1A6C520C-222A-4C1D-9F9D-41606B7EBE1B}" dt="2022-11-02T14:07:03.207" v="62" actId="1592"/>
        <pc:sldMkLst>
          <pc:docMk/>
          <pc:sldMk cId="0" sldId="274"/>
        </pc:sldMkLst>
      </pc:sldChg>
      <pc:sldChg chg="delCm">
        <pc:chgData name="Sofia Tsiortou" userId="68427d275b08e60f" providerId="LiveId" clId="{1A6C520C-222A-4C1D-9F9D-41606B7EBE1B}" dt="2022-11-02T14:07:26.660" v="64" actId="1592"/>
        <pc:sldMkLst>
          <pc:docMk/>
          <pc:sldMk cId="0" sldId="282"/>
        </pc:sldMkLst>
      </pc:sldChg>
      <pc:sldChg chg="modSp mod">
        <pc:chgData name="Sofia Tsiortou" userId="68427d275b08e60f" providerId="LiveId" clId="{1A6C520C-222A-4C1D-9F9D-41606B7EBE1B}" dt="2022-11-02T14:07:39.939" v="65" actId="6549"/>
        <pc:sldMkLst>
          <pc:docMk/>
          <pc:sldMk cId="946124204" sldId="290"/>
        </pc:sldMkLst>
        <pc:spChg chg="mod">
          <ac:chgData name="Sofia Tsiortou" userId="68427d275b08e60f" providerId="LiveId" clId="{1A6C520C-222A-4C1D-9F9D-41606B7EBE1B}" dt="2022-11-02T14:07:39.939" v="65" actId="6549"/>
          <ac:spMkLst>
            <pc:docMk/>
            <pc:sldMk cId="946124204" sldId="290"/>
            <ac:spMk id="3" creationId="{F8FC4D30-6238-F569-4ED3-57F50681C8B7}"/>
          </ac:spMkLst>
        </pc:spChg>
      </pc:sldChg>
    </pc:docChg>
  </pc:docChgLst>
  <pc:docChgLst>
    <pc:chgData name="monika.jaded@gmail.com" userId="944649352dddb27d" providerId="LiveId" clId="{9F950325-A983-4A4A-B7C6-868E26081388}"/>
    <pc:docChg chg="undo custSel modSld">
      <pc:chgData name="monika.jaded@gmail.com" userId="944649352dddb27d" providerId="LiveId" clId="{9F950325-A983-4A4A-B7C6-868E26081388}" dt="2022-11-02T11:27:51.959" v="555" actId="14100"/>
      <pc:docMkLst>
        <pc:docMk/>
      </pc:docMkLst>
      <pc:sldChg chg="modSp mod">
        <pc:chgData name="monika.jaded@gmail.com" userId="944649352dddb27d" providerId="LiveId" clId="{9F950325-A983-4A4A-B7C6-868E26081388}" dt="2022-11-02T10:23:53.906" v="0" actId="123"/>
        <pc:sldMkLst>
          <pc:docMk/>
          <pc:sldMk cId="0" sldId="261"/>
        </pc:sldMkLst>
        <pc:spChg chg="mod">
          <ac:chgData name="monika.jaded@gmail.com" userId="944649352dddb27d" providerId="LiveId" clId="{9F950325-A983-4A4A-B7C6-868E26081388}" dt="2022-11-02T10:23:53.906" v="0" actId="123"/>
          <ac:spMkLst>
            <pc:docMk/>
            <pc:sldMk cId="0" sldId="261"/>
            <ac:spMk id="129" creationId="{00000000-0000-0000-0000-000000000000}"/>
          </ac:spMkLst>
        </pc:spChg>
      </pc:sldChg>
      <pc:sldChg chg="modSp mod modCm">
        <pc:chgData name="monika.jaded@gmail.com" userId="944649352dddb27d" providerId="LiveId" clId="{9F950325-A983-4A4A-B7C6-868E26081388}" dt="2022-11-02T10:31:24.896" v="40" actId="20577"/>
        <pc:sldMkLst>
          <pc:docMk/>
          <pc:sldMk cId="0" sldId="262"/>
        </pc:sldMkLst>
        <pc:spChg chg="mod">
          <ac:chgData name="monika.jaded@gmail.com" userId="944649352dddb27d" providerId="LiveId" clId="{9F950325-A983-4A4A-B7C6-868E26081388}" dt="2022-11-02T10:31:24.896" v="40" actId="20577"/>
          <ac:spMkLst>
            <pc:docMk/>
            <pc:sldMk cId="0" sldId="262"/>
            <ac:spMk id="135" creationId="{00000000-0000-0000-0000-000000000000}"/>
          </ac:spMkLst>
        </pc:spChg>
      </pc:sldChg>
      <pc:sldChg chg="modSp mod">
        <pc:chgData name="monika.jaded@gmail.com" userId="944649352dddb27d" providerId="LiveId" clId="{9F950325-A983-4A4A-B7C6-868E26081388}" dt="2022-11-02T10:31:58.464" v="45" actId="1035"/>
        <pc:sldMkLst>
          <pc:docMk/>
          <pc:sldMk cId="0" sldId="263"/>
        </pc:sldMkLst>
        <pc:spChg chg="mod">
          <ac:chgData name="monika.jaded@gmail.com" userId="944649352dddb27d" providerId="LiveId" clId="{9F950325-A983-4A4A-B7C6-868E26081388}" dt="2022-11-02T10:31:58.464" v="45" actId="1035"/>
          <ac:spMkLst>
            <pc:docMk/>
            <pc:sldMk cId="0" sldId="263"/>
            <ac:spMk id="143" creationId="{00000000-0000-0000-0000-000000000000}"/>
          </ac:spMkLst>
        </pc:spChg>
      </pc:sldChg>
      <pc:sldChg chg="modSp mod">
        <pc:chgData name="monika.jaded@gmail.com" userId="944649352dddb27d" providerId="LiveId" clId="{9F950325-A983-4A4A-B7C6-868E26081388}" dt="2022-11-02T10:34:36.699" v="62" actId="123"/>
        <pc:sldMkLst>
          <pc:docMk/>
          <pc:sldMk cId="0" sldId="264"/>
        </pc:sldMkLst>
        <pc:spChg chg="mod">
          <ac:chgData name="monika.jaded@gmail.com" userId="944649352dddb27d" providerId="LiveId" clId="{9F950325-A983-4A4A-B7C6-868E26081388}" dt="2022-11-02T10:33:31.818" v="60" actId="20577"/>
          <ac:spMkLst>
            <pc:docMk/>
            <pc:sldMk cId="0" sldId="264"/>
            <ac:spMk id="149" creationId="{00000000-0000-0000-0000-000000000000}"/>
          </ac:spMkLst>
        </pc:spChg>
        <pc:spChg chg="mod">
          <ac:chgData name="monika.jaded@gmail.com" userId="944649352dddb27d" providerId="LiveId" clId="{9F950325-A983-4A4A-B7C6-868E26081388}" dt="2022-11-02T10:33:10.661" v="54" actId="123"/>
          <ac:spMkLst>
            <pc:docMk/>
            <pc:sldMk cId="0" sldId="264"/>
            <ac:spMk id="151" creationId="{00000000-0000-0000-0000-000000000000}"/>
          </ac:spMkLst>
        </pc:spChg>
        <pc:spChg chg="mod">
          <ac:chgData name="monika.jaded@gmail.com" userId="944649352dddb27d" providerId="LiveId" clId="{9F950325-A983-4A4A-B7C6-868E26081388}" dt="2022-11-02T10:34:30.077" v="61" actId="123"/>
          <ac:spMkLst>
            <pc:docMk/>
            <pc:sldMk cId="0" sldId="264"/>
            <ac:spMk id="153" creationId="{00000000-0000-0000-0000-000000000000}"/>
          </ac:spMkLst>
        </pc:spChg>
        <pc:spChg chg="mod">
          <ac:chgData name="monika.jaded@gmail.com" userId="944649352dddb27d" providerId="LiveId" clId="{9F950325-A983-4A4A-B7C6-868E26081388}" dt="2022-11-02T10:34:36.699" v="62" actId="123"/>
          <ac:spMkLst>
            <pc:docMk/>
            <pc:sldMk cId="0" sldId="264"/>
            <ac:spMk id="155" creationId="{00000000-0000-0000-0000-000000000000}"/>
          </ac:spMkLst>
        </pc:spChg>
        <pc:spChg chg="mod">
          <ac:chgData name="monika.jaded@gmail.com" userId="944649352dddb27d" providerId="LiveId" clId="{9F950325-A983-4A4A-B7C6-868E26081388}" dt="2022-11-02T10:33:00.300" v="52" actId="1076"/>
          <ac:spMkLst>
            <pc:docMk/>
            <pc:sldMk cId="0" sldId="264"/>
            <ac:spMk id="157" creationId="{00000000-0000-0000-0000-000000000000}"/>
          </ac:spMkLst>
        </pc:spChg>
      </pc:sldChg>
      <pc:sldChg chg="modSp mod">
        <pc:chgData name="monika.jaded@gmail.com" userId="944649352dddb27d" providerId="LiveId" clId="{9F950325-A983-4A4A-B7C6-868E26081388}" dt="2022-11-02T10:36:33.528" v="69" actId="20577"/>
        <pc:sldMkLst>
          <pc:docMk/>
          <pc:sldMk cId="0" sldId="265"/>
        </pc:sldMkLst>
        <pc:spChg chg="mod">
          <ac:chgData name="monika.jaded@gmail.com" userId="944649352dddb27d" providerId="LiveId" clId="{9F950325-A983-4A4A-B7C6-868E26081388}" dt="2022-11-02T10:35:02.322" v="63" actId="1076"/>
          <ac:spMkLst>
            <pc:docMk/>
            <pc:sldMk cId="0" sldId="265"/>
            <ac:spMk id="167" creationId="{00000000-0000-0000-0000-000000000000}"/>
          </ac:spMkLst>
        </pc:spChg>
        <pc:spChg chg="mod">
          <ac:chgData name="monika.jaded@gmail.com" userId="944649352dddb27d" providerId="LiveId" clId="{9F950325-A983-4A4A-B7C6-868E26081388}" dt="2022-11-02T10:35:45.956" v="64" actId="14100"/>
          <ac:spMkLst>
            <pc:docMk/>
            <pc:sldMk cId="0" sldId="265"/>
            <ac:spMk id="172" creationId="{00000000-0000-0000-0000-000000000000}"/>
          </ac:spMkLst>
        </pc:spChg>
        <pc:spChg chg="mod">
          <ac:chgData name="monika.jaded@gmail.com" userId="944649352dddb27d" providerId="LiveId" clId="{9F950325-A983-4A4A-B7C6-868E26081388}" dt="2022-11-02T10:36:13.820" v="67" actId="20577"/>
          <ac:spMkLst>
            <pc:docMk/>
            <pc:sldMk cId="0" sldId="265"/>
            <ac:spMk id="178" creationId="{00000000-0000-0000-0000-000000000000}"/>
          </ac:spMkLst>
        </pc:spChg>
        <pc:spChg chg="mod">
          <ac:chgData name="monika.jaded@gmail.com" userId="944649352dddb27d" providerId="LiveId" clId="{9F950325-A983-4A4A-B7C6-868E26081388}" dt="2022-11-02T10:36:33.528" v="69" actId="20577"/>
          <ac:spMkLst>
            <pc:docMk/>
            <pc:sldMk cId="0" sldId="265"/>
            <ac:spMk id="184" creationId="{00000000-0000-0000-0000-000000000000}"/>
          </ac:spMkLst>
        </pc:spChg>
      </pc:sldChg>
      <pc:sldChg chg="modSp mod">
        <pc:chgData name="monika.jaded@gmail.com" userId="944649352dddb27d" providerId="LiveId" clId="{9F950325-A983-4A4A-B7C6-868E26081388}" dt="2022-11-02T10:38:12.655" v="72" actId="113"/>
        <pc:sldMkLst>
          <pc:docMk/>
          <pc:sldMk cId="0" sldId="266"/>
        </pc:sldMkLst>
        <pc:spChg chg="mod">
          <ac:chgData name="monika.jaded@gmail.com" userId="944649352dddb27d" providerId="LiveId" clId="{9F950325-A983-4A4A-B7C6-868E26081388}" dt="2022-11-02T10:38:12.655" v="72" actId="113"/>
          <ac:spMkLst>
            <pc:docMk/>
            <pc:sldMk cId="0" sldId="266"/>
            <ac:spMk id="198" creationId="{00000000-0000-0000-0000-000000000000}"/>
          </ac:spMkLst>
        </pc:spChg>
      </pc:sldChg>
      <pc:sldChg chg="modSp mod">
        <pc:chgData name="monika.jaded@gmail.com" userId="944649352dddb27d" providerId="LiveId" clId="{9F950325-A983-4A4A-B7C6-868E26081388}" dt="2022-11-02T10:39:58.789" v="106" actId="14100"/>
        <pc:sldMkLst>
          <pc:docMk/>
          <pc:sldMk cId="0" sldId="267"/>
        </pc:sldMkLst>
        <pc:spChg chg="mod">
          <ac:chgData name="monika.jaded@gmail.com" userId="944649352dddb27d" providerId="LiveId" clId="{9F950325-A983-4A4A-B7C6-868E26081388}" dt="2022-11-02T10:39:08.829" v="86" actId="14100"/>
          <ac:spMkLst>
            <pc:docMk/>
            <pc:sldMk cId="0" sldId="267"/>
            <ac:spMk id="205" creationId="{00000000-0000-0000-0000-000000000000}"/>
          </ac:spMkLst>
        </pc:spChg>
        <pc:spChg chg="mod">
          <ac:chgData name="monika.jaded@gmail.com" userId="944649352dddb27d" providerId="LiveId" clId="{9F950325-A983-4A4A-B7C6-868E26081388}" dt="2022-11-02T10:39:17.564" v="89" actId="5793"/>
          <ac:spMkLst>
            <pc:docMk/>
            <pc:sldMk cId="0" sldId="267"/>
            <ac:spMk id="207" creationId="{00000000-0000-0000-0000-000000000000}"/>
          </ac:spMkLst>
        </pc:spChg>
        <pc:spChg chg="mod">
          <ac:chgData name="monika.jaded@gmail.com" userId="944649352dddb27d" providerId="LiveId" clId="{9F950325-A983-4A4A-B7C6-868E26081388}" dt="2022-11-02T10:39:34.535" v="94" actId="1076"/>
          <ac:spMkLst>
            <pc:docMk/>
            <pc:sldMk cId="0" sldId="267"/>
            <ac:spMk id="209" creationId="{00000000-0000-0000-0000-000000000000}"/>
          </ac:spMkLst>
        </pc:spChg>
        <pc:spChg chg="mod">
          <ac:chgData name="monika.jaded@gmail.com" userId="944649352dddb27d" providerId="LiveId" clId="{9F950325-A983-4A4A-B7C6-868E26081388}" dt="2022-11-02T10:39:52.719" v="105" actId="1036"/>
          <ac:spMkLst>
            <pc:docMk/>
            <pc:sldMk cId="0" sldId="267"/>
            <ac:spMk id="211" creationId="{00000000-0000-0000-0000-000000000000}"/>
          </ac:spMkLst>
        </pc:spChg>
        <pc:spChg chg="mod">
          <ac:chgData name="monika.jaded@gmail.com" userId="944649352dddb27d" providerId="LiveId" clId="{9F950325-A983-4A4A-B7C6-868E26081388}" dt="2022-11-02T10:39:58.789" v="106" actId="14100"/>
          <ac:spMkLst>
            <pc:docMk/>
            <pc:sldMk cId="0" sldId="267"/>
            <ac:spMk id="213" creationId="{00000000-0000-0000-0000-000000000000}"/>
          </ac:spMkLst>
        </pc:spChg>
      </pc:sldChg>
      <pc:sldChg chg="modSp mod">
        <pc:chgData name="monika.jaded@gmail.com" userId="944649352dddb27d" providerId="LiveId" clId="{9F950325-A983-4A4A-B7C6-868E26081388}" dt="2022-11-02T10:43:05.867" v="132" actId="20577"/>
        <pc:sldMkLst>
          <pc:docMk/>
          <pc:sldMk cId="0" sldId="268"/>
        </pc:sldMkLst>
        <pc:spChg chg="mod">
          <ac:chgData name="monika.jaded@gmail.com" userId="944649352dddb27d" providerId="LiveId" clId="{9F950325-A983-4A4A-B7C6-868E26081388}" dt="2022-11-02T10:40:34.756" v="108" actId="1076"/>
          <ac:spMkLst>
            <pc:docMk/>
            <pc:sldMk cId="0" sldId="268"/>
            <ac:spMk id="218" creationId="{00000000-0000-0000-0000-000000000000}"/>
          </ac:spMkLst>
        </pc:spChg>
        <pc:spChg chg="mod">
          <ac:chgData name="monika.jaded@gmail.com" userId="944649352dddb27d" providerId="LiveId" clId="{9F950325-A983-4A4A-B7C6-868E26081388}" dt="2022-11-02T10:43:05.867" v="132" actId="20577"/>
          <ac:spMkLst>
            <pc:docMk/>
            <pc:sldMk cId="0" sldId="268"/>
            <ac:spMk id="219" creationId="{00000000-0000-0000-0000-000000000000}"/>
          </ac:spMkLst>
        </pc:spChg>
      </pc:sldChg>
      <pc:sldChg chg="addSp modSp mod">
        <pc:chgData name="monika.jaded@gmail.com" userId="944649352dddb27d" providerId="LiveId" clId="{9F950325-A983-4A4A-B7C6-868E26081388}" dt="2022-11-02T10:47:00.535" v="240" actId="20577"/>
        <pc:sldMkLst>
          <pc:docMk/>
          <pc:sldMk cId="0" sldId="269"/>
        </pc:sldMkLst>
        <pc:spChg chg="add">
          <ac:chgData name="monika.jaded@gmail.com" userId="944649352dddb27d" providerId="LiveId" clId="{9F950325-A983-4A4A-B7C6-868E26081388}" dt="2022-11-02T10:45:41.454" v="160"/>
          <ac:spMkLst>
            <pc:docMk/>
            <pc:sldMk cId="0" sldId="269"/>
            <ac:spMk id="2" creationId="{9A357A5E-2FC9-01D5-FF8E-A1979DE17E16}"/>
          </ac:spMkLst>
        </pc:spChg>
        <pc:spChg chg="add mod">
          <ac:chgData name="monika.jaded@gmail.com" userId="944649352dddb27d" providerId="LiveId" clId="{9F950325-A983-4A4A-B7C6-868E26081388}" dt="2022-11-02T10:45:48.243" v="161"/>
          <ac:spMkLst>
            <pc:docMk/>
            <pc:sldMk cId="0" sldId="269"/>
            <ac:spMk id="3" creationId="{5E674D2B-AFB2-98DE-5380-C51B642673ED}"/>
          </ac:spMkLst>
        </pc:spChg>
        <pc:spChg chg="mod">
          <ac:chgData name="monika.jaded@gmail.com" userId="944649352dddb27d" providerId="LiveId" clId="{9F950325-A983-4A4A-B7C6-868E26081388}" dt="2022-11-02T10:43:39.264" v="137" actId="14100"/>
          <ac:spMkLst>
            <pc:docMk/>
            <pc:sldMk cId="0" sldId="269"/>
            <ac:spMk id="224" creationId="{00000000-0000-0000-0000-000000000000}"/>
          </ac:spMkLst>
        </pc:spChg>
        <pc:spChg chg="mod">
          <ac:chgData name="monika.jaded@gmail.com" userId="944649352dddb27d" providerId="LiveId" clId="{9F950325-A983-4A4A-B7C6-868E26081388}" dt="2022-11-02T10:43:34.292" v="136" actId="1076"/>
          <ac:spMkLst>
            <pc:docMk/>
            <pc:sldMk cId="0" sldId="269"/>
            <ac:spMk id="226" creationId="{00000000-0000-0000-0000-000000000000}"/>
          </ac:spMkLst>
        </pc:spChg>
        <pc:spChg chg="mod">
          <ac:chgData name="monika.jaded@gmail.com" userId="944649352dddb27d" providerId="LiveId" clId="{9F950325-A983-4A4A-B7C6-868E26081388}" dt="2022-11-02T10:46:21.354" v="215" actId="20577"/>
          <ac:spMkLst>
            <pc:docMk/>
            <pc:sldMk cId="0" sldId="269"/>
            <ac:spMk id="227" creationId="{00000000-0000-0000-0000-000000000000}"/>
          </ac:spMkLst>
        </pc:spChg>
        <pc:spChg chg="mod">
          <ac:chgData name="monika.jaded@gmail.com" userId="944649352dddb27d" providerId="LiveId" clId="{9F950325-A983-4A4A-B7C6-868E26081388}" dt="2022-11-02T10:44:34.749" v="141" actId="207"/>
          <ac:spMkLst>
            <pc:docMk/>
            <pc:sldMk cId="0" sldId="269"/>
            <ac:spMk id="232" creationId="{00000000-0000-0000-0000-000000000000}"/>
          </ac:spMkLst>
        </pc:spChg>
        <pc:spChg chg="mod">
          <ac:chgData name="monika.jaded@gmail.com" userId="944649352dddb27d" providerId="LiveId" clId="{9F950325-A983-4A4A-B7C6-868E26081388}" dt="2022-11-02T10:46:28.664" v="224" actId="20577"/>
          <ac:spMkLst>
            <pc:docMk/>
            <pc:sldMk cId="0" sldId="269"/>
            <ac:spMk id="233" creationId="{00000000-0000-0000-0000-000000000000}"/>
          </ac:spMkLst>
        </pc:spChg>
        <pc:spChg chg="mod">
          <ac:chgData name="monika.jaded@gmail.com" userId="944649352dddb27d" providerId="LiveId" clId="{9F950325-A983-4A4A-B7C6-868E26081388}" dt="2022-11-02T10:44:20.303" v="140" actId="207"/>
          <ac:spMkLst>
            <pc:docMk/>
            <pc:sldMk cId="0" sldId="269"/>
            <ac:spMk id="236" creationId="{00000000-0000-0000-0000-000000000000}"/>
          </ac:spMkLst>
        </pc:spChg>
        <pc:spChg chg="mod">
          <ac:chgData name="monika.jaded@gmail.com" userId="944649352dddb27d" providerId="LiveId" clId="{9F950325-A983-4A4A-B7C6-868E26081388}" dt="2022-11-02T10:47:00.535" v="240" actId="20577"/>
          <ac:spMkLst>
            <pc:docMk/>
            <pc:sldMk cId="0" sldId="269"/>
            <ac:spMk id="240" creationId="{00000000-0000-0000-0000-000000000000}"/>
          </ac:spMkLst>
        </pc:spChg>
        <pc:grpChg chg="mod">
          <ac:chgData name="monika.jaded@gmail.com" userId="944649352dddb27d" providerId="LiveId" clId="{9F950325-A983-4A4A-B7C6-868E26081388}" dt="2022-11-02T10:43:52.322" v="139" actId="1076"/>
          <ac:grpSpMkLst>
            <pc:docMk/>
            <pc:sldMk cId="0" sldId="269"/>
            <ac:grpSpMk id="229" creationId="{00000000-0000-0000-0000-000000000000}"/>
          </ac:grpSpMkLst>
        </pc:grpChg>
      </pc:sldChg>
      <pc:sldChg chg="modSp mod">
        <pc:chgData name="monika.jaded@gmail.com" userId="944649352dddb27d" providerId="LiveId" clId="{9F950325-A983-4A4A-B7C6-868E26081388}" dt="2022-11-02T10:48:48.177" v="251" actId="20577"/>
        <pc:sldMkLst>
          <pc:docMk/>
          <pc:sldMk cId="0" sldId="270"/>
        </pc:sldMkLst>
        <pc:spChg chg="mod">
          <ac:chgData name="monika.jaded@gmail.com" userId="944649352dddb27d" providerId="LiveId" clId="{9F950325-A983-4A4A-B7C6-868E26081388}" dt="2022-11-02T10:48:48.177" v="251" actId="20577"/>
          <ac:spMkLst>
            <pc:docMk/>
            <pc:sldMk cId="0" sldId="270"/>
            <ac:spMk id="248" creationId="{00000000-0000-0000-0000-000000000000}"/>
          </ac:spMkLst>
        </pc:spChg>
        <pc:spChg chg="mod">
          <ac:chgData name="monika.jaded@gmail.com" userId="944649352dddb27d" providerId="LiveId" clId="{9F950325-A983-4A4A-B7C6-868E26081388}" dt="2022-11-02T10:47:53.556" v="241" actId="14100"/>
          <ac:spMkLst>
            <pc:docMk/>
            <pc:sldMk cId="0" sldId="270"/>
            <ac:spMk id="249" creationId="{00000000-0000-0000-0000-000000000000}"/>
          </ac:spMkLst>
        </pc:spChg>
      </pc:sldChg>
      <pc:sldChg chg="modSp mod">
        <pc:chgData name="monika.jaded@gmail.com" userId="944649352dddb27d" providerId="LiveId" clId="{9F950325-A983-4A4A-B7C6-868E26081388}" dt="2022-11-02T10:51:22.682" v="275" actId="14100"/>
        <pc:sldMkLst>
          <pc:docMk/>
          <pc:sldMk cId="0" sldId="271"/>
        </pc:sldMkLst>
        <pc:spChg chg="mod">
          <ac:chgData name="monika.jaded@gmail.com" userId="944649352dddb27d" providerId="LiveId" clId="{9F950325-A983-4A4A-B7C6-868E26081388}" dt="2022-11-02T10:51:22.682" v="275" actId="14100"/>
          <ac:spMkLst>
            <pc:docMk/>
            <pc:sldMk cId="0" sldId="271"/>
            <ac:spMk id="255" creationId="{00000000-0000-0000-0000-000000000000}"/>
          </ac:spMkLst>
        </pc:spChg>
        <pc:spChg chg="mod">
          <ac:chgData name="monika.jaded@gmail.com" userId="944649352dddb27d" providerId="LiveId" clId="{9F950325-A983-4A4A-B7C6-868E26081388}" dt="2022-11-02T10:51:13.417" v="274" actId="403"/>
          <ac:spMkLst>
            <pc:docMk/>
            <pc:sldMk cId="0" sldId="271"/>
            <ac:spMk id="260" creationId="{00000000-0000-0000-0000-000000000000}"/>
          </ac:spMkLst>
        </pc:spChg>
        <pc:spChg chg="mod">
          <ac:chgData name="monika.jaded@gmail.com" userId="944649352dddb27d" providerId="LiveId" clId="{9F950325-A983-4A4A-B7C6-868E26081388}" dt="2022-11-02T10:50:59.869" v="272" actId="14100"/>
          <ac:spMkLst>
            <pc:docMk/>
            <pc:sldMk cId="0" sldId="271"/>
            <ac:spMk id="264" creationId="{00000000-0000-0000-0000-000000000000}"/>
          </ac:spMkLst>
        </pc:spChg>
        <pc:spChg chg="mod">
          <ac:chgData name="monika.jaded@gmail.com" userId="944649352dddb27d" providerId="LiveId" clId="{9F950325-A983-4A4A-B7C6-868E26081388}" dt="2022-11-02T10:49:14.505" v="255" actId="14100"/>
          <ac:spMkLst>
            <pc:docMk/>
            <pc:sldMk cId="0" sldId="271"/>
            <ac:spMk id="266" creationId="{00000000-0000-0000-0000-000000000000}"/>
          </ac:spMkLst>
        </pc:spChg>
        <pc:spChg chg="mod">
          <ac:chgData name="monika.jaded@gmail.com" userId="944649352dddb27d" providerId="LiveId" clId="{9F950325-A983-4A4A-B7C6-868E26081388}" dt="2022-11-02T10:50:51.011" v="270" actId="403"/>
          <ac:spMkLst>
            <pc:docMk/>
            <pc:sldMk cId="0" sldId="271"/>
            <ac:spMk id="268" creationId="{00000000-0000-0000-0000-000000000000}"/>
          </ac:spMkLst>
        </pc:spChg>
      </pc:sldChg>
      <pc:sldChg chg="modSp mod">
        <pc:chgData name="monika.jaded@gmail.com" userId="944649352dddb27d" providerId="LiveId" clId="{9F950325-A983-4A4A-B7C6-868E26081388}" dt="2022-11-02T10:53:29.705" v="291" actId="20577"/>
        <pc:sldMkLst>
          <pc:docMk/>
          <pc:sldMk cId="0" sldId="272"/>
        </pc:sldMkLst>
        <pc:spChg chg="mod">
          <ac:chgData name="monika.jaded@gmail.com" userId="944649352dddb27d" providerId="LiveId" clId="{9F950325-A983-4A4A-B7C6-868E26081388}" dt="2022-11-02T10:53:29.705" v="291" actId="20577"/>
          <ac:spMkLst>
            <pc:docMk/>
            <pc:sldMk cId="0" sldId="272"/>
            <ac:spMk id="276" creationId="{00000000-0000-0000-0000-000000000000}"/>
          </ac:spMkLst>
        </pc:spChg>
        <pc:spChg chg="mod">
          <ac:chgData name="monika.jaded@gmail.com" userId="944649352dddb27d" providerId="LiveId" clId="{9F950325-A983-4A4A-B7C6-868E26081388}" dt="2022-11-02T10:52:36.944" v="283" actId="1076"/>
          <ac:spMkLst>
            <pc:docMk/>
            <pc:sldMk cId="0" sldId="272"/>
            <ac:spMk id="277" creationId="{00000000-0000-0000-0000-000000000000}"/>
          </ac:spMkLst>
        </pc:spChg>
      </pc:sldChg>
      <pc:sldChg chg="modSp mod">
        <pc:chgData name="monika.jaded@gmail.com" userId="944649352dddb27d" providerId="LiveId" clId="{9F950325-A983-4A4A-B7C6-868E26081388}" dt="2022-11-02T10:54:19.193" v="292" actId="14100"/>
        <pc:sldMkLst>
          <pc:docMk/>
          <pc:sldMk cId="0" sldId="273"/>
        </pc:sldMkLst>
        <pc:spChg chg="mod">
          <ac:chgData name="monika.jaded@gmail.com" userId="944649352dddb27d" providerId="LiveId" clId="{9F950325-A983-4A4A-B7C6-868E26081388}" dt="2022-11-02T10:54:19.193" v="292" actId="14100"/>
          <ac:spMkLst>
            <pc:docMk/>
            <pc:sldMk cId="0" sldId="273"/>
            <ac:spMk id="284" creationId="{00000000-0000-0000-0000-000000000000}"/>
          </ac:spMkLst>
        </pc:spChg>
      </pc:sldChg>
      <pc:sldChg chg="delSp modSp mod">
        <pc:chgData name="monika.jaded@gmail.com" userId="944649352dddb27d" providerId="LiveId" clId="{9F950325-A983-4A4A-B7C6-868E26081388}" dt="2022-11-02T10:58:06.406" v="331" actId="403"/>
        <pc:sldMkLst>
          <pc:docMk/>
          <pc:sldMk cId="0" sldId="274"/>
        </pc:sldMkLst>
        <pc:spChg chg="mod">
          <ac:chgData name="monika.jaded@gmail.com" userId="944649352dddb27d" providerId="LiveId" clId="{9F950325-A983-4A4A-B7C6-868E26081388}" dt="2022-11-02T10:55:50.883" v="298" actId="123"/>
          <ac:spMkLst>
            <pc:docMk/>
            <pc:sldMk cId="0" sldId="274"/>
            <ac:spMk id="299" creationId="{00000000-0000-0000-0000-000000000000}"/>
          </ac:spMkLst>
        </pc:spChg>
        <pc:spChg chg="mod">
          <ac:chgData name="monika.jaded@gmail.com" userId="944649352dddb27d" providerId="LiveId" clId="{9F950325-A983-4A4A-B7C6-868E26081388}" dt="2022-11-02T10:58:06.406" v="331" actId="403"/>
          <ac:spMkLst>
            <pc:docMk/>
            <pc:sldMk cId="0" sldId="274"/>
            <ac:spMk id="300" creationId="{00000000-0000-0000-0000-000000000000}"/>
          </ac:spMkLst>
        </pc:spChg>
        <pc:spChg chg="del">
          <ac:chgData name="monika.jaded@gmail.com" userId="944649352dddb27d" providerId="LiveId" clId="{9F950325-A983-4A4A-B7C6-868E26081388}" dt="2022-11-02T10:55:39.733" v="296" actId="478"/>
          <ac:spMkLst>
            <pc:docMk/>
            <pc:sldMk cId="0" sldId="274"/>
            <ac:spMk id="305" creationId="{00000000-0000-0000-0000-000000000000}"/>
          </ac:spMkLst>
        </pc:spChg>
      </pc:sldChg>
      <pc:sldChg chg="modSp mod">
        <pc:chgData name="monika.jaded@gmail.com" userId="944649352dddb27d" providerId="LiveId" clId="{9F950325-A983-4A4A-B7C6-868E26081388}" dt="2022-11-02T10:59:48.209" v="354" actId="20577"/>
        <pc:sldMkLst>
          <pc:docMk/>
          <pc:sldMk cId="0" sldId="275"/>
        </pc:sldMkLst>
        <pc:spChg chg="mod">
          <ac:chgData name="monika.jaded@gmail.com" userId="944649352dddb27d" providerId="LiveId" clId="{9F950325-A983-4A4A-B7C6-868E26081388}" dt="2022-11-02T10:58:47.538" v="345" actId="20577"/>
          <ac:spMkLst>
            <pc:docMk/>
            <pc:sldMk cId="0" sldId="275"/>
            <ac:spMk id="312" creationId="{00000000-0000-0000-0000-000000000000}"/>
          </ac:spMkLst>
        </pc:spChg>
        <pc:spChg chg="mod">
          <ac:chgData name="monika.jaded@gmail.com" userId="944649352dddb27d" providerId="LiveId" clId="{9F950325-A983-4A4A-B7C6-868E26081388}" dt="2022-11-02T10:59:48.209" v="354" actId="20577"/>
          <ac:spMkLst>
            <pc:docMk/>
            <pc:sldMk cId="0" sldId="275"/>
            <ac:spMk id="313" creationId="{00000000-0000-0000-0000-000000000000}"/>
          </ac:spMkLst>
        </pc:spChg>
      </pc:sldChg>
      <pc:sldChg chg="modSp mod">
        <pc:chgData name="monika.jaded@gmail.com" userId="944649352dddb27d" providerId="LiveId" clId="{9F950325-A983-4A4A-B7C6-868E26081388}" dt="2022-11-02T11:00:03.227" v="357" actId="123"/>
        <pc:sldMkLst>
          <pc:docMk/>
          <pc:sldMk cId="0" sldId="276"/>
        </pc:sldMkLst>
        <pc:spChg chg="mod">
          <ac:chgData name="monika.jaded@gmail.com" userId="944649352dddb27d" providerId="LiveId" clId="{9F950325-A983-4A4A-B7C6-868E26081388}" dt="2022-11-02T10:59:57.966" v="355" actId="1076"/>
          <ac:spMkLst>
            <pc:docMk/>
            <pc:sldMk cId="0" sldId="276"/>
            <ac:spMk id="320" creationId="{00000000-0000-0000-0000-000000000000}"/>
          </ac:spMkLst>
        </pc:spChg>
        <pc:spChg chg="mod">
          <ac:chgData name="monika.jaded@gmail.com" userId="944649352dddb27d" providerId="LiveId" clId="{9F950325-A983-4A4A-B7C6-868E26081388}" dt="2022-11-02T11:00:03.227" v="357" actId="123"/>
          <ac:spMkLst>
            <pc:docMk/>
            <pc:sldMk cId="0" sldId="276"/>
            <ac:spMk id="321" creationId="{00000000-0000-0000-0000-000000000000}"/>
          </ac:spMkLst>
        </pc:spChg>
      </pc:sldChg>
      <pc:sldChg chg="modSp mod">
        <pc:chgData name="monika.jaded@gmail.com" userId="944649352dddb27d" providerId="LiveId" clId="{9F950325-A983-4A4A-B7C6-868E26081388}" dt="2022-11-02T11:01:20.178" v="369" actId="123"/>
        <pc:sldMkLst>
          <pc:docMk/>
          <pc:sldMk cId="0" sldId="277"/>
        </pc:sldMkLst>
        <pc:spChg chg="mod">
          <ac:chgData name="monika.jaded@gmail.com" userId="944649352dddb27d" providerId="LiveId" clId="{9F950325-A983-4A4A-B7C6-868E26081388}" dt="2022-11-02T11:01:20.178" v="369" actId="123"/>
          <ac:spMkLst>
            <pc:docMk/>
            <pc:sldMk cId="0" sldId="277"/>
            <ac:spMk id="327" creationId="{00000000-0000-0000-0000-000000000000}"/>
          </ac:spMkLst>
        </pc:spChg>
        <pc:spChg chg="mod">
          <ac:chgData name="monika.jaded@gmail.com" userId="944649352dddb27d" providerId="LiveId" clId="{9F950325-A983-4A4A-B7C6-868E26081388}" dt="2022-11-02T11:00:32.337" v="367" actId="20577"/>
          <ac:spMkLst>
            <pc:docMk/>
            <pc:sldMk cId="0" sldId="277"/>
            <ac:spMk id="329" creationId="{00000000-0000-0000-0000-000000000000}"/>
          </ac:spMkLst>
        </pc:spChg>
      </pc:sldChg>
      <pc:sldChg chg="modSp mod">
        <pc:chgData name="monika.jaded@gmail.com" userId="944649352dddb27d" providerId="LiveId" clId="{9F950325-A983-4A4A-B7C6-868E26081388}" dt="2022-11-02T11:10:37.865" v="384" actId="1035"/>
        <pc:sldMkLst>
          <pc:docMk/>
          <pc:sldMk cId="0" sldId="278"/>
        </pc:sldMkLst>
        <pc:spChg chg="mod">
          <ac:chgData name="monika.jaded@gmail.com" userId="944649352dddb27d" providerId="LiveId" clId="{9F950325-A983-4A4A-B7C6-868E26081388}" dt="2022-11-02T11:10:37.865" v="384" actId="1035"/>
          <ac:spMkLst>
            <pc:docMk/>
            <pc:sldMk cId="0" sldId="278"/>
            <ac:spMk id="335" creationId="{00000000-0000-0000-0000-000000000000}"/>
          </ac:spMkLst>
        </pc:spChg>
        <pc:spChg chg="mod">
          <ac:chgData name="monika.jaded@gmail.com" userId="944649352dddb27d" providerId="LiveId" clId="{9F950325-A983-4A4A-B7C6-868E26081388}" dt="2022-11-02T11:10:23.238" v="379" actId="20577"/>
          <ac:spMkLst>
            <pc:docMk/>
            <pc:sldMk cId="0" sldId="278"/>
            <ac:spMk id="337" creationId="{00000000-0000-0000-0000-000000000000}"/>
          </ac:spMkLst>
        </pc:spChg>
      </pc:sldChg>
      <pc:sldChg chg="modSp mod">
        <pc:chgData name="monika.jaded@gmail.com" userId="944649352dddb27d" providerId="LiveId" clId="{9F950325-A983-4A4A-B7C6-868E26081388}" dt="2022-11-02T11:13:50.491" v="411" actId="20577"/>
        <pc:sldMkLst>
          <pc:docMk/>
          <pc:sldMk cId="0" sldId="279"/>
        </pc:sldMkLst>
        <pc:spChg chg="mod">
          <ac:chgData name="monika.jaded@gmail.com" userId="944649352dddb27d" providerId="LiveId" clId="{9F950325-A983-4A4A-B7C6-868E26081388}" dt="2022-11-02T11:12:15.419" v="385" actId="2710"/>
          <ac:spMkLst>
            <pc:docMk/>
            <pc:sldMk cId="0" sldId="279"/>
            <ac:spMk id="345" creationId="{00000000-0000-0000-0000-000000000000}"/>
          </ac:spMkLst>
        </pc:spChg>
        <pc:spChg chg="mod">
          <ac:chgData name="monika.jaded@gmail.com" userId="944649352dddb27d" providerId="LiveId" clId="{9F950325-A983-4A4A-B7C6-868E26081388}" dt="2022-11-02T11:12:38.947" v="392" actId="20577"/>
          <ac:spMkLst>
            <pc:docMk/>
            <pc:sldMk cId="0" sldId="279"/>
            <ac:spMk id="347" creationId="{00000000-0000-0000-0000-000000000000}"/>
          </ac:spMkLst>
        </pc:spChg>
        <pc:spChg chg="mod">
          <ac:chgData name="monika.jaded@gmail.com" userId="944649352dddb27d" providerId="LiveId" clId="{9F950325-A983-4A4A-B7C6-868E26081388}" dt="2022-11-02T11:12:55.356" v="398" actId="20577"/>
          <ac:spMkLst>
            <pc:docMk/>
            <pc:sldMk cId="0" sldId="279"/>
            <ac:spMk id="349" creationId="{00000000-0000-0000-0000-000000000000}"/>
          </ac:spMkLst>
        </pc:spChg>
        <pc:spChg chg="mod">
          <ac:chgData name="monika.jaded@gmail.com" userId="944649352dddb27d" providerId="LiveId" clId="{9F950325-A983-4A4A-B7C6-868E26081388}" dt="2022-11-02T11:13:28.277" v="404" actId="20577"/>
          <ac:spMkLst>
            <pc:docMk/>
            <pc:sldMk cId="0" sldId="279"/>
            <ac:spMk id="351" creationId="{00000000-0000-0000-0000-000000000000}"/>
          </ac:spMkLst>
        </pc:spChg>
        <pc:spChg chg="mod">
          <ac:chgData name="monika.jaded@gmail.com" userId="944649352dddb27d" providerId="LiveId" clId="{9F950325-A983-4A4A-B7C6-868E26081388}" dt="2022-11-02T11:13:50.491" v="411" actId="20577"/>
          <ac:spMkLst>
            <pc:docMk/>
            <pc:sldMk cId="0" sldId="279"/>
            <ac:spMk id="354" creationId="{00000000-0000-0000-0000-000000000000}"/>
          </ac:spMkLst>
        </pc:spChg>
      </pc:sldChg>
      <pc:sldChg chg="modSp mod">
        <pc:chgData name="monika.jaded@gmail.com" userId="944649352dddb27d" providerId="LiveId" clId="{9F950325-A983-4A4A-B7C6-868E26081388}" dt="2022-11-02T11:16:18.822" v="418" actId="113"/>
        <pc:sldMkLst>
          <pc:docMk/>
          <pc:sldMk cId="0" sldId="280"/>
        </pc:sldMkLst>
        <pc:spChg chg="mod">
          <ac:chgData name="monika.jaded@gmail.com" userId="944649352dddb27d" providerId="LiveId" clId="{9F950325-A983-4A4A-B7C6-868E26081388}" dt="2022-11-02T11:14:01.282" v="412" actId="2710"/>
          <ac:spMkLst>
            <pc:docMk/>
            <pc:sldMk cId="0" sldId="280"/>
            <ac:spMk id="362" creationId="{00000000-0000-0000-0000-000000000000}"/>
          </ac:spMkLst>
        </pc:spChg>
        <pc:spChg chg="mod">
          <ac:chgData name="monika.jaded@gmail.com" userId="944649352dddb27d" providerId="LiveId" clId="{9F950325-A983-4A4A-B7C6-868E26081388}" dt="2022-11-02T11:14:55.291" v="413"/>
          <ac:spMkLst>
            <pc:docMk/>
            <pc:sldMk cId="0" sldId="280"/>
            <ac:spMk id="364" creationId="{00000000-0000-0000-0000-000000000000}"/>
          </ac:spMkLst>
        </pc:spChg>
        <pc:spChg chg="mod">
          <ac:chgData name="monika.jaded@gmail.com" userId="944649352dddb27d" providerId="LiveId" clId="{9F950325-A983-4A4A-B7C6-868E26081388}" dt="2022-11-02T11:16:18.822" v="418" actId="113"/>
          <ac:spMkLst>
            <pc:docMk/>
            <pc:sldMk cId="0" sldId="280"/>
            <ac:spMk id="368" creationId="{00000000-0000-0000-0000-000000000000}"/>
          </ac:spMkLst>
        </pc:spChg>
        <pc:spChg chg="mod">
          <ac:chgData name="monika.jaded@gmail.com" userId="944649352dddb27d" providerId="LiveId" clId="{9F950325-A983-4A4A-B7C6-868E26081388}" dt="2022-11-02T11:15:21.377" v="416" actId="14100"/>
          <ac:spMkLst>
            <pc:docMk/>
            <pc:sldMk cId="0" sldId="280"/>
            <ac:spMk id="371" creationId="{00000000-0000-0000-0000-000000000000}"/>
          </ac:spMkLst>
        </pc:spChg>
      </pc:sldChg>
      <pc:sldChg chg="modSp mod">
        <pc:chgData name="monika.jaded@gmail.com" userId="944649352dddb27d" providerId="LiveId" clId="{9F950325-A983-4A4A-B7C6-868E26081388}" dt="2022-11-02T11:16:39.067" v="419" actId="123"/>
        <pc:sldMkLst>
          <pc:docMk/>
          <pc:sldMk cId="0" sldId="281"/>
        </pc:sldMkLst>
        <pc:spChg chg="mod">
          <ac:chgData name="monika.jaded@gmail.com" userId="944649352dddb27d" providerId="LiveId" clId="{9F950325-A983-4A4A-B7C6-868E26081388}" dt="2022-11-02T11:16:39.067" v="419" actId="123"/>
          <ac:spMkLst>
            <pc:docMk/>
            <pc:sldMk cId="0" sldId="281"/>
            <ac:spMk id="377" creationId="{00000000-0000-0000-0000-000000000000}"/>
          </ac:spMkLst>
        </pc:spChg>
      </pc:sldChg>
      <pc:sldChg chg="modSp mod modCm">
        <pc:chgData name="monika.jaded@gmail.com" userId="944649352dddb27d" providerId="LiveId" clId="{9F950325-A983-4A4A-B7C6-868E26081388}" dt="2022-11-02T11:20:26.122" v="470" actId="2710"/>
        <pc:sldMkLst>
          <pc:docMk/>
          <pc:sldMk cId="0" sldId="282"/>
        </pc:sldMkLst>
        <pc:spChg chg="mod">
          <ac:chgData name="monika.jaded@gmail.com" userId="944649352dddb27d" providerId="LiveId" clId="{9F950325-A983-4A4A-B7C6-868E26081388}" dt="2022-11-02T11:19:13.848" v="443" actId="120"/>
          <ac:spMkLst>
            <pc:docMk/>
            <pc:sldMk cId="0" sldId="282"/>
            <ac:spMk id="384" creationId="{00000000-0000-0000-0000-000000000000}"/>
          </ac:spMkLst>
        </pc:spChg>
        <pc:spChg chg="mod">
          <ac:chgData name="monika.jaded@gmail.com" userId="944649352dddb27d" providerId="LiveId" clId="{9F950325-A983-4A4A-B7C6-868E26081388}" dt="2022-11-02T11:18:29.586" v="432" actId="20577"/>
          <ac:spMkLst>
            <pc:docMk/>
            <pc:sldMk cId="0" sldId="282"/>
            <ac:spMk id="385" creationId="{00000000-0000-0000-0000-000000000000}"/>
          </ac:spMkLst>
        </pc:spChg>
        <pc:spChg chg="mod">
          <ac:chgData name="monika.jaded@gmail.com" userId="944649352dddb27d" providerId="LiveId" clId="{9F950325-A983-4A4A-B7C6-868E26081388}" dt="2022-11-02T11:20:26.122" v="470" actId="2710"/>
          <ac:spMkLst>
            <pc:docMk/>
            <pc:sldMk cId="0" sldId="282"/>
            <ac:spMk id="386" creationId="{00000000-0000-0000-0000-000000000000}"/>
          </ac:spMkLst>
        </pc:spChg>
      </pc:sldChg>
      <pc:sldChg chg="modSp mod">
        <pc:chgData name="monika.jaded@gmail.com" userId="944649352dddb27d" providerId="LiveId" clId="{9F950325-A983-4A4A-B7C6-868E26081388}" dt="2022-11-02T11:23:22.858" v="502" actId="20577"/>
        <pc:sldMkLst>
          <pc:docMk/>
          <pc:sldMk cId="0" sldId="283"/>
        </pc:sldMkLst>
        <pc:spChg chg="mod">
          <ac:chgData name="monika.jaded@gmail.com" userId="944649352dddb27d" providerId="LiveId" clId="{9F950325-A983-4A4A-B7C6-868E26081388}" dt="2022-11-02T11:22:04.979" v="476" actId="14100"/>
          <ac:spMkLst>
            <pc:docMk/>
            <pc:sldMk cId="0" sldId="283"/>
            <ac:spMk id="391" creationId="{00000000-0000-0000-0000-000000000000}"/>
          </ac:spMkLst>
        </pc:spChg>
        <pc:spChg chg="mod">
          <ac:chgData name="monika.jaded@gmail.com" userId="944649352dddb27d" providerId="LiveId" clId="{9F950325-A983-4A4A-B7C6-868E26081388}" dt="2022-11-02T11:22:48.084" v="482" actId="404"/>
          <ac:spMkLst>
            <pc:docMk/>
            <pc:sldMk cId="0" sldId="283"/>
            <ac:spMk id="402" creationId="{00000000-0000-0000-0000-000000000000}"/>
          </ac:spMkLst>
        </pc:spChg>
        <pc:spChg chg="mod">
          <ac:chgData name="monika.jaded@gmail.com" userId="944649352dddb27d" providerId="LiveId" clId="{9F950325-A983-4A4A-B7C6-868E26081388}" dt="2022-11-02T11:23:09.095" v="483" actId="1076"/>
          <ac:spMkLst>
            <pc:docMk/>
            <pc:sldMk cId="0" sldId="283"/>
            <ac:spMk id="405" creationId="{00000000-0000-0000-0000-000000000000}"/>
          </ac:spMkLst>
        </pc:spChg>
        <pc:spChg chg="mod">
          <ac:chgData name="monika.jaded@gmail.com" userId="944649352dddb27d" providerId="LiveId" clId="{9F950325-A983-4A4A-B7C6-868E26081388}" dt="2022-11-02T11:23:22.858" v="502" actId="20577"/>
          <ac:spMkLst>
            <pc:docMk/>
            <pc:sldMk cId="0" sldId="283"/>
            <ac:spMk id="406" creationId="{00000000-0000-0000-0000-000000000000}"/>
          </ac:spMkLst>
        </pc:spChg>
      </pc:sldChg>
      <pc:sldChg chg="modSp mod">
        <pc:chgData name="monika.jaded@gmail.com" userId="944649352dddb27d" providerId="LiveId" clId="{9F950325-A983-4A4A-B7C6-868E26081388}" dt="2022-11-02T11:24:15.471" v="504" actId="113"/>
        <pc:sldMkLst>
          <pc:docMk/>
          <pc:sldMk cId="0" sldId="285"/>
        </pc:sldMkLst>
        <pc:spChg chg="mod">
          <ac:chgData name="monika.jaded@gmail.com" userId="944649352dddb27d" providerId="LiveId" clId="{9F950325-A983-4A4A-B7C6-868E26081388}" dt="2022-11-02T11:24:15.471" v="504" actId="113"/>
          <ac:spMkLst>
            <pc:docMk/>
            <pc:sldMk cId="0" sldId="285"/>
            <ac:spMk id="422" creationId="{00000000-0000-0000-0000-000000000000}"/>
          </ac:spMkLst>
        </pc:spChg>
      </pc:sldChg>
      <pc:sldChg chg="modSp mod">
        <pc:chgData name="monika.jaded@gmail.com" userId="944649352dddb27d" providerId="LiveId" clId="{9F950325-A983-4A4A-B7C6-868E26081388}" dt="2022-11-02T11:25:48.639" v="530" actId="113"/>
        <pc:sldMkLst>
          <pc:docMk/>
          <pc:sldMk cId="0" sldId="286"/>
        </pc:sldMkLst>
        <pc:spChg chg="mod">
          <ac:chgData name="monika.jaded@gmail.com" userId="944649352dddb27d" providerId="LiveId" clId="{9F950325-A983-4A4A-B7C6-868E26081388}" dt="2022-11-02T11:25:48.639" v="530" actId="113"/>
          <ac:spMkLst>
            <pc:docMk/>
            <pc:sldMk cId="0" sldId="286"/>
            <ac:spMk id="428" creationId="{00000000-0000-0000-0000-000000000000}"/>
          </ac:spMkLst>
        </pc:spChg>
      </pc:sldChg>
      <pc:sldChg chg="modSp mod">
        <pc:chgData name="monika.jaded@gmail.com" userId="944649352dddb27d" providerId="LiveId" clId="{9F950325-A983-4A4A-B7C6-868E26081388}" dt="2022-11-02T11:26:21.335" v="544" actId="20577"/>
        <pc:sldMkLst>
          <pc:docMk/>
          <pc:sldMk cId="0" sldId="287"/>
        </pc:sldMkLst>
        <pc:spChg chg="mod">
          <ac:chgData name="monika.jaded@gmail.com" userId="944649352dddb27d" providerId="LiveId" clId="{9F950325-A983-4A4A-B7C6-868E26081388}" dt="2022-11-02T11:26:21.335" v="544" actId="20577"/>
          <ac:spMkLst>
            <pc:docMk/>
            <pc:sldMk cId="0" sldId="287"/>
            <ac:spMk id="434" creationId="{00000000-0000-0000-0000-000000000000}"/>
          </ac:spMkLst>
        </pc:spChg>
      </pc:sldChg>
      <pc:sldChg chg="modSp mod">
        <pc:chgData name="monika.jaded@gmail.com" userId="944649352dddb27d" providerId="LiveId" clId="{9F950325-A983-4A4A-B7C6-868E26081388}" dt="2022-11-02T11:27:03.024" v="552" actId="20577"/>
        <pc:sldMkLst>
          <pc:docMk/>
          <pc:sldMk cId="0" sldId="288"/>
        </pc:sldMkLst>
        <pc:spChg chg="mod">
          <ac:chgData name="monika.jaded@gmail.com" userId="944649352dddb27d" providerId="LiveId" clId="{9F950325-A983-4A4A-B7C6-868E26081388}" dt="2022-11-02T11:27:03.024" v="552" actId="20577"/>
          <ac:spMkLst>
            <pc:docMk/>
            <pc:sldMk cId="0" sldId="288"/>
            <ac:spMk id="440" creationId="{00000000-0000-0000-0000-000000000000}"/>
          </ac:spMkLst>
        </pc:spChg>
      </pc:sldChg>
      <pc:sldChg chg="delSp modSp mod">
        <pc:chgData name="monika.jaded@gmail.com" userId="944649352dddb27d" providerId="LiveId" clId="{9F950325-A983-4A4A-B7C6-868E26081388}" dt="2022-11-02T11:27:51.959" v="555" actId="14100"/>
        <pc:sldMkLst>
          <pc:docMk/>
          <pc:sldMk cId="0" sldId="289"/>
        </pc:sldMkLst>
        <pc:spChg chg="del">
          <ac:chgData name="monika.jaded@gmail.com" userId="944649352dddb27d" providerId="LiveId" clId="{9F950325-A983-4A4A-B7C6-868E26081388}" dt="2022-11-02T11:27:44.749" v="554" actId="478"/>
          <ac:spMkLst>
            <pc:docMk/>
            <pc:sldMk cId="0" sldId="289"/>
            <ac:spMk id="445" creationId="{00000000-0000-0000-0000-000000000000}"/>
          </ac:spMkLst>
        </pc:spChg>
        <pc:spChg chg="mod">
          <ac:chgData name="monika.jaded@gmail.com" userId="944649352dddb27d" providerId="LiveId" clId="{9F950325-A983-4A4A-B7C6-868E26081388}" dt="2022-11-02T11:27:51.959" v="555" actId="14100"/>
          <ac:spMkLst>
            <pc:docMk/>
            <pc:sldMk cId="0" sldId="289"/>
            <ac:spMk id="447" creationId="{00000000-0000-0000-0000-000000000000}"/>
          </ac:spMkLst>
        </pc:spChg>
      </pc:sldChg>
      <pc:sldChg chg="delSp mod">
        <pc:chgData name="monika.jaded@gmail.com" userId="944649352dddb27d" providerId="LiveId" clId="{9F950325-A983-4A4A-B7C6-868E26081388}" dt="2022-11-02T11:23:59.441" v="503" actId="478"/>
        <pc:sldMkLst>
          <pc:docMk/>
          <pc:sldMk cId="946124204" sldId="290"/>
        </pc:sldMkLst>
        <pc:spChg chg="del">
          <ac:chgData name="monika.jaded@gmail.com" userId="944649352dddb27d" providerId="LiveId" clId="{9F950325-A983-4A4A-B7C6-868E26081388}" dt="2022-11-02T11:23:59.441" v="503" actId="478"/>
          <ac:spMkLst>
            <pc:docMk/>
            <pc:sldMk cId="946124204" sldId="290"/>
            <ac:spMk id="2" creationId="{FE088408-57A5-893F-C757-9DBCCCA04B1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10-07T06:09:01.767" idx="6">
    <p:pos x="6000" y="0"/>
    <p:text>Και αυτό; Τα κενά μέρη; Υπάρχει κάτι που λείπει</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hm67es8"/>
      </p:ext>
    </p:extLst>
  </p:cm>
  <p:cm authorId="1" dt="2022-10-07T06:09:01.767" idx="2">
    <p:pos x="6000" y="0"/>
    <p:text>Ναι, προσθέτω κείμενα. Συγγνώμη γι’ αυτό</p:text>
    <p:extLst>
      <p:ext uri="{C676402C-5697-4E1C-873F-D02D1690AC5C}">
        <p15:threadingInfo xmlns:p15="http://schemas.microsoft.com/office/powerpoint/2012/main" timeZoneBias="0">
          <p15:parentCm authorId="0" idx="6"/>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hmJENzM"/>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B67DF-C3F9-48CC-BA72-67E96854D04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a:p>
      </dgm:t>
    </dgm:pt>
    <dgm:pt modelId="{6C611C7D-F784-4E70-A9F0-89863A4360D9}">
      <dgm:prSet phldrT="[Text]"/>
      <dgm:spPr/>
      <dgm:t>
        <a:bodyPr/>
        <a:lstStyle/>
        <a:p>
          <a:r>
            <a:t>Κύριος στόχος</a:t>
          </a:r>
        </a:p>
      </dgm:t>
    </dgm:pt>
    <dgm:pt modelId="{84A41B64-DEA5-4BC6-A32D-31D6AC077198}" type="parTrans" cxnId="{2C24F06E-0A76-47FF-9064-21DC0EB3E434}">
      <dgm:prSet/>
      <dgm:spPr/>
      <dgm:t>
        <a:bodyPr/>
        <a:lstStyle/>
        <a:p>
          <a:endParaRPr/>
        </a:p>
      </dgm:t>
    </dgm:pt>
    <dgm:pt modelId="{DEFECA3E-54B6-4CB2-B916-FF3EFC0E44B7}" type="sibTrans" cxnId="{2C24F06E-0A76-47FF-9064-21DC0EB3E434}">
      <dgm:prSet/>
      <dgm:spPr/>
      <dgm:t>
        <a:bodyPr/>
        <a:lstStyle/>
        <a:p>
          <a:endParaRPr/>
        </a:p>
      </dgm:t>
    </dgm:pt>
    <dgm:pt modelId="{454844B2-A9C1-4BB6-8C48-A5797B3307AA}">
      <dgm:prSet phldrT="[Text]"/>
      <dgm:spPr/>
      <dgm:t>
        <a:bodyPr/>
        <a:lstStyle/>
        <a:p>
          <a:r>
            <a:t>Ειδικοί στόχοι</a:t>
          </a:r>
        </a:p>
      </dgm:t>
    </dgm:pt>
    <dgm:pt modelId="{953DEEF0-E85C-4868-85AE-4258EC02A8E9}" type="parTrans" cxnId="{6BF4CA12-FDFF-4027-BDD6-37ED7DA389BE}">
      <dgm:prSet/>
      <dgm:spPr/>
      <dgm:t>
        <a:bodyPr/>
        <a:lstStyle/>
        <a:p>
          <a:endParaRPr/>
        </a:p>
      </dgm:t>
    </dgm:pt>
    <dgm:pt modelId="{E5062886-46B8-435E-99DE-DC72CFBB1B24}" type="sibTrans" cxnId="{6BF4CA12-FDFF-4027-BDD6-37ED7DA389BE}">
      <dgm:prSet/>
      <dgm:spPr/>
      <dgm:t>
        <a:bodyPr/>
        <a:lstStyle/>
        <a:p>
          <a:endParaRPr/>
        </a:p>
      </dgm:t>
    </dgm:pt>
    <dgm:pt modelId="{EF3A07A5-84F7-4845-9A7E-17DC23DED209}">
      <dgm:prSet phldrT="[Text]"/>
      <dgm:spPr/>
      <dgm:t>
        <a:bodyPr/>
        <a:lstStyle/>
        <a:p>
          <a:r>
            <a:t>ΟΔΗΓΙΕΣ ΠΑΡΕΜΒΑΣΗΣ</a:t>
          </a:r>
        </a:p>
      </dgm:t>
    </dgm:pt>
    <dgm:pt modelId="{6AACC04E-723E-442F-B0FC-1D3B114A97A2}" type="parTrans" cxnId="{AC14E8C5-6DA1-49A6-8D51-6672E2E1F9FE}">
      <dgm:prSet/>
      <dgm:spPr/>
      <dgm:t>
        <a:bodyPr/>
        <a:lstStyle/>
        <a:p>
          <a:endParaRPr/>
        </a:p>
      </dgm:t>
    </dgm:pt>
    <dgm:pt modelId="{DE9B59F8-E89B-4713-9225-BF85D9232896}" type="sibTrans" cxnId="{AC14E8C5-6DA1-49A6-8D51-6672E2E1F9FE}">
      <dgm:prSet/>
      <dgm:spPr/>
      <dgm:t>
        <a:bodyPr/>
        <a:lstStyle/>
        <a:p>
          <a:endParaRPr/>
        </a:p>
      </dgm:t>
    </dgm:pt>
    <dgm:pt modelId="{4314B576-EA8A-4735-B108-9E35B5F957AA}">
      <dgm:prSet/>
      <dgm:spPr/>
      <dgm:t>
        <a:bodyPr/>
        <a:lstStyle/>
        <a:p>
          <a:r>
            <a:t>Δραστηριότητες</a:t>
          </a:r>
        </a:p>
      </dgm:t>
    </dgm:pt>
    <dgm:pt modelId="{A9BA50CD-3598-4959-B1C4-56430D6DDB66}" type="parTrans" cxnId="{EFF3AB61-5D3A-418B-A249-D075319E4CCD}">
      <dgm:prSet/>
      <dgm:spPr/>
      <dgm:t>
        <a:bodyPr/>
        <a:lstStyle/>
        <a:p>
          <a:endParaRPr/>
        </a:p>
      </dgm:t>
    </dgm:pt>
    <dgm:pt modelId="{39C543C5-844F-437E-B090-99BAC557B842}" type="sibTrans" cxnId="{EFF3AB61-5D3A-418B-A249-D075319E4CCD}">
      <dgm:prSet/>
      <dgm:spPr/>
      <dgm:t>
        <a:bodyPr/>
        <a:lstStyle/>
        <a:p>
          <a:endParaRPr/>
        </a:p>
      </dgm:t>
    </dgm:pt>
    <dgm:pt modelId="{5C04B04B-BA94-4D5B-B9CD-37B1B46476B0}" type="pres">
      <dgm:prSet presAssocID="{1C4B67DF-C3F9-48CC-BA72-67E96854D04F}" presName="linearFlow" presStyleCnt="0">
        <dgm:presLayoutVars>
          <dgm:resizeHandles val="exact"/>
        </dgm:presLayoutVars>
      </dgm:prSet>
      <dgm:spPr/>
    </dgm:pt>
    <dgm:pt modelId="{EC885EE3-D95F-4D24-91B5-2B2A72851929}" type="pres">
      <dgm:prSet presAssocID="{6C611C7D-F784-4E70-A9F0-89863A4360D9}" presName="node" presStyleLbl="node1" presStyleIdx="0" presStyleCnt="4">
        <dgm:presLayoutVars>
          <dgm:bulletEnabled val="1"/>
        </dgm:presLayoutVars>
      </dgm:prSet>
      <dgm:spPr/>
    </dgm:pt>
    <dgm:pt modelId="{D59987E7-A2CF-4741-99BE-766756DFAF7C}" type="pres">
      <dgm:prSet presAssocID="{DEFECA3E-54B6-4CB2-B916-FF3EFC0E44B7}" presName="sibTrans" presStyleLbl="sibTrans2D1" presStyleIdx="0" presStyleCnt="3"/>
      <dgm:spPr/>
    </dgm:pt>
    <dgm:pt modelId="{50979D85-2300-47E4-BD62-81F7EDF82655}" type="pres">
      <dgm:prSet presAssocID="{DEFECA3E-54B6-4CB2-B916-FF3EFC0E44B7}" presName="connectorText" presStyleLbl="sibTrans2D1" presStyleIdx="0" presStyleCnt="3"/>
      <dgm:spPr/>
    </dgm:pt>
    <dgm:pt modelId="{DD90CD57-2640-4D4E-9633-DE566F954A22}" type="pres">
      <dgm:prSet presAssocID="{454844B2-A9C1-4BB6-8C48-A5797B3307AA}" presName="node" presStyleLbl="node1" presStyleIdx="1" presStyleCnt="4">
        <dgm:presLayoutVars>
          <dgm:bulletEnabled val="1"/>
        </dgm:presLayoutVars>
      </dgm:prSet>
      <dgm:spPr/>
    </dgm:pt>
    <dgm:pt modelId="{8A4C9FC9-D9C3-453A-A957-7703AA99A782}" type="pres">
      <dgm:prSet presAssocID="{E5062886-46B8-435E-99DE-DC72CFBB1B24}" presName="sibTrans" presStyleLbl="sibTrans2D1" presStyleIdx="1" presStyleCnt="3"/>
      <dgm:spPr/>
    </dgm:pt>
    <dgm:pt modelId="{B1AA477D-FF19-4447-B459-AFF0AF1A624C}" type="pres">
      <dgm:prSet presAssocID="{E5062886-46B8-435E-99DE-DC72CFBB1B24}" presName="connectorText" presStyleLbl="sibTrans2D1" presStyleIdx="1" presStyleCnt="3"/>
      <dgm:spPr/>
    </dgm:pt>
    <dgm:pt modelId="{7CB6066D-ACDF-4DC0-B1F4-F1CDDA5A780A}" type="pres">
      <dgm:prSet presAssocID="{EF3A07A5-84F7-4845-9A7E-17DC23DED209}" presName="node" presStyleLbl="node1" presStyleIdx="2" presStyleCnt="4">
        <dgm:presLayoutVars>
          <dgm:bulletEnabled val="1"/>
        </dgm:presLayoutVars>
      </dgm:prSet>
      <dgm:spPr/>
    </dgm:pt>
    <dgm:pt modelId="{6CF500D8-7CFB-44F1-95FC-3EB650369600}" type="pres">
      <dgm:prSet presAssocID="{DE9B59F8-E89B-4713-9225-BF85D9232896}" presName="sibTrans" presStyleLbl="sibTrans2D1" presStyleIdx="2" presStyleCnt="3"/>
      <dgm:spPr/>
    </dgm:pt>
    <dgm:pt modelId="{AE87F3ED-3481-4824-958A-CACBFE4597DE}" type="pres">
      <dgm:prSet presAssocID="{DE9B59F8-E89B-4713-9225-BF85D9232896}" presName="connectorText" presStyleLbl="sibTrans2D1" presStyleIdx="2" presStyleCnt="3"/>
      <dgm:spPr/>
    </dgm:pt>
    <dgm:pt modelId="{2FB4AB0E-5CA6-47EF-9DD1-816F5C2B20BF}" type="pres">
      <dgm:prSet presAssocID="{4314B576-EA8A-4735-B108-9E35B5F957AA}" presName="node" presStyleLbl="node1" presStyleIdx="3" presStyleCnt="4">
        <dgm:presLayoutVars>
          <dgm:bulletEnabled val="1"/>
        </dgm:presLayoutVars>
      </dgm:prSet>
      <dgm:spPr/>
    </dgm:pt>
  </dgm:ptLst>
  <dgm:cxnLst>
    <dgm:cxn modelId="{6BF4CA12-FDFF-4027-BDD6-37ED7DA389BE}" srcId="{1C4B67DF-C3F9-48CC-BA72-67E96854D04F}" destId="{454844B2-A9C1-4BB6-8C48-A5797B3307AA}" srcOrd="1" destOrd="0" parTransId="{953DEEF0-E85C-4868-85AE-4258EC02A8E9}" sibTransId="{E5062886-46B8-435E-99DE-DC72CFBB1B24}"/>
    <dgm:cxn modelId="{BB90E01C-9C70-42C6-9E8A-4B140F559D5D}" type="presOf" srcId="{DE9B59F8-E89B-4713-9225-BF85D9232896}" destId="{6CF500D8-7CFB-44F1-95FC-3EB650369600}" srcOrd="0" destOrd="0" presId="urn:microsoft.com/office/officeart/2005/8/layout/process2"/>
    <dgm:cxn modelId="{E126812E-0F6F-4E06-A1D9-1BEF125F2EE8}" type="presOf" srcId="{6C611C7D-F784-4E70-A9F0-89863A4360D9}" destId="{EC885EE3-D95F-4D24-91B5-2B2A72851929}" srcOrd="0" destOrd="0" presId="urn:microsoft.com/office/officeart/2005/8/layout/process2"/>
    <dgm:cxn modelId="{FE35BE2E-37AE-4DDA-B464-38396D82A2D8}" type="presOf" srcId="{454844B2-A9C1-4BB6-8C48-A5797B3307AA}" destId="{DD90CD57-2640-4D4E-9633-DE566F954A22}" srcOrd="0" destOrd="0" presId="urn:microsoft.com/office/officeart/2005/8/layout/process2"/>
    <dgm:cxn modelId="{2268D63E-5883-4649-AB8A-35A9DF39FCA4}" type="presOf" srcId="{DEFECA3E-54B6-4CB2-B916-FF3EFC0E44B7}" destId="{50979D85-2300-47E4-BD62-81F7EDF82655}" srcOrd="1" destOrd="0" presId="urn:microsoft.com/office/officeart/2005/8/layout/process2"/>
    <dgm:cxn modelId="{EFF3AB61-5D3A-418B-A249-D075319E4CCD}" srcId="{1C4B67DF-C3F9-48CC-BA72-67E96854D04F}" destId="{4314B576-EA8A-4735-B108-9E35B5F957AA}" srcOrd="3" destOrd="0" parTransId="{A9BA50CD-3598-4959-B1C4-56430D6DDB66}" sibTransId="{39C543C5-844F-437E-B090-99BAC557B842}"/>
    <dgm:cxn modelId="{2C24F06E-0A76-47FF-9064-21DC0EB3E434}" srcId="{1C4B67DF-C3F9-48CC-BA72-67E96854D04F}" destId="{6C611C7D-F784-4E70-A9F0-89863A4360D9}" srcOrd="0" destOrd="0" parTransId="{84A41B64-DEA5-4BC6-A32D-31D6AC077198}" sibTransId="{DEFECA3E-54B6-4CB2-B916-FF3EFC0E44B7}"/>
    <dgm:cxn modelId="{8E990271-A6D0-4497-B897-5550F8CC9541}" type="presOf" srcId="{EF3A07A5-84F7-4845-9A7E-17DC23DED209}" destId="{7CB6066D-ACDF-4DC0-B1F4-F1CDDA5A780A}" srcOrd="0" destOrd="0" presId="urn:microsoft.com/office/officeart/2005/8/layout/process2"/>
    <dgm:cxn modelId="{48B85474-43BD-4142-BF81-F5714442012F}" type="presOf" srcId="{DEFECA3E-54B6-4CB2-B916-FF3EFC0E44B7}" destId="{D59987E7-A2CF-4741-99BE-766756DFAF7C}" srcOrd="0" destOrd="0" presId="urn:microsoft.com/office/officeart/2005/8/layout/process2"/>
    <dgm:cxn modelId="{C84E5E7D-5E61-477B-8BBE-8299FEE5DAE3}" type="presOf" srcId="{1C4B67DF-C3F9-48CC-BA72-67E96854D04F}" destId="{5C04B04B-BA94-4D5B-B9CD-37B1B46476B0}" srcOrd="0" destOrd="0" presId="urn:microsoft.com/office/officeart/2005/8/layout/process2"/>
    <dgm:cxn modelId="{EEAA3288-7A98-4CE7-9A93-CE9D73DEB657}" type="presOf" srcId="{E5062886-46B8-435E-99DE-DC72CFBB1B24}" destId="{B1AA477D-FF19-4447-B459-AFF0AF1A624C}" srcOrd="1" destOrd="0" presId="urn:microsoft.com/office/officeart/2005/8/layout/process2"/>
    <dgm:cxn modelId="{C3C37A98-7BD9-4593-A0ED-5AEB0BD9BDD9}" type="presOf" srcId="{4314B576-EA8A-4735-B108-9E35B5F957AA}" destId="{2FB4AB0E-5CA6-47EF-9DD1-816F5C2B20BF}" srcOrd="0" destOrd="0" presId="urn:microsoft.com/office/officeart/2005/8/layout/process2"/>
    <dgm:cxn modelId="{61C0BEB0-FDE6-47B4-8042-C47B25B361D1}" type="presOf" srcId="{DE9B59F8-E89B-4713-9225-BF85D9232896}" destId="{AE87F3ED-3481-4824-958A-CACBFE4597DE}" srcOrd="1" destOrd="0" presId="urn:microsoft.com/office/officeart/2005/8/layout/process2"/>
    <dgm:cxn modelId="{AC14E8C5-6DA1-49A6-8D51-6672E2E1F9FE}" srcId="{1C4B67DF-C3F9-48CC-BA72-67E96854D04F}" destId="{EF3A07A5-84F7-4845-9A7E-17DC23DED209}" srcOrd="2" destOrd="0" parTransId="{6AACC04E-723E-442F-B0FC-1D3B114A97A2}" sibTransId="{DE9B59F8-E89B-4713-9225-BF85D9232896}"/>
    <dgm:cxn modelId="{79AFC5C6-C38E-4875-81BF-81B0F14A11CD}" type="presOf" srcId="{E5062886-46B8-435E-99DE-DC72CFBB1B24}" destId="{8A4C9FC9-D9C3-453A-A957-7703AA99A782}" srcOrd="0" destOrd="0" presId="urn:microsoft.com/office/officeart/2005/8/layout/process2"/>
    <dgm:cxn modelId="{6725D14B-9313-491B-B0A2-BF9B09DE5B9C}" type="presParOf" srcId="{5C04B04B-BA94-4D5B-B9CD-37B1B46476B0}" destId="{EC885EE3-D95F-4D24-91B5-2B2A72851929}" srcOrd="0" destOrd="0" presId="urn:microsoft.com/office/officeart/2005/8/layout/process2"/>
    <dgm:cxn modelId="{E998FC27-4110-484E-8BFB-E804C3E238EE}" type="presParOf" srcId="{5C04B04B-BA94-4D5B-B9CD-37B1B46476B0}" destId="{D59987E7-A2CF-4741-99BE-766756DFAF7C}" srcOrd="1" destOrd="0" presId="urn:microsoft.com/office/officeart/2005/8/layout/process2"/>
    <dgm:cxn modelId="{65134F7E-65E1-4289-99A6-37E7A12D7E7B}" type="presParOf" srcId="{D59987E7-A2CF-4741-99BE-766756DFAF7C}" destId="{50979D85-2300-47E4-BD62-81F7EDF82655}" srcOrd="0" destOrd="0" presId="urn:microsoft.com/office/officeart/2005/8/layout/process2"/>
    <dgm:cxn modelId="{F13F5B1D-65A2-4033-AF50-F819530F8B2A}" type="presParOf" srcId="{5C04B04B-BA94-4D5B-B9CD-37B1B46476B0}" destId="{DD90CD57-2640-4D4E-9633-DE566F954A22}" srcOrd="2" destOrd="0" presId="urn:microsoft.com/office/officeart/2005/8/layout/process2"/>
    <dgm:cxn modelId="{3E990513-27AA-400F-B761-1CF60153F767}" type="presParOf" srcId="{5C04B04B-BA94-4D5B-B9CD-37B1B46476B0}" destId="{8A4C9FC9-D9C3-453A-A957-7703AA99A782}" srcOrd="3" destOrd="0" presId="urn:microsoft.com/office/officeart/2005/8/layout/process2"/>
    <dgm:cxn modelId="{AD5A237B-2CBE-4CE3-BFE0-9B5ACD1C459E}" type="presParOf" srcId="{8A4C9FC9-D9C3-453A-A957-7703AA99A782}" destId="{B1AA477D-FF19-4447-B459-AFF0AF1A624C}" srcOrd="0" destOrd="0" presId="urn:microsoft.com/office/officeart/2005/8/layout/process2"/>
    <dgm:cxn modelId="{BE1F9CDF-9789-46D4-93E8-5AE2298F2ABB}" type="presParOf" srcId="{5C04B04B-BA94-4D5B-B9CD-37B1B46476B0}" destId="{7CB6066D-ACDF-4DC0-B1F4-F1CDDA5A780A}" srcOrd="4" destOrd="0" presId="urn:microsoft.com/office/officeart/2005/8/layout/process2"/>
    <dgm:cxn modelId="{E667FCB0-9F20-4B8E-909B-4A0EF4430454}" type="presParOf" srcId="{5C04B04B-BA94-4D5B-B9CD-37B1B46476B0}" destId="{6CF500D8-7CFB-44F1-95FC-3EB650369600}" srcOrd="5" destOrd="0" presId="urn:microsoft.com/office/officeart/2005/8/layout/process2"/>
    <dgm:cxn modelId="{F2853E41-8700-496E-B970-0A79AADDD66B}" type="presParOf" srcId="{6CF500D8-7CFB-44F1-95FC-3EB650369600}" destId="{AE87F3ED-3481-4824-958A-CACBFE4597DE}" srcOrd="0" destOrd="0" presId="urn:microsoft.com/office/officeart/2005/8/layout/process2"/>
    <dgm:cxn modelId="{38AAC5D3-2804-4E93-80C0-A14B642962D9}" type="presParOf" srcId="{5C04B04B-BA94-4D5B-B9CD-37B1B46476B0}" destId="{2FB4AB0E-5CA6-47EF-9DD1-816F5C2B20BF}"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85EE3-D95F-4D24-91B5-2B2A72851929}">
      <dsp:nvSpPr>
        <dsp:cNvPr id="0" name=""/>
        <dsp:cNvSpPr/>
      </dsp:nvSpPr>
      <dsp:spPr>
        <a:xfrm>
          <a:off x="3419700" y="2746"/>
          <a:ext cx="1839205" cy="1021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Κύριος στόχος</a:t>
          </a:r>
        </a:p>
      </dsp:txBody>
      <dsp:txXfrm>
        <a:off x="3449627" y="32673"/>
        <a:ext cx="1779351" cy="961926"/>
      </dsp:txXfrm>
    </dsp:sp>
    <dsp:sp modelId="{D59987E7-A2CF-4741-99BE-766756DFAF7C}">
      <dsp:nvSpPr>
        <dsp:cNvPr id="0" name=""/>
        <dsp:cNvSpPr/>
      </dsp:nvSpPr>
      <dsp:spPr>
        <a:xfrm rot="5400000">
          <a:off x="4147719" y="1050071"/>
          <a:ext cx="383167" cy="459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sz="1400" kern="1200"/>
        </a:p>
      </dsp:txBody>
      <dsp:txXfrm rot="-5400000">
        <a:off x="4201362" y="1088388"/>
        <a:ext cx="275881" cy="268217"/>
      </dsp:txXfrm>
    </dsp:sp>
    <dsp:sp modelId="{DD90CD57-2640-4D4E-9633-DE566F954A22}">
      <dsp:nvSpPr>
        <dsp:cNvPr id="0" name=""/>
        <dsp:cNvSpPr/>
      </dsp:nvSpPr>
      <dsp:spPr>
        <a:xfrm>
          <a:off x="3419700" y="1535417"/>
          <a:ext cx="1839205" cy="1021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Ειδικοί στόχοι</a:t>
          </a:r>
        </a:p>
      </dsp:txBody>
      <dsp:txXfrm>
        <a:off x="3449627" y="1565344"/>
        <a:ext cx="1779351" cy="961926"/>
      </dsp:txXfrm>
    </dsp:sp>
    <dsp:sp modelId="{8A4C9FC9-D9C3-453A-A957-7703AA99A782}">
      <dsp:nvSpPr>
        <dsp:cNvPr id="0" name=""/>
        <dsp:cNvSpPr/>
      </dsp:nvSpPr>
      <dsp:spPr>
        <a:xfrm rot="5400000">
          <a:off x="4147719" y="2582742"/>
          <a:ext cx="383167" cy="459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sz="1400" kern="1200"/>
        </a:p>
      </dsp:txBody>
      <dsp:txXfrm rot="-5400000">
        <a:off x="4201362" y="2621059"/>
        <a:ext cx="275881" cy="268217"/>
      </dsp:txXfrm>
    </dsp:sp>
    <dsp:sp modelId="{7CB6066D-ACDF-4DC0-B1F4-F1CDDA5A780A}">
      <dsp:nvSpPr>
        <dsp:cNvPr id="0" name=""/>
        <dsp:cNvSpPr/>
      </dsp:nvSpPr>
      <dsp:spPr>
        <a:xfrm>
          <a:off x="3419700" y="3068088"/>
          <a:ext cx="1839205" cy="1021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ΟΔΗΓΙΕΣ ΠΑΡΕΜΒΑΣΗΣ</a:t>
          </a:r>
        </a:p>
      </dsp:txBody>
      <dsp:txXfrm>
        <a:off x="3449627" y="3098015"/>
        <a:ext cx="1779351" cy="961926"/>
      </dsp:txXfrm>
    </dsp:sp>
    <dsp:sp modelId="{6CF500D8-7CFB-44F1-95FC-3EB650369600}">
      <dsp:nvSpPr>
        <dsp:cNvPr id="0" name=""/>
        <dsp:cNvSpPr/>
      </dsp:nvSpPr>
      <dsp:spPr>
        <a:xfrm rot="5400000">
          <a:off x="4147719" y="4115413"/>
          <a:ext cx="383167" cy="459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sz="1400" kern="1200"/>
        </a:p>
      </dsp:txBody>
      <dsp:txXfrm rot="-5400000">
        <a:off x="4201362" y="4153730"/>
        <a:ext cx="275881" cy="268217"/>
      </dsp:txXfrm>
    </dsp:sp>
    <dsp:sp modelId="{2FB4AB0E-5CA6-47EF-9DD1-816F5C2B20BF}">
      <dsp:nvSpPr>
        <dsp:cNvPr id="0" name=""/>
        <dsp:cNvSpPr/>
      </dsp:nvSpPr>
      <dsp:spPr>
        <a:xfrm>
          <a:off x="3419700" y="4600759"/>
          <a:ext cx="1839205" cy="1021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sz="1800" kern="1200"/>
            <a:t>Δραστηριότητες</a:t>
          </a:r>
        </a:p>
      </dsp:txBody>
      <dsp:txXfrm>
        <a:off x="3449627" y="4630686"/>
        <a:ext cx="1779351" cy="9619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2" name="Google Shape;2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3" name="Google Shape;2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1" name="Google Shape;2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0" name="Google Shape;2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4" name="Google Shape;2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8" name="Google Shape;3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6" name="Google Shape;31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4" name="Google Shape;3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2" name="Google Shape;3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4" name="Google Shape;3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1" name="Google Shape;38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10" name="Google Shape;4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5d754312bf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15d754312bf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5d754312b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5d754312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7" name="Google Shape;17;p35"/>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18" name="Google Shape;18;p3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9" name="Google Shape;19;p3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0" name="Google Shape;20;p3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pl-PL"/>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Google Shape;75;p4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4"/>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7" name="Google Shape;77;p4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0"/>
        <p:cNvGrpSpPr/>
        <p:nvPr/>
      </p:nvGrpSpPr>
      <p:grpSpPr>
        <a:xfrm>
          <a:off x="0" y="0"/>
          <a:ext cx="0" cy="0"/>
          <a:chOff x="0" y="0"/>
          <a:chExt cx="0" cy="0"/>
        </a:xfrm>
      </p:grpSpPr>
      <p:sp>
        <p:nvSpPr>
          <p:cNvPr id="81" name="Google Shape;81;p45"/>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5"/>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83" name="Google Shape;83;p4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23" name="Google Shape;23;p36"/>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lvl1pPr>
            <a:lvl2pPr marL="914400" lvl="1" indent="-342900" algn="l">
              <a:lnSpc>
                <a:spcPct val="85000"/>
              </a:lnSpc>
              <a:spcBef>
                <a:spcPts val="600"/>
              </a:spcBef>
              <a:spcAft>
                <a:spcPts val="0"/>
              </a:spcAft>
              <a:buClr>
                <a:srgbClr val="262626"/>
              </a:buClr>
              <a:buSzPts val="1800"/>
              <a:buChar char=" "/>
            </a:lvl2pPr>
            <a:lvl3pPr marL="1371600" lvl="2" indent="-342900" algn="l">
              <a:lnSpc>
                <a:spcPct val="85000"/>
              </a:lnSpc>
              <a:spcBef>
                <a:spcPts val="600"/>
              </a:spcBef>
              <a:spcAft>
                <a:spcPts val="0"/>
              </a:spcAft>
              <a:buClr>
                <a:srgbClr val="262626"/>
              </a:buClr>
              <a:buSzPts val="1800"/>
              <a:buChar char=" "/>
            </a:lvl3pPr>
            <a:lvl4pPr marL="1828800" lvl="3" indent="-342900" algn="l">
              <a:lnSpc>
                <a:spcPct val="85000"/>
              </a:lnSpc>
              <a:spcBef>
                <a:spcPts val="600"/>
              </a:spcBef>
              <a:spcAft>
                <a:spcPts val="0"/>
              </a:spcAft>
              <a:buClr>
                <a:srgbClr val="262626"/>
              </a:buClr>
              <a:buSzPts val="1800"/>
              <a:buChar char=" "/>
            </a:lvl4pPr>
            <a:lvl5pPr marL="2286000" lvl="4" indent="-342900" algn="l">
              <a:lnSpc>
                <a:spcPct val="85000"/>
              </a:lnSpc>
              <a:spcBef>
                <a:spcPts val="600"/>
              </a:spcBef>
              <a:spcAft>
                <a:spcPts val="0"/>
              </a:spcAft>
              <a:buClr>
                <a:srgbClr val="262626"/>
              </a:buClr>
              <a:buSzPts val="1800"/>
              <a:buChar char=" "/>
            </a:lvl5pPr>
            <a:lvl6pPr marL="2743200" lvl="5" indent="-342900" algn="l">
              <a:lnSpc>
                <a:spcPct val="85000"/>
              </a:lnSpc>
              <a:spcBef>
                <a:spcPts val="600"/>
              </a:spcBef>
              <a:spcAft>
                <a:spcPts val="0"/>
              </a:spcAft>
              <a:buClr>
                <a:srgbClr val="262626"/>
              </a:buClr>
              <a:buSzPts val="1800"/>
              <a:buChar char=" "/>
            </a:lvl6pPr>
            <a:lvl7pPr marL="3200400" lvl="6" indent="-342900" algn="l">
              <a:lnSpc>
                <a:spcPct val="85000"/>
              </a:lnSpc>
              <a:spcBef>
                <a:spcPts val="600"/>
              </a:spcBef>
              <a:spcAft>
                <a:spcPts val="0"/>
              </a:spcAft>
              <a:buClr>
                <a:srgbClr val="262626"/>
              </a:buClr>
              <a:buSzPts val="1800"/>
              <a:buChar char=" "/>
            </a:lvl7pPr>
            <a:lvl8pPr marL="3657600" lvl="7" indent="-342900" algn="l">
              <a:lnSpc>
                <a:spcPct val="85000"/>
              </a:lnSpc>
              <a:spcBef>
                <a:spcPts val="600"/>
              </a:spcBef>
              <a:spcAft>
                <a:spcPts val="0"/>
              </a:spcAft>
              <a:buClr>
                <a:srgbClr val="262626"/>
              </a:buClr>
              <a:buSzPts val="1800"/>
              <a:buChar char=" "/>
            </a:lvl8pPr>
            <a:lvl9pPr marL="4114800" lvl="8" indent="-342900" algn="l">
              <a:lnSpc>
                <a:spcPct val="85000"/>
              </a:lnSpc>
              <a:spcBef>
                <a:spcPts val="600"/>
              </a:spcBef>
              <a:spcAft>
                <a:spcPts val="0"/>
              </a:spcAft>
              <a:buClr>
                <a:srgbClr val="262626"/>
              </a:buClr>
              <a:buSzPts val="1800"/>
              <a:buChar char=" "/>
            </a:lvl9pPr>
          </a:lstStyle>
          <a:p>
            <a:endParaRPr/>
          </a:p>
        </p:txBody>
      </p:sp>
      <p:sp>
        <p:nvSpPr>
          <p:cNvPr id="24" name="Google Shape;24;p3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5" name="Google Shape;25;p3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6" name="Google Shape;26;p3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pl-PL"/>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chemeClr val="accent1"/>
        </a:solidFill>
        <a:effectLst/>
      </p:bgPr>
    </p:bg>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29" name="Google Shape;29;p37"/>
          <p:cNvSpPr>
            <a:spLocks noGrp="1"/>
          </p:cNvSpPr>
          <p:nvPr>
            <p:ph type="pic" idx="2"/>
          </p:nvPr>
        </p:nvSpPr>
        <p:spPr>
          <a:xfrm>
            <a:off x="0" y="0"/>
            <a:ext cx="12192000" cy="5330952"/>
          </a:xfrm>
          <a:prstGeom prst="rect">
            <a:avLst/>
          </a:prstGeom>
          <a:solidFill>
            <a:srgbClr val="D6F0E6"/>
          </a:solidFill>
          <a:ln>
            <a:noFill/>
          </a:ln>
        </p:spPr>
      </p:sp>
      <p:sp>
        <p:nvSpPr>
          <p:cNvPr id="30" name="Google Shape;30;p37"/>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31" name="Google Shape;31;p3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32" name="Google Shape;32;p3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33" name="Google Shape;33;p3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1"/>
        </a:solidFill>
        <a:effectLst/>
      </p:bgPr>
    </p:bg>
    <p:spTree>
      <p:nvGrpSpPr>
        <p:cNvPr id="1" name="Shape 34"/>
        <p:cNvGrpSpPr/>
        <p:nvPr/>
      </p:nvGrpSpPr>
      <p:grpSpPr>
        <a:xfrm>
          <a:off x="0" y="0"/>
          <a:ext cx="0" cy="0"/>
          <a:chOff x="0" y="0"/>
          <a:chExt cx="0" cy="0"/>
        </a:xfrm>
      </p:grpSpPr>
      <p:sp>
        <p:nvSpPr>
          <p:cNvPr id="35" name="Google Shape;35;p38"/>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8"/>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8"/>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38" name="Google Shape;38;p3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4" name="Google Shape;44;p39"/>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5" name="Google Shape;45;p3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8"/>
        <p:cNvGrpSpPr/>
        <p:nvPr/>
      </p:nvGrpSpPr>
      <p:grpSpPr>
        <a:xfrm>
          <a:off x="0" y="0"/>
          <a:ext cx="0" cy="0"/>
          <a:chOff x="0" y="0"/>
          <a:chExt cx="0" cy="0"/>
        </a:xfrm>
      </p:grpSpPr>
      <p:sp>
        <p:nvSpPr>
          <p:cNvPr id="49" name="Google Shape;49;p4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0"/>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1" name="Google Shape;51;p40"/>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2" name="Google Shape;52;p40"/>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3" name="Google Shape;53;p40"/>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4" name="Google Shape;54;p4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2"/>
        <p:cNvGrpSpPr/>
        <p:nvPr/>
      </p:nvGrpSpPr>
      <p:grpSpPr>
        <a:xfrm>
          <a:off x="0" y="0"/>
          <a:ext cx="0" cy="0"/>
          <a:chOff x="0" y="0"/>
          <a:chExt cx="0" cy="0"/>
        </a:xfrm>
      </p:grpSpPr>
      <p:sp>
        <p:nvSpPr>
          <p:cNvPr id="63" name="Google Shape;63;p4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6"/>
        <p:cNvGrpSpPr/>
        <p:nvPr/>
      </p:nvGrpSpPr>
      <p:grpSpPr>
        <a:xfrm>
          <a:off x="0" y="0"/>
          <a:ext cx="0" cy="0"/>
          <a:chOff x="0" y="0"/>
          <a:chExt cx="0" cy="0"/>
        </a:xfrm>
      </p:grpSpPr>
      <p:sp>
        <p:nvSpPr>
          <p:cNvPr id="67" name="Google Shape;67;p43"/>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3"/>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3"/>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70" name="Google Shape;70;p43"/>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71" name="Google Shape;71;p4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lang="pl-PL"/>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www.inworkproject.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Logotipo  Descripción generada automáticamente"/>
          <p:cNvPicPr preferRelativeResize="0"/>
          <p:nvPr/>
        </p:nvPicPr>
        <p:blipFill rotWithShape="1">
          <a:blip r:embed="rId3">
            <a:alphaModFix/>
          </a:blip>
          <a:srcRect/>
          <a:stretch/>
        </p:blipFill>
        <p:spPr>
          <a:xfrm>
            <a:off x="2481263" y="-500063"/>
            <a:ext cx="6858000" cy="6858000"/>
          </a:xfrm>
          <a:prstGeom prst="rect">
            <a:avLst/>
          </a:prstGeom>
          <a:noFill/>
          <a:ln>
            <a:noFill/>
          </a:ln>
        </p:spPr>
      </p:pic>
      <p:sp>
        <p:nvSpPr>
          <p:cNvPr id="91" name="Google Shape;91;p1"/>
          <p:cNvSpPr txBox="1">
            <a:spLocks noGrp="1"/>
          </p:cNvSpPr>
          <p:nvPr>
            <p:ph type="body" idx="1"/>
          </p:nvPr>
        </p:nvSpPr>
        <p:spPr>
          <a:xfrm>
            <a:off x="4868037" y="3304096"/>
            <a:ext cx="9226296" cy="164592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3A3A3A"/>
              </a:buClr>
              <a:buSzPts val="3200"/>
              <a:buNone/>
              <a:defRPr b="1"/>
            </a:pPr>
            <a:r>
              <a:rPr lang="el-GR" dirty="0">
                <a:solidFill>
                  <a:srgbClr val="3A3A3A"/>
                </a:solidFill>
              </a:rPr>
              <a:t>Πακέτο εργαλείων Κατάρτισης</a:t>
            </a: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a:p>
            <a:pPr marL="0" lvl="0" indent="0" algn="l" rtl="0">
              <a:lnSpc>
                <a:spcPct val="85000"/>
              </a:lnSpc>
              <a:spcBef>
                <a:spcPts val="0"/>
              </a:spcBef>
              <a:spcAft>
                <a:spcPts val="0"/>
              </a:spcAft>
              <a:buClr>
                <a:srgbClr val="3A3A3A"/>
              </a:buClr>
              <a:buSzPts val="3200"/>
              <a:buNone/>
              <a:defRPr b="1"/>
            </a:pPr>
            <a:endParaRPr lang="en-GB" dirty="0" err="1">
              <a:solidFill>
                <a:srgbClr val="3A3A3A"/>
              </a:solidFill>
            </a:endParaRPr>
          </a:p>
        </p:txBody>
      </p:sp>
      <p:sp>
        <p:nvSpPr>
          <p:cNvPr id="92" name="Google Shape;92;p1"/>
          <p:cNvSpPr/>
          <p:nvPr/>
        </p:nvSpPr>
        <p:spPr>
          <a:xfrm>
            <a:off x="0" y="0"/>
            <a:ext cx="2628900" cy="6858000"/>
          </a:xfrm>
          <a:prstGeom prst="rect">
            <a:avLst/>
          </a:prstGeom>
          <a:solidFill>
            <a:srgbClr val="40B385"/>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4868037" y="3919687"/>
            <a:ext cx="6710363" cy="1645920"/>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85000"/>
              </a:lnSpc>
              <a:spcBef>
                <a:spcPts val="0"/>
              </a:spcBef>
              <a:spcAft>
                <a:spcPts val="0"/>
              </a:spcAft>
              <a:buClr>
                <a:srgbClr val="3A3A3A"/>
              </a:buClr>
              <a:buSzPts val="3200"/>
              <a:buFont typeface="Arial"/>
              <a:buNone/>
              <a:defRPr sz="3200">
                <a:latin typeface="Calibri"/>
                <a:ea typeface="Calibri"/>
                <a:cs typeface="Calibri"/>
                <a:sym typeface="Calibri"/>
              </a:defRPr>
            </a:pPr>
            <a:r>
              <a:rPr dirty="0" err="1">
                <a:solidFill>
                  <a:srgbClr val="3A3A3A"/>
                </a:solidFill>
              </a:rPr>
              <a:t>Ενότητ</a:t>
            </a:r>
            <a:r>
              <a:rPr dirty="0">
                <a:solidFill>
                  <a:srgbClr val="3A3A3A"/>
                </a:solidFill>
              </a:rPr>
              <a:t>α 6: </a:t>
            </a:r>
            <a:r>
              <a:rPr dirty="0">
                <a:solidFill>
                  <a:schemeClr val="dk1"/>
                </a:solidFill>
              </a:rPr>
              <a:t>Κατευθυντήριες γραμμές για τον σχεδιασμό προγραμμάτων κοινωνικο-εργατικής παρέμβασης με κοινωνικούς επιχειρηματίες</a:t>
            </a:r>
            <a:endParaRPr sz="3200" b="0" i="0" u="none" strike="noStrike" cap="none" dirty="0">
              <a:solidFill>
                <a:srgbClr val="3A3A3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9"/>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9"/>
          <p:cNvSpPr txBox="1">
            <a:spLocks noGrp="1"/>
          </p:cNvSpPr>
          <p:nvPr>
            <p:ph type="title"/>
          </p:nvPr>
        </p:nvSpPr>
        <p:spPr>
          <a:xfrm>
            <a:off x="1075882" y="102424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3600"/>
              <a:buFont typeface="Calibri"/>
              <a:buNone/>
              <a:defRPr sz="3600">
                <a:solidFill>
                  <a:srgbClr val="FFFFFF"/>
                </a:solidFill>
              </a:defRPr>
            </a:pPr>
            <a:r>
              <a:t>6.2. ΥΠΟΔΕΙΓΜΑ ΔΟΜΗΣ για τη ΟΡΓΑΝΩΣΗ ΠΡΟΓΡΑΜΜΑΤΩΝ ΚΟΙΝΩΝΙΚΗΣ-ΕΡΓΑΣΙΑΣ ΠΑΡΕΜΒΑΣΗΣ</a:t>
            </a:r>
            <a:endParaRPr sz="3600">
              <a:solidFill>
                <a:srgbClr val="FFFFFF"/>
              </a:solidFill>
            </a:endParaRPr>
          </a:p>
        </p:txBody>
      </p:sp>
      <p:sp>
        <p:nvSpPr>
          <p:cNvPr id="167" name="Google Shape;167;p9"/>
          <p:cNvSpPr txBox="1"/>
          <p:nvPr/>
        </p:nvSpPr>
        <p:spPr>
          <a:xfrm>
            <a:off x="549411" y="2556376"/>
            <a:ext cx="1131659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000">
                <a:solidFill>
                  <a:schemeClr val="dk1"/>
                </a:solidFill>
                <a:latin typeface="Calibri"/>
                <a:ea typeface="Calibri"/>
                <a:cs typeface="Calibri"/>
                <a:sym typeface="Calibri"/>
              </a:defRPr>
            </a:pPr>
            <a:r>
              <a:rPr dirty="0"/>
              <a:t>Η </a:t>
            </a:r>
            <a:r>
              <a:rPr dirty="0" err="1"/>
              <a:t>δι</a:t>
            </a:r>
            <a:r>
              <a:rPr dirty="0"/>
              <a:t>αδικασία σχεδιασμού ενός </a:t>
            </a:r>
            <a:r>
              <a:rPr b="1" dirty="0"/>
              <a:t>προγράμματος κοινωνικής παρέμβασης </a:t>
            </a:r>
            <a:r>
              <a:rPr dirty="0"/>
              <a:t>συνήθως φαίνεται σύμφωνα με το παρακάτω σχήμα.</a:t>
            </a:r>
            <a:endParaRPr sz="2000" dirty="0">
              <a:solidFill>
                <a:schemeClr val="dk1"/>
              </a:solidFill>
              <a:latin typeface="Calibri"/>
              <a:ea typeface="Calibri"/>
              <a:cs typeface="Calibri"/>
              <a:sym typeface="Calibri"/>
            </a:endParaRPr>
          </a:p>
        </p:txBody>
      </p:sp>
      <p:grpSp>
        <p:nvGrpSpPr>
          <p:cNvPr id="168" name="Google Shape;168;p9"/>
          <p:cNvGrpSpPr/>
          <p:nvPr/>
        </p:nvGrpSpPr>
        <p:grpSpPr>
          <a:xfrm>
            <a:off x="900708" y="3298751"/>
            <a:ext cx="10390595" cy="3624267"/>
            <a:chOff x="10610" y="19703"/>
            <a:chExt cx="10390595" cy="3624267"/>
          </a:xfrm>
        </p:grpSpPr>
        <p:sp>
          <p:nvSpPr>
            <p:cNvPr id="169" name="Google Shape;169;p9"/>
            <p:cNvSpPr/>
            <p:nvPr/>
          </p:nvSpPr>
          <p:spPr>
            <a:xfrm>
              <a:off x="10610" y="19703"/>
              <a:ext cx="1726406" cy="2073599"/>
            </a:xfrm>
            <a:prstGeom prst="roundRect">
              <a:avLst>
                <a:gd name="adj" fmla="val 10000"/>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txBox="1"/>
            <p:nvPr/>
          </p:nvSpPr>
          <p:spPr>
            <a:xfrm>
              <a:off x="10610" y="19703"/>
              <a:ext cx="1726406" cy="690562"/>
            </a:xfrm>
            <a:prstGeom prst="rect">
              <a:avLst/>
            </a:prstGeom>
            <a:noFill/>
            <a:ln>
              <a:noFill/>
            </a:ln>
          </p:spPr>
          <p:txBody>
            <a:bodyPr spcFirstLastPara="1" wrap="square" lIns="99550" tIns="99550" rIns="99550" bIns="53325" anchor="t" anchorCtr="0">
              <a:noAutofit/>
            </a:bodyPr>
            <a:lstStyle/>
            <a:p>
              <a:pPr marL="0" marR="0" lvl="0" indent="0" algn="ctr" rtl="0">
                <a:lnSpc>
                  <a:spcPct val="90000"/>
                </a:lnSpc>
                <a:spcBef>
                  <a:spcPts val="0"/>
                </a:spcBef>
                <a:spcAft>
                  <a:spcPts val="0"/>
                </a:spcAft>
                <a:buNone/>
                <a:defRPr sz="1400" b="1">
                  <a:solidFill>
                    <a:schemeClr val="lt1"/>
                  </a:solidFill>
                  <a:latin typeface="Calibri"/>
                  <a:ea typeface="Calibri"/>
                  <a:cs typeface="Calibri"/>
                  <a:sym typeface="Calibri"/>
                </a:defRPr>
              </a:pPr>
              <a:r>
                <a:rPr dirty="0"/>
                <a:t>ΔΙ</a:t>
              </a:r>
              <a:r>
                <a:rPr lang="el-GR" dirty="0"/>
                <a:t>Α</a:t>
              </a:r>
              <a:r>
                <a:rPr dirty="0"/>
                <a:t>ΓΝΩΣΗ</a:t>
              </a:r>
              <a:endParaRPr sz="1400" b="1" dirty="0">
                <a:solidFill>
                  <a:schemeClr val="lt1"/>
                </a:solidFill>
                <a:latin typeface="Calibri"/>
                <a:ea typeface="Calibri"/>
                <a:cs typeface="Calibri"/>
                <a:sym typeface="Calibri"/>
              </a:endParaRPr>
            </a:p>
          </p:txBody>
        </p:sp>
        <p:sp>
          <p:nvSpPr>
            <p:cNvPr id="171" name="Google Shape;171;p9"/>
            <p:cNvSpPr/>
            <p:nvPr/>
          </p:nvSpPr>
          <p:spPr>
            <a:xfrm>
              <a:off x="354975" y="712567"/>
              <a:ext cx="1726406" cy="2764800"/>
            </a:xfrm>
            <a:prstGeom prst="roundRect">
              <a:avLst>
                <a:gd name="adj" fmla="val 10000"/>
              </a:avLst>
            </a:prstGeom>
            <a:solidFill>
              <a:schemeClr val="lt1">
                <a:alpha val="89803"/>
              </a:schemeClr>
            </a:solidFill>
            <a:ln w="127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txBox="1"/>
            <p:nvPr/>
          </p:nvSpPr>
          <p:spPr>
            <a:xfrm>
              <a:off x="405540" y="763132"/>
              <a:ext cx="1747196" cy="266367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defRPr sz="1400">
                  <a:solidFill>
                    <a:schemeClr val="dk1"/>
                  </a:solidFill>
                  <a:latin typeface="Calibri"/>
                  <a:ea typeface="Calibri"/>
                  <a:cs typeface="Calibri"/>
                  <a:sym typeface="Calibri"/>
                </a:defRPr>
              </a:pPr>
              <a:r>
                <a:rPr dirty="0" err="1"/>
                <a:t>δι</a:t>
              </a:r>
              <a:r>
                <a:rPr dirty="0"/>
                <a:t>αδικασία (έννοια έρευνας και υλοποίηση)βασικοί τομείς της διάγνωσης «μετατροπή» των δεδομένων από τη διάγνωση σε συμπεράσματα για τον καθορισμό στόχων και δράσεων</a:t>
              </a:r>
              <a:endParaRPr sz="1400" b="0" i="0" u="none" strike="noStrike" cap="none" dirty="0">
                <a:solidFill>
                  <a:schemeClr val="dk1"/>
                </a:solidFill>
                <a:latin typeface="Calibri"/>
                <a:ea typeface="Calibri"/>
                <a:cs typeface="Calibri"/>
                <a:sym typeface="Calibri"/>
              </a:endParaRPr>
            </a:p>
          </p:txBody>
        </p:sp>
        <p:sp>
          <p:nvSpPr>
            <p:cNvPr id="173" name="Google Shape;173;p9"/>
            <p:cNvSpPr/>
            <p:nvPr/>
          </p:nvSpPr>
          <p:spPr>
            <a:xfrm rot="2863">
              <a:off x="1996424" y="151235"/>
              <a:ext cx="549945" cy="429825"/>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txBox="1"/>
            <p:nvPr/>
          </p:nvSpPr>
          <p:spPr>
            <a:xfrm rot="2863">
              <a:off x="1996424" y="237146"/>
              <a:ext cx="420998" cy="2578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9"/>
            <p:cNvSpPr/>
            <p:nvPr/>
          </p:nvSpPr>
          <p:spPr>
            <a:xfrm>
              <a:off x="2774648" y="22005"/>
              <a:ext cx="1726406" cy="2073599"/>
            </a:xfrm>
            <a:prstGeom prst="roundRect">
              <a:avLst>
                <a:gd name="adj" fmla="val 10000"/>
              </a:avLst>
            </a:prstGeom>
            <a:solidFill>
              <a:srgbClr val="BBAE4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txBox="1"/>
            <p:nvPr/>
          </p:nvSpPr>
          <p:spPr>
            <a:xfrm>
              <a:off x="2774648" y="19703"/>
              <a:ext cx="1726406" cy="690562"/>
            </a:xfrm>
            <a:prstGeom prst="rect">
              <a:avLst/>
            </a:prstGeom>
            <a:noFill/>
            <a:ln>
              <a:noFill/>
            </a:ln>
          </p:spPr>
          <p:txBody>
            <a:bodyPr spcFirstLastPara="1" wrap="square" lIns="99550" tIns="99550" rIns="99550" bIns="53325" anchor="t" anchorCtr="0">
              <a:noAutofit/>
            </a:bodyPr>
            <a:lstStyle/>
            <a:p>
              <a:pPr marL="0" marR="0" lvl="0" indent="0" algn="ctr" rtl="0">
                <a:lnSpc>
                  <a:spcPct val="90000"/>
                </a:lnSpc>
                <a:spcBef>
                  <a:spcPts val="0"/>
                </a:spcBef>
                <a:spcAft>
                  <a:spcPts val="0"/>
                </a:spcAft>
                <a:buNone/>
                <a:defRPr sz="1400" b="1">
                  <a:solidFill>
                    <a:schemeClr val="lt1"/>
                  </a:solidFill>
                  <a:latin typeface="Calibri"/>
                  <a:ea typeface="Calibri"/>
                  <a:cs typeface="Calibri"/>
                  <a:sym typeface="Calibri"/>
                </a:defRPr>
              </a:pPr>
              <a:r>
                <a:rPr dirty="0"/>
                <a:t>ΣΧΕΔΙΑΣΜ</a:t>
              </a:r>
              <a:r>
                <a:rPr lang="el-GR" dirty="0"/>
                <a:t>Ο</a:t>
              </a:r>
              <a:r>
                <a:rPr dirty="0"/>
                <a:t>Σ ΤΩΝ </a:t>
              </a:r>
              <a:r>
                <a:rPr lang="el-GR" dirty="0"/>
                <a:t>ΚΥ</a:t>
              </a:r>
              <a:r>
                <a:rPr dirty="0"/>
                <a:t>ΡΙΩΝ ΠΑΡΑΔΟΧ</a:t>
              </a:r>
              <a:r>
                <a:rPr lang="el-GR" dirty="0"/>
                <a:t>Ω</a:t>
              </a:r>
              <a:r>
                <a:rPr dirty="0"/>
                <a:t>Ν ΤΟΥ ΠΡΟΓΡ</a:t>
              </a:r>
              <a:r>
                <a:rPr lang="el-GR" dirty="0"/>
                <a:t>Α</a:t>
              </a:r>
              <a:r>
                <a:rPr dirty="0"/>
                <a:t>ΜΜΑΤΟΣ</a:t>
              </a:r>
              <a:endParaRPr sz="1400" b="1" dirty="0">
                <a:solidFill>
                  <a:schemeClr val="lt1"/>
                </a:solidFill>
                <a:latin typeface="Calibri"/>
                <a:ea typeface="Calibri"/>
                <a:cs typeface="Calibri"/>
                <a:sym typeface="Calibri"/>
              </a:endParaRPr>
            </a:p>
          </p:txBody>
        </p:sp>
        <p:sp>
          <p:nvSpPr>
            <p:cNvPr id="177" name="Google Shape;177;p9"/>
            <p:cNvSpPr/>
            <p:nvPr/>
          </p:nvSpPr>
          <p:spPr>
            <a:xfrm>
              <a:off x="3107459" y="879170"/>
              <a:ext cx="1726406" cy="2764800"/>
            </a:xfrm>
            <a:prstGeom prst="roundRect">
              <a:avLst>
                <a:gd name="adj" fmla="val 10000"/>
              </a:avLst>
            </a:prstGeom>
            <a:solidFill>
              <a:schemeClr val="lt1">
                <a:alpha val="89803"/>
              </a:schemeClr>
            </a:solidFill>
            <a:ln w="12700" cap="flat" cmpd="sng">
              <a:solidFill>
                <a:srgbClr val="BBAE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p:nvPr/>
          </p:nvSpPr>
          <p:spPr>
            <a:xfrm>
              <a:off x="3178814" y="763132"/>
              <a:ext cx="1625276" cy="266367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defRPr sz="1400">
                  <a:solidFill>
                    <a:schemeClr val="dk1"/>
                  </a:solidFill>
                  <a:latin typeface="Calibri"/>
                  <a:ea typeface="Calibri"/>
                  <a:cs typeface="Calibri"/>
                  <a:sym typeface="Calibri"/>
                </a:defRPr>
              </a:pPr>
              <a:r>
                <a:rPr dirty="0" err="1"/>
                <a:t>ομάδ</a:t>
              </a:r>
              <a:r>
                <a:rPr dirty="0"/>
                <a:t>α-στόχος του προγράμματος</a:t>
              </a:r>
              <a:r>
                <a:rPr lang="el-GR" dirty="0"/>
                <a:t> - </a:t>
              </a:r>
              <a:r>
                <a:rPr dirty="0" err="1"/>
                <a:t>δομή</a:t>
              </a:r>
              <a:r>
                <a:rPr dirty="0"/>
                <a:t> π</a:t>
              </a:r>
              <a:r>
                <a:rPr dirty="0" err="1"/>
                <a:t>ρογράμμ</a:t>
              </a:r>
              <a:r>
                <a:rPr dirty="0"/>
                <a:t>ατος διαδικασία σχεδιασμού προγράμματος — καθορισμός στόχων και κατευθύνσεων παρέμβασης</a:t>
              </a:r>
              <a:endParaRPr sz="1400" b="0" i="0" u="none" strike="noStrike" cap="none" dirty="0">
                <a:solidFill>
                  <a:schemeClr val="dk1"/>
                </a:solidFill>
                <a:latin typeface="Calibri"/>
                <a:ea typeface="Calibri"/>
                <a:cs typeface="Calibri"/>
                <a:sym typeface="Calibri"/>
              </a:endParaRPr>
            </a:p>
          </p:txBody>
        </p:sp>
        <p:sp>
          <p:nvSpPr>
            <p:cNvPr id="179" name="Google Shape;179;p9"/>
            <p:cNvSpPr/>
            <p:nvPr/>
          </p:nvSpPr>
          <p:spPr>
            <a:xfrm>
              <a:off x="4762772" y="152373"/>
              <a:ext cx="554840" cy="429825"/>
            </a:xfrm>
            <a:prstGeom prst="rightArrow">
              <a:avLst>
                <a:gd name="adj1" fmla="val 60000"/>
                <a:gd name="adj2" fmla="val 50000"/>
              </a:avLst>
            </a:prstGeom>
            <a:solidFill>
              <a:srgbClr val="95B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txBox="1"/>
            <p:nvPr/>
          </p:nvSpPr>
          <p:spPr>
            <a:xfrm>
              <a:off x="4762772" y="238338"/>
              <a:ext cx="425893" cy="2578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9"/>
            <p:cNvSpPr/>
            <p:nvPr/>
          </p:nvSpPr>
          <p:spPr>
            <a:xfrm>
              <a:off x="5547923" y="22005"/>
              <a:ext cx="1726406" cy="2073599"/>
            </a:xfrm>
            <a:prstGeom prst="roundRect">
              <a:avLst>
                <a:gd name="adj" fmla="val 10000"/>
              </a:avLst>
            </a:prstGeom>
            <a:solidFill>
              <a:srgbClr val="60B64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txBox="1"/>
            <p:nvPr/>
          </p:nvSpPr>
          <p:spPr>
            <a:xfrm>
              <a:off x="5547923" y="22005"/>
              <a:ext cx="1726406" cy="690562"/>
            </a:xfrm>
            <a:prstGeom prst="rect">
              <a:avLst/>
            </a:prstGeom>
            <a:noFill/>
            <a:ln>
              <a:noFill/>
            </a:ln>
          </p:spPr>
          <p:txBody>
            <a:bodyPr spcFirstLastPara="1" wrap="square" lIns="99550" tIns="99550" rIns="99550" bIns="53325" anchor="t" anchorCtr="0">
              <a:noAutofit/>
            </a:bodyPr>
            <a:lstStyle/>
            <a:p>
              <a:pPr marL="0" marR="0" lvl="0" indent="0" algn="ctr" rtl="0">
                <a:lnSpc>
                  <a:spcPct val="90000"/>
                </a:lnSpc>
                <a:spcBef>
                  <a:spcPts val="0"/>
                </a:spcBef>
                <a:spcAft>
                  <a:spcPts val="0"/>
                </a:spcAft>
                <a:buNone/>
                <a:defRPr sz="1400" b="1">
                  <a:solidFill>
                    <a:schemeClr val="lt1"/>
                  </a:solidFill>
                  <a:latin typeface="Calibri"/>
                  <a:ea typeface="Calibri"/>
                  <a:cs typeface="Calibri"/>
                  <a:sym typeface="Calibri"/>
                </a:defRPr>
              </a:pPr>
              <a:r>
                <a:rPr dirty="0"/>
                <a:t>ΕΦΑΡΜΟΓ</a:t>
              </a:r>
              <a:r>
                <a:rPr lang="el-GR" dirty="0"/>
                <a:t>Η</a:t>
              </a:r>
              <a:r>
                <a:rPr dirty="0"/>
                <a:t> ΚΑΙ ΑΞΙΟΛ</a:t>
              </a:r>
              <a:r>
                <a:rPr lang="el-GR" dirty="0"/>
                <a:t>Ο</a:t>
              </a:r>
              <a:r>
                <a:rPr dirty="0"/>
                <a:t>ΓΗΣΗ</a:t>
              </a:r>
              <a:endParaRPr sz="1400" b="1" dirty="0">
                <a:solidFill>
                  <a:schemeClr val="lt1"/>
                </a:solidFill>
                <a:latin typeface="Calibri"/>
                <a:ea typeface="Calibri"/>
                <a:cs typeface="Calibri"/>
                <a:sym typeface="Calibri"/>
              </a:endParaRPr>
            </a:p>
          </p:txBody>
        </p:sp>
        <p:sp>
          <p:nvSpPr>
            <p:cNvPr id="183" name="Google Shape;183;p9"/>
            <p:cNvSpPr/>
            <p:nvPr/>
          </p:nvSpPr>
          <p:spPr>
            <a:xfrm>
              <a:off x="5901524" y="712567"/>
              <a:ext cx="1726406" cy="2764800"/>
            </a:xfrm>
            <a:prstGeom prst="roundRect">
              <a:avLst>
                <a:gd name="adj" fmla="val 10000"/>
              </a:avLst>
            </a:prstGeom>
            <a:solidFill>
              <a:schemeClr val="lt1">
                <a:alpha val="89803"/>
              </a:schemeClr>
            </a:solidFill>
            <a:ln w="12700" cap="flat" cmpd="sng">
              <a:solidFill>
                <a:srgbClr val="60B6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txBox="1"/>
            <p:nvPr/>
          </p:nvSpPr>
          <p:spPr>
            <a:xfrm>
              <a:off x="5926814" y="710282"/>
              <a:ext cx="1701116" cy="266370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defRPr sz="1400">
                  <a:solidFill>
                    <a:schemeClr val="dk1"/>
                  </a:solidFill>
                  <a:latin typeface="Calibri"/>
                  <a:ea typeface="Calibri"/>
                  <a:cs typeface="Calibri"/>
                  <a:sym typeface="Calibri"/>
                </a:defRPr>
              </a:pPr>
              <a:r>
                <a:rPr dirty="0"/>
                <a:t>π</a:t>
              </a:r>
              <a:r>
                <a:rPr dirty="0" err="1"/>
                <a:t>ρογρ</a:t>
              </a:r>
              <a:r>
                <a:rPr dirty="0"/>
                <a:t>αμματισμός της υλοποίησης του προγράμματος</a:t>
              </a:r>
              <a:r>
                <a:rPr lang="el-GR" dirty="0"/>
                <a:t> </a:t>
              </a:r>
              <a:r>
                <a:rPr dirty="0"/>
                <a:t>παρα</a:t>
              </a:r>
              <a:r>
                <a:rPr dirty="0" err="1"/>
                <a:t>κολούθηση</a:t>
              </a:r>
              <a:r>
                <a:rPr dirty="0"/>
                <a:t> και α</a:t>
              </a:r>
              <a:r>
                <a:rPr dirty="0" err="1"/>
                <a:t>ξιολόγηση</a:t>
              </a:r>
              <a:r>
                <a:rPr dirty="0"/>
                <a:t> </a:t>
              </a:r>
              <a:r>
                <a:rPr dirty="0" err="1"/>
                <a:t>του</a:t>
              </a:r>
              <a:r>
                <a:rPr dirty="0"/>
                <a:t> </a:t>
              </a:r>
              <a:r>
                <a:rPr dirty="0" err="1"/>
                <a:t>σχεδι</a:t>
              </a:r>
              <a:r>
                <a:rPr dirty="0"/>
                <a:t>ασμού</a:t>
              </a:r>
              <a:endParaRPr sz="1400" b="0" i="0" u="none" strike="noStrike" cap="none" dirty="0">
                <a:solidFill>
                  <a:schemeClr val="dk1"/>
                </a:solidFill>
                <a:latin typeface="Calibri"/>
                <a:ea typeface="Calibri"/>
                <a:cs typeface="Calibri"/>
                <a:sym typeface="Calibri"/>
              </a:endParaRPr>
            </a:p>
          </p:txBody>
        </p:sp>
        <p:sp>
          <p:nvSpPr>
            <p:cNvPr id="185" name="Google Shape;185;p9"/>
            <p:cNvSpPr/>
            <p:nvPr/>
          </p:nvSpPr>
          <p:spPr>
            <a:xfrm>
              <a:off x="7536047" y="152373"/>
              <a:ext cx="554840" cy="429825"/>
            </a:xfrm>
            <a:prstGeom prst="rightArrow">
              <a:avLst>
                <a:gd name="adj1" fmla="val 60000"/>
                <a:gd name="adj2" fmla="val 50000"/>
              </a:avLst>
            </a:prstGeom>
            <a:solidFill>
              <a:srgbClr val="40B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txBox="1"/>
            <p:nvPr/>
          </p:nvSpPr>
          <p:spPr>
            <a:xfrm>
              <a:off x="7536047" y="238338"/>
              <a:ext cx="425893" cy="2578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9"/>
            <p:cNvSpPr/>
            <p:nvPr/>
          </p:nvSpPr>
          <p:spPr>
            <a:xfrm>
              <a:off x="8321198" y="22005"/>
              <a:ext cx="1726406" cy="2073599"/>
            </a:xfrm>
            <a:prstGeom prst="roundRect">
              <a:avLst>
                <a:gd name="adj" fmla="val 10000"/>
              </a:avLst>
            </a:prstGeom>
            <a:solidFill>
              <a:srgbClr val="40B08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txBox="1"/>
            <p:nvPr/>
          </p:nvSpPr>
          <p:spPr>
            <a:xfrm>
              <a:off x="8321198" y="22005"/>
              <a:ext cx="1726406" cy="690562"/>
            </a:xfrm>
            <a:prstGeom prst="rect">
              <a:avLst/>
            </a:prstGeom>
            <a:noFill/>
            <a:ln>
              <a:noFill/>
            </a:ln>
          </p:spPr>
          <p:txBody>
            <a:bodyPr spcFirstLastPara="1" wrap="square" lIns="99550" tIns="99550" rIns="99550" bIns="53325" anchor="t" anchorCtr="0">
              <a:noAutofit/>
            </a:bodyPr>
            <a:lstStyle/>
            <a:p>
              <a:pPr marL="0" marR="0" lvl="0" indent="0" algn="ctr" rtl="0">
                <a:lnSpc>
                  <a:spcPct val="90000"/>
                </a:lnSpc>
                <a:spcBef>
                  <a:spcPts val="0"/>
                </a:spcBef>
                <a:spcAft>
                  <a:spcPts val="0"/>
                </a:spcAft>
                <a:buNone/>
                <a:defRPr sz="1400" b="1">
                  <a:solidFill>
                    <a:schemeClr val="lt1"/>
                  </a:solidFill>
                  <a:latin typeface="Calibri"/>
                  <a:ea typeface="Calibri"/>
                  <a:cs typeface="Calibri"/>
                  <a:sym typeface="Calibri"/>
                </a:defRPr>
              </a:pPr>
              <a:r>
                <a:t>ΔΙΑΔΙΚΑΣΙΑ ΔΙΑΒΟΥΛΕΥΣΗΣ</a:t>
              </a:r>
              <a:endParaRPr sz="1400" b="1">
                <a:solidFill>
                  <a:schemeClr val="lt1"/>
                </a:solidFill>
                <a:latin typeface="Calibri"/>
                <a:ea typeface="Calibri"/>
                <a:cs typeface="Calibri"/>
                <a:sym typeface="Calibri"/>
              </a:endParaRPr>
            </a:p>
          </p:txBody>
        </p:sp>
        <p:sp>
          <p:nvSpPr>
            <p:cNvPr id="189" name="Google Shape;189;p9"/>
            <p:cNvSpPr/>
            <p:nvPr/>
          </p:nvSpPr>
          <p:spPr>
            <a:xfrm>
              <a:off x="8674799" y="712567"/>
              <a:ext cx="1726406" cy="2764800"/>
            </a:xfrm>
            <a:prstGeom prst="roundRect">
              <a:avLst>
                <a:gd name="adj" fmla="val 10000"/>
              </a:avLst>
            </a:prstGeom>
            <a:solidFill>
              <a:schemeClr val="lt1">
                <a:alpha val="89803"/>
              </a:schemeClr>
            </a:solidFill>
            <a:ln w="12700" cap="flat" cmpd="sng">
              <a:solidFill>
                <a:srgbClr val="40B0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txBox="1"/>
            <p:nvPr/>
          </p:nvSpPr>
          <p:spPr>
            <a:xfrm>
              <a:off x="8725364" y="763132"/>
              <a:ext cx="1625276" cy="266367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defRPr sz="1400">
                  <a:solidFill>
                    <a:schemeClr val="dk1"/>
                  </a:solidFill>
                  <a:latin typeface="Calibri"/>
                  <a:ea typeface="Calibri"/>
                  <a:cs typeface="Calibri"/>
                  <a:sym typeface="Calibri"/>
                </a:defRPr>
              </a:pPr>
              <a:r>
                <a:t>π.χ. με την ομάδα-στόχο</a:t>
              </a:r>
              <a:endParaRPr sz="1400" b="0" i="0" u="none" strike="noStrike" cap="none">
                <a:solidFill>
                  <a:schemeClr val="dk1"/>
                </a:solidFill>
                <a:latin typeface="Calibri"/>
                <a:ea typeface="Calibri"/>
                <a:cs typeface="Calibri"/>
                <a:sym typeface="Calibri"/>
              </a:endParaRP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p:nvPr/>
        </p:nvSpPr>
        <p:spPr>
          <a:xfrm>
            <a:off x="643465" y="480730"/>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6" name="Google Shape;196;p10"/>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7" name="Google Shape;197;p10"/>
          <p:cNvSpPr txBox="1">
            <a:spLocks noGrp="1"/>
          </p:cNvSpPr>
          <p:nvPr>
            <p:ph type="title"/>
          </p:nvPr>
        </p:nvSpPr>
        <p:spPr>
          <a:xfrm>
            <a:off x="1047197" y="790954"/>
            <a:ext cx="10259899"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4800"/>
              <a:buFont typeface="Calibri"/>
              <a:buNone/>
              <a:defRPr sz="4800">
                <a:solidFill>
                  <a:srgbClr val="FFFFFF"/>
                </a:solidFill>
              </a:defRPr>
            </a:pPr>
            <a:r>
              <a:t>6.3. Η διάγνωση</a:t>
            </a:r>
            <a:endParaRPr sz="4800">
              <a:solidFill>
                <a:srgbClr val="FFFFFF"/>
              </a:solidFill>
            </a:endParaRPr>
          </a:p>
        </p:txBody>
      </p:sp>
      <p:sp>
        <p:nvSpPr>
          <p:cNvPr id="198" name="Google Shape;198;p10"/>
          <p:cNvSpPr txBox="1"/>
          <p:nvPr/>
        </p:nvSpPr>
        <p:spPr>
          <a:xfrm>
            <a:off x="599861" y="2613340"/>
            <a:ext cx="6656270" cy="41241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000">
                <a:solidFill>
                  <a:schemeClr val="dk1"/>
                </a:solidFill>
                <a:latin typeface="Calibri"/>
                <a:ea typeface="Calibri"/>
                <a:cs typeface="Calibri"/>
                <a:sym typeface="Calibri"/>
              </a:defRPr>
            </a:pPr>
            <a:r>
              <a:rPr sz="1800" dirty="0"/>
              <a:t>Η βα</a:t>
            </a:r>
            <a:r>
              <a:rPr sz="1800" dirty="0" err="1"/>
              <a:t>σική</a:t>
            </a:r>
            <a:r>
              <a:rPr sz="1800" dirty="0"/>
              <a:t> </a:t>
            </a:r>
            <a:r>
              <a:rPr sz="1800" dirty="0" err="1"/>
              <a:t>δρ</a:t>
            </a:r>
            <a:r>
              <a:rPr sz="1800" dirty="0"/>
              <a:t>αστηριότητα για την αποτελεσματικότητα οποιουδήποτε προγράμματος κοινωνικο-εργατικής παρέμβασης για μια συγκεκριμένη ομάδα-στόχο είναι η </a:t>
            </a:r>
            <a:r>
              <a:rPr sz="1800" b="1" dirty="0"/>
              <a:t>πραγματική ανάλυση των προβλημάτων ή/και των αναγκών </a:t>
            </a:r>
            <a:r>
              <a:rPr sz="1800" dirty="0"/>
              <a:t>και -στη βάση της-</a:t>
            </a:r>
            <a:r>
              <a:rPr sz="1800" b="1" dirty="0"/>
              <a:t> η διάγνωση</a:t>
            </a:r>
            <a:r>
              <a:rPr sz="1800" dirty="0"/>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r>
              <a:rPr sz="1800" dirty="0"/>
              <a:t>Η </a:t>
            </a:r>
            <a:r>
              <a:rPr sz="1800" dirty="0" err="1"/>
              <a:t>διάγνωση</a:t>
            </a:r>
            <a:r>
              <a:rPr sz="1800" dirty="0"/>
              <a:t> π</a:t>
            </a:r>
            <a:r>
              <a:rPr sz="1800" dirty="0" err="1"/>
              <a:t>ου</a:t>
            </a:r>
            <a:r>
              <a:rPr sz="1800" dirty="0"/>
              <a:t> πρα</a:t>
            </a:r>
            <a:r>
              <a:rPr sz="1800" dirty="0" err="1"/>
              <a:t>γμ</a:t>
            </a:r>
            <a:r>
              <a:rPr sz="1800" dirty="0"/>
              <a:t>ατοποιείται στο αρχικό στάδιο της ανάπτυξης του προγράμματος αποτελεί τη βάση για </a:t>
            </a:r>
            <a:r>
              <a:rPr sz="1800" b="1" dirty="0"/>
              <a:t>τον καθορισμό του πεδίου εφαρμογής και του τρόπου υλοποίησης των δραστηριοτήτων</a:t>
            </a:r>
            <a:r>
              <a:rPr sz="1800" dirty="0"/>
              <a:t> που απευθύνονται σε άτομα που συμμετέχουν στο πρόγραμμα.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r>
              <a:rPr sz="1800" dirty="0" err="1"/>
              <a:t>Μόνο</a:t>
            </a:r>
            <a:r>
              <a:rPr sz="1800" dirty="0"/>
              <a:t> α</a:t>
            </a:r>
            <a:r>
              <a:rPr sz="1800" dirty="0" err="1"/>
              <a:t>υτή</a:t>
            </a:r>
            <a:r>
              <a:rPr sz="1800" dirty="0"/>
              <a:t> η π</a:t>
            </a:r>
            <a:r>
              <a:rPr sz="1800" dirty="0" err="1"/>
              <a:t>ροσέγγιση</a:t>
            </a:r>
            <a:r>
              <a:rPr sz="1800" dirty="0"/>
              <a:t> κα</a:t>
            </a:r>
            <a:r>
              <a:rPr sz="1800" dirty="0" err="1"/>
              <a:t>θορίζει</a:t>
            </a:r>
            <a:r>
              <a:rPr sz="1800" dirty="0"/>
              <a:t> </a:t>
            </a:r>
            <a:r>
              <a:rPr sz="1800" dirty="0" err="1"/>
              <a:t>τη</a:t>
            </a:r>
            <a:r>
              <a:rPr sz="1800" dirty="0"/>
              <a:t> </a:t>
            </a:r>
            <a:r>
              <a:rPr sz="1800" b="1" dirty="0" err="1"/>
              <a:t>λήψη</a:t>
            </a:r>
            <a:r>
              <a:rPr sz="1800" b="1" dirty="0"/>
              <a:t> α</a:t>
            </a:r>
            <a:r>
              <a:rPr sz="1800" b="1" dirty="0" err="1"/>
              <a:t>κρι</a:t>
            </a:r>
            <a:r>
              <a:rPr sz="1800" b="1" dirty="0"/>
              <a:t>βών και αποτελεσματικών ενεργειών που ενθαρρύνουν τους ανθρώπους να αλλάξουν τη</a:t>
            </a:r>
            <a:r>
              <a:rPr sz="1800" dirty="0"/>
              <a:t> στάση, τη συμπεριφορά, τη ζωή και την επαγγελματική τους κατάσταση κ.λπ.</a:t>
            </a:r>
            <a:endParaRPr sz="1800" dirty="0">
              <a:solidFill>
                <a:schemeClr val="dk1"/>
              </a:solidFill>
              <a:latin typeface="Calibri"/>
              <a:ea typeface="Calibri"/>
              <a:cs typeface="Calibri"/>
              <a:sym typeface="Calibri"/>
            </a:endParaRPr>
          </a:p>
        </p:txBody>
      </p:sp>
      <p:pic>
        <p:nvPicPr>
          <p:cNvPr id="199" name="Google Shape;199;p10"/>
          <p:cNvPicPr preferRelativeResize="0"/>
          <p:nvPr/>
        </p:nvPicPr>
        <p:blipFill rotWithShape="1">
          <a:blip r:embed="rId4">
            <a:alphaModFix/>
          </a:blip>
          <a:srcRect/>
          <a:stretch/>
        </p:blipFill>
        <p:spPr>
          <a:xfrm>
            <a:off x="7256131" y="3350339"/>
            <a:ext cx="4495190" cy="256868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accent1"/>
              </a:buClr>
              <a:buSzPts val="4400"/>
              <a:buFont typeface="Calibri"/>
              <a:buNone/>
              <a:defRPr sz="4400"/>
            </a:pPr>
            <a:r>
              <a:t>Ο σκοπός της διάγνωσης</a:t>
            </a:r>
            <a:endParaRPr sz="4400"/>
          </a:p>
        </p:txBody>
      </p:sp>
      <p:sp>
        <p:nvSpPr>
          <p:cNvPr id="205" name="Google Shape;205;p11"/>
          <p:cNvSpPr txBox="1"/>
          <p:nvPr/>
        </p:nvSpPr>
        <p:spPr>
          <a:xfrm flipH="1">
            <a:off x="657222" y="1311012"/>
            <a:ext cx="3541759" cy="3380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dirty="0"/>
              <a:t>Η π</a:t>
            </a:r>
            <a:r>
              <a:rPr dirty="0" err="1"/>
              <a:t>ροετοιμ</a:t>
            </a:r>
            <a:r>
              <a:rPr dirty="0"/>
              <a:t>ασία της διάγνωσης του προγράμματος είναι απαραίτητο στοιχείο πριν από την έναρξη του σχεδιασμού των δραστηριοτήτων.</a:t>
            </a:r>
            <a:endParaRPr sz="2400" dirty="0">
              <a:solidFill>
                <a:srgbClr val="464D61"/>
              </a:solidFill>
              <a:latin typeface="Calibri"/>
              <a:ea typeface="Calibri"/>
              <a:cs typeface="Calibri"/>
              <a:sym typeface="Calibri"/>
            </a:endParaRPr>
          </a:p>
          <a:p>
            <a:pPr marL="0" marR="0" lvl="0" indent="0" algn="l" rtl="0">
              <a:spcBef>
                <a:spcPts val="280"/>
              </a:spcBef>
              <a:spcAft>
                <a:spcPts val="0"/>
              </a:spcAft>
              <a:buClr>
                <a:srgbClr val="464D61"/>
              </a:buClr>
              <a:buSzPts val="1400"/>
              <a:buFont typeface="Arial"/>
              <a:buNone/>
            </a:pPr>
            <a:endParaRPr sz="1400" dirty="0">
              <a:solidFill>
                <a:srgbClr val="464D61"/>
              </a:solidFill>
              <a:latin typeface="Calibri"/>
              <a:ea typeface="Calibri"/>
              <a:cs typeface="Calibri"/>
              <a:sym typeface="Calibri"/>
            </a:endParaRPr>
          </a:p>
          <a:p>
            <a:pPr marL="0" marR="0" lvl="0" indent="0" algn="l" rtl="0">
              <a:spcBef>
                <a:spcPts val="48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dirty="0"/>
              <a:t>Ο </a:t>
            </a:r>
            <a:r>
              <a:rPr dirty="0" err="1"/>
              <a:t>στόχος</a:t>
            </a:r>
            <a:r>
              <a:rPr dirty="0"/>
              <a:t> </a:t>
            </a:r>
            <a:r>
              <a:rPr dirty="0" err="1"/>
              <a:t>της</a:t>
            </a:r>
            <a:r>
              <a:rPr dirty="0"/>
              <a:t> </a:t>
            </a:r>
            <a:r>
              <a:rPr dirty="0" err="1"/>
              <a:t>διάγνωσης</a:t>
            </a:r>
            <a:r>
              <a:rPr dirty="0"/>
              <a:t> θα π</a:t>
            </a:r>
            <a:r>
              <a:rPr dirty="0" err="1"/>
              <a:t>ρέ</a:t>
            </a:r>
            <a:r>
              <a:rPr dirty="0"/>
              <a:t>πει να είναι:</a:t>
            </a:r>
            <a:endParaRPr sz="2400" dirty="0">
              <a:solidFill>
                <a:srgbClr val="464D61"/>
              </a:solidFill>
              <a:latin typeface="Calibri"/>
              <a:ea typeface="Calibri"/>
              <a:cs typeface="Calibri"/>
              <a:sym typeface="Calibri"/>
            </a:endParaRPr>
          </a:p>
        </p:txBody>
      </p:sp>
      <p:cxnSp>
        <p:nvCxnSpPr>
          <p:cNvPr id="206" name="Google Shape;206;p11"/>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207" name="Google Shape;207;p11"/>
          <p:cNvSpPr txBox="1"/>
          <p:nvPr/>
        </p:nvSpPr>
        <p:spPr>
          <a:xfrm flipH="1">
            <a:off x="5828904" y="1578959"/>
            <a:ext cx="559574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lang="el-GR" dirty="0"/>
              <a:t>Ο </a:t>
            </a:r>
            <a:r>
              <a:rPr dirty="0"/>
              <a:t>π</a:t>
            </a:r>
            <a:r>
              <a:rPr dirty="0" err="1"/>
              <a:t>ροσδιορισμός</a:t>
            </a:r>
            <a:r>
              <a:rPr dirty="0"/>
              <a:t> </a:t>
            </a:r>
            <a:r>
              <a:rPr dirty="0" err="1"/>
              <a:t>των</a:t>
            </a:r>
            <a:r>
              <a:rPr dirty="0"/>
              <a:t> π</a:t>
            </a:r>
            <a:r>
              <a:rPr dirty="0" err="1"/>
              <a:t>ρο</a:t>
            </a:r>
            <a:r>
              <a:rPr dirty="0"/>
              <a:t>βλημάτων που πρέπει να επιλυθούν στην περιοχή</a:t>
            </a:r>
            <a:endParaRPr sz="2400" dirty="0">
              <a:solidFill>
                <a:srgbClr val="3A3A3A"/>
              </a:solidFill>
              <a:latin typeface="Calibri"/>
              <a:ea typeface="Calibri"/>
              <a:cs typeface="Calibri"/>
              <a:sym typeface="Calibri"/>
            </a:endParaRPr>
          </a:p>
        </p:txBody>
      </p:sp>
      <p:sp>
        <p:nvSpPr>
          <p:cNvPr id="208" name="Google Shape;208;p11"/>
          <p:cNvSpPr/>
          <p:nvPr/>
        </p:nvSpPr>
        <p:spPr>
          <a:xfrm>
            <a:off x="4959848" y="157606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01</a:t>
            </a:r>
          </a:p>
        </p:txBody>
      </p:sp>
      <p:sp>
        <p:nvSpPr>
          <p:cNvPr id="209" name="Google Shape;209;p11"/>
          <p:cNvSpPr txBox="1"/>
          <p:nvPr/>
        </p:nvSpPr>
        <p:spPr>
          <a:xfrm flipH="1">
            <a:off x="5828903" y="2500528"/>
            <a:ext cx="6166451"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lang="el-GR" dirty="0"/>
              <a:t>Ο </a:t>
            </a:r>
            <a:r>
              <a:rPr dirty="0"/>
              <a:t>π</a:t>
            </a:r>
            <a:r>
              <a:rPr dirty="0" err="1"/>
              <a:t>ροσδιορισμός</a:t>
            </a:r>
            <a:r>
              <a:rPr dirty="0"/>
              <a:t> </a:t>
            </a:r>
            <a:r>
              <a:rPr dirty="0" err="1"/>
              <a:t>των</a:t>
            </a:r>
            <a:r>
              <a:rPr dirty="0"/>
              <a:t> </a:t>
            </a:r>
            <a:r>
              <a:rPr dirty="0" err="1"/>
              <a:t>δυν</a:t>
            </a:r>
            <a:r>
              <a:rPr dirty="0"/>
              <a:t>ατοτήτων που εμφανίζονται σε μια δεδομένη περιοχή, η οποία μπορεί να γίνει ένας «κινητήρας» αλλαγής (ανάπτυξη)</a:t>
            </a:r>
            <a:endParaRPr sz="2400" dirty="0">
              <a:solidFill>
                <a:srgbClr val="3A3A3A"/>
              </a:solidFill>
              <a:latin typeface="Quattrocento Sans"/>
              <a:ea typeface="Quattrocento Sans"/>
              <a:cs typeface="Quattrocento Sans"/>
              <a:sym typeface="Quattrocento Sans"/>
            </a:endParaRPr>
          </a:p>
        </p:txBody>
      </p:sp>
      <p:sp>
        <p:nvSpPr>
          <p:cNvPr id="210" name="Google Shape;210;p11"/>
          <p:cNvSpPr/>
          <p:nvPr/>
        </p:nvSpPr>
        <p:spPr>
          <a:xfrm>
            <a:off x="4959848" y="2618844"/>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02</a:t>
            </a:r>
          </a:p>
        </p:txBody>
      </p:sp>
      <p:sp>
        <p:nvSpPr>
          <p:cNvPr id="211" name="Google Shape;211;p11"/>
          <p:cNvSpPr txBox="1"/>
          <p:nvPr/>
        </p:nvSpPr>
        <p:spPr>
          <a:xfrm flipH="1">
            <a:off x="5828902" y="4197523"/>
            <a:ext cx="636309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dirty="0" err="1"/>
              <a:t>εύρεση</a:t>
            </a:r>
            <a:r>
              <a:rPr dirty="0"/>
              <a:t> </a:t>
            </a:r>
            <a:r>
              <a:rPr dirty="0" err="1"/>
              <a:t>των</a:t>
            </a:r>
            <a:r>
              <a:rPr dirty="0"/>
              <a:t> α</a:t>
            </a:r>
            <a:r>
              <a:rPr dirty="0" err="1"/>
              <a:t>ιτίων</a:t>
            </a:r>
            <a:r>
              <a:rPr dirty="0"/>
              <a:t> </a:t>
            </a:r>
            <a:r>
              <a:rPr dirty="0" err="1"/>
              <a:t>των</a:t>
            </a:r>
            <a:r>
              <a:rPr dirty="0"/>
              <a:t> π</a:t>
            </a:r>
            <a:r>
              <a:rPr dirty="0" err="1"/>
              <a:t>ρο</a:t>
            </a:r>
            <a:r>
              <a:rPr dirty="0"/>
              <a:t>αναφερθέντων (κατανόηση του φαινομένου) και καθορισμός των τάσεων στην περαιτέρω πορεία τους σε μια κατάσταση όπου δεν γίνεται καμία παρέμβαση.</a:t>
            </a:r>
            <a:endParaRPr sz="2400" dirty="0">
              <a:solidFill>
                <a:srgbClr val="464D61"/>
              </a:solidFill>
              <a:latin typeface="Calibri"/>
              <a:ea typeface="Calibri"/>
              <a:cs typeface="Calibri"/>
              <a:sym typeface="Calibri"/>
            </a:endParaRPr>
          </a:p>
        </p:txBody>
      </p:sp>
      <p:sp>
        <p:nvSpPr>
          <p:cNvPr id="212" name="Google Shape;212;p11"/>
          <p:cNvSpPr/>
          <p:nvPr/>
        </p:nvSpPr>
        <p:spPr>
          <a:xfrm>
            <a:off x="4959848" y="3948144"/>
            <a:ext cx="731520" cy="743866"/>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03</a:t>
            </a:r>
          </a:p>
        </p:txBody>
      </p:sp>
      <p:sp>
        <p:nvSpPr>
          <p:cNvPr id="213" name="Google Shape;213;p11"/>
          <p:cNvSpPr/>
          <p:nvPr/>
        </p:nvSpPr>
        <p:spPr>
          <a:xfrm>
            <a:off x="0" y="6029827"/>
            <a:ext cx="1199535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Μι</a:t>
            </a:r>
            <a:r>
              <a:rPr dirty="0"/>
              <a:t>α αξιόπιστη διάγνωση είναι επίσης απόδειξη για άλλους ανθρώπους ή οντότητες ότι δεν βασίζεστε αποκλειστικά στις δικές σας γνώσεις, αλλά χρησιμοποιώντας άλλες μεθόδους για να γνωρίσετε την πραγματικότητα, προσεγγίζετε την επιχείρησή σας με επαγγελματικό τρόπο.</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657224" y="250724"/>
            <a:ext cx="11043163" cy="1658198"/>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accent1"/>
              </a:buClr>
              <a:buSzPts val="3200"/>
              <a:buFont typeface="Calibri"/>
              <a:buNone/>
              <a:defRPr sz="3200"/>
            </a:pPr>
            <a:r>
              <a:rPr dirty="0" err="1"/>
              <a:t>Γι</a:t>
            </a:r>
            <a:r>
              <a:rPr dirty="0"/>
              <a:t>α να γίνει μια διάγνωση που καθορίζει την έναρξη και τη λειτουργία του προγράμματος, είναι απαραίτητο να διενεργηθούν </a:t>
            </a:r>
            <a:r>
              <a:rPr b="1" dirty="0"/>
              <a:t>πολλές αναλύσεις</a:t>
            </a:r>
            <a:r>
              <a:rPr dirty="0"/>
              <a:t>.</a:t>
            </a:r>
            <a:endParaRPr sz="3200" dirty="0"/>
          </a:p>
        </p:txBody>
      </p:sp>
      <p:sp>
        <p:nvSpPr>
          <p:cNvPr id="219" name="Google Shape;219;p12"/>
          <p:cNvSpPr txBox="1">
            <a:spLocks noGrp="1"/>
          </p:cNvSpPr>
          <p:nvPr>
            <p:ph type="body" idx="1"/>
          </p:nvPr>
        </p:nvSpPr>
        <p:spPr>
          <a:xfrm>
            <a:off x="676657" y="2011679"/>
            <a:ext cx="11023730" cy="4595597"/>
          </a:xfrm>
          <a:prstGeom prst="rect">
            <a:avLst/>
          </a:prstGeom>
          <a:solidFill>
            <a:srgbClr val="40B385"/>
          </a:solidFill>
          <a:ln>
            <a:noFill/>
          </a:ln>
        </p:spPr>
        <p:txBody>
          <a:bodyPr spcFirstLastPara="1" wrap="square" lIns="91425" tIns="45700" rIns="91425" bIns="45700" anchor="t" anchorCtr="0">
            <a:noAutofit/>
          </a:bodyPr>
          <a:lstStyle/>
          <a:p>
            <a:pPr marL="91440" lvl="0" indent="-152400" algn="l" rtl="0">
              <a:lnSpc>
                <a:spcPct val="85000"/>
              </a:lnSpc>
              <a:spcBef>
                <a:spcPts val="0"/>
              </a:spcBef>
              <a:spcAft>
                <a:spcPts val="0"/>
              </a:spcAft>
              <a:buClr>
                <a:srgbClr val="FFFFFF"/>
              </a:buClr>
              <a:buSzPts val="2400"/>
              <a:buChar char=" "/>
              <a:defRPr b="1" i="1">
                <a:solidFill>
                  <a:srgbClr val="FFFFFF"/>
                </a:solidFill>
              </a:defRPr>
            </a:pPr>
            <a:r>
              <a:rPr dirty="0"/>
              <a:t>Να </a:t>
            </a:r>
            <a:r>
              <a:rPr dirty="0" err="1"/>
              <a:t>θυμάσ</a:t>
            </a:r>
            <a:r>
              <a:rPr lang="el-GR" dirty="0"/>
              <a:t>τε</a:t>
            </a:r>
            <a:r>
              <a:rPr dirty="0"/>
              <a:t> </a:t>
            </a:r>
          </a:p>
          <a:p>
            <a:pPr marL="91440" lvl="0" indent="-152400" algn="l" rtl="0">
              <a:lnSpc>
                <a:spcPct val="85000"/>
              </a:lnSpc>
              <a:spcBef>
                <a:spcPts val="1300"/>
              </a:spcBef>
              <a:spcAft>
                <a:spcPts val="0"/>
              </a:spcAft>
              <a:buClr>
                <a:srgbClr val="FFFFFF"/>
              </a:buClr>
              <a:buSzPts val="2400"/>
              <a:buChar char=" "/>
              <a:defRPr>
                <a:solidFill>
                  <a:srgbClr val="FFFFFF"/>
                </a:solidFill>
              </a:defRPr>
            </a:pPr>
            <a:r>
              <a:rPr dirty="0"/>
              <a:t>Τα </a:t>
            </a:r>
            <a:r>
              <a:rPr b="1" dirty="0"/>
              <a:t>π</a:t>
            </a:r>
            <a:r>
              <a:rPr b="1" dirty="0" err="1"/>
              <a:t>ιο</a:t>
            </a:r>
            <a:r>
              <a:rPr b="1" dirty="0"/>
              <a:t> </a:t>
            </a:r>
            <a:r>
              <a:rPr b="1" dirty="0" err="1"/>
              <a:t>συνηθισμέν</a:t>
            </a:r>
            <a:r>
              <a:rPr b="1" dirty="0"/>
              <a:t>α λάθη </a:t>
            </a:r>
            <a:r>
              <a:rPr dirty="0"/>
              <a:t>που γίνονται κατά τη διάρκεια των διαδικασιών διάγνωσης κοινωνικών φαινομένων, ειδικά σε τοπικό επίπεδο, είναι:</a:t>
            </a:r>
          </a:p>
          <a:p>
            <a:pPr marL="91440" lvl="0" indent="-152400" algn="l" rtl="0">
              <a:lnSpc>
                <a:spcPct val="85000"/>
              </a:lnSpc>
              <a:spcBef>
                <a:spcPts val="1300"/>
              </a:spcBef>
              <a:spcAft>
                <a:spcPts val="0"/>
              </a:spcAft>
              <a:buClr>
                <a:srgbClr val="FFFFFF"/>
              </a:buClr>
              <a:buSzPts val="2400"/>
              <a:buChar char=" "/>
              <a:defRPr>
                <a:solidFill>
                  <a:srgbClr val="FFFFFF"/>
                </a:solidFill>
              </a:defRPr>
            </a:pPr>
            <a:r>
              <a:rPr lang="el-GR" b="1" dirty="0"/>
              <a:t>- </a:t>
            </a:r>
            <a:r>
              <a:rPr b="1" dirty="0"/>
              <a:t>η υπ</a:t>
            </a:r>
            <a:r>
              <a:rPr b="1" dirty="0" err="1"/>
              <a:t>έρ</a:t>
            </a:r>
            <a:r>
              <a:rPr b="1" dirty="0"/>
              <a:t>βαση</a:t>
            </a:r>
            <a:r>
              <a:rPr lang="el-GR" b="1" dirty="0"/>
              <a:t> </a:t>
            </a:r>
            <a:r>
              <a:rPr dirty="0" err="1"/>
              <a:t>των</a:t>
            </a:r>
            <a:r>
              <a:rPr dirty="0"/>
              <a:t> δεδομένων και των σχετικών αναλύσεων </a:t>
            </a:r>
            <a:endParaRPr dirty="0">
              <a:solidFill>
                <a:srgbClr val="FFFFFF"/>
              </a:solidFill>
            </a:endParaRPr>
          </a:p>
          <a:p>
            <a:pPr marL="91440" lvl="0" indent="-152400" algn="l" rtl="0">
              <a:lnSpc>
                <a:spcPct val="85000"/>
              </a:lnSpc>
              <a:spcBef>
                <a:spcPts val="1300"/>
              </a:spcBef>
              <a:spcAft>
                <a:spcPts val="0"/>
              </a:spcAft>
              <a:buClr>
                <a:srgbClr val="FFFFFF"/>
              </a:buClr>
              <a:buSzPts val="2400"/>
              <a:buChar char=" "/>
              <a:defRPr>
                <a:solidFill>
                  <a:srgbClr val="FFFFFF"/>
                </a:solidFill>
              </a:defRPr>
            </a:pPr>
            <a:r>
              <a:rPr lang="el-GR" dirty="0"/>
              <a:t>- </a:t>
            </a:r>
            <a:r>
              <a:rPr dirty="0"/>
              <a:t> α</a:t>
            </a:r>
            <a:r>
              <a:rPr dirty="0" err="1"/>
              <a:t>συνέ</a:t>
            </a:r>
            <a:r>
              <a:rPr dirty="0"/>
              <a:t>πεια των πληροφοριών</a:t>
            </a:r>
            <a:endParaRPr dirty="0">
              <a:solidFill>
                <a:srgbClr val="FFFFFF"/>
              </a:solidFill>
            </a:endParaRPr>
          </a:p>
          <a:p>
            <a:pPr marL="91440" lvl="0" indent="-152400" algn="l" rtl="0">
              <a:lnSpc>
                <a:spcPct val="85000"/>
              </a:lnSpc>
              <a:spcBef>
                <a:spcPts val="1300"/>
              </a:spcBef>
              <a:spcAft>
                <a:spcPts val="0"/>
              </a:spcAft>
              <a:buClr>
                <a:srgbClr val="FFFFFF"/>
              </a:buClr>
              <a:buSzPts val="2400"/>
              <a:buChar char=" "/>
              <a:defRPr>
                <a:solidFill>
                  <a:srgbClr val="FFFFFF"/>
                </a:solidFill>
              </a:defRPr>
            </a:pPr>
            <a:r>
              <a:rPr lang="el-GR" dirty="0"/>
              <a:t>-  </a:t>
            </a:r>
            <a:r>
              <a:rPr dirty="0"/>
              <a:t>η </a:t>
            </a:r>
            <a:r>
              <a:rPr dirty="0" err="1"/>
              <a:t>έλλειψη</a:t>
            </a:r>
            <a:r>
              <a:rPr dirty="0"/>
              <a:t> π</a:t>
            </a:r>
            <a:r>
              <a:rPr dirty="0" err="1"/>
              <a:t>εριγρ</a:t>
            </a:r>
            <a:r>
              <a:rPr dirty="0"/>
              <a:t>αφής της σχέσης μεταξύ διαφόρων κοινωνικών φαινομένων.</a:t>
            </a:r>
            <a:endParaRPr dirty="0">
              <a:solidFill>
                <a:srgbClr val="FFFFFF"/>
              </a:solidFill>
            </a:endParaRPr>
          </a:p>
          <a:p>
            <a:pPr marL="91440" lvl="0" indent="-152400" algn="l" rtl="0">
              <a:lnSpc>
                <a:spcPct val="85000"/>
              </a:lnSpc>
              <a:spcBef>
                <a:spcPts val="1300"/>
              </a:spcBef>
              <a:spcAft>
                <a:spcPts val="0"/>
              </a:spcAft>
              <a:buClr>
                <a:srgbClr val="FFFFFF"/>
              </a:buClr>
              <a:buSzPts val="2400"/>
              <a:buChar char=" "/>
              <a:defRPr>
                <a:solidFill>
                  <a:srgbClr val="FFFFFF"/>
                </a:solidFill>
              </a:defRPr>
            </a:pPr>
            <a:r>
              <a:rPr dirty="0"/>
              <a:t>Η </a:t>
            </a:r>
            <a:r>
              <a:rPr dirty="0" err="1"/>
              <a:t>διάγνωση</a:t>
            </a:r>
            <a:r>
              <a:rPr dirty="0"/>
              <a:t> π</a:t>
            </a:r>
            <a:r>
              <a:rPr dirty="0" err="1"/>
              <a:t>ρέ</a:t>
            </a:r>
            <a:r>
              <a:rPr dirty="0"/>
              <a:t>πει να είναι συνθετική και ρεαλιστική. </a:t>
            </a:r>
            <a:r>
              <a:rPr dirty="0" err="1"/>
              <a:t>Αυτό</a:t>
            </a:r>
            <a:r>
              <a:rPr dirty="0"/>
              <a:t> </a:t>
            </a:r>
            <a:r>
              <a:rPr dirty="0" err="1"/>
              <a:t>σημ</a:t>
            </a:r>
            <a:r>
              <a:rPr dirty="0"/>
              <a:t>αίνει ότι θα πρέπει να χειρίζεται συγκεκριμένες και χρήσιμες πληροφορίες.</a:t>
            </a:r>
            <a:endParaRPr dirty="0">
              <a:solidFill>
                <a:srgbClr val="FFFFFF"/>
              </a:solidFill>
            </a:endParaRPr>
          </a:p>
          <a:p>
            <a:pPr marL="91440" lvl="0" indent="-152400" algn="l" rtl="0">
              <a:lnSpc>
                <a:spcPct val="85000"/>
              </a:lnSpc>
              <a:spcBef>
                <a:spcPts val="1300"/>
              </a:spcBef>
              <a:spcAft>
                <a:spcPts val="0"/>
              </a:spcAft>
              <a:buClr>
                <a:srgbClr val="FFFFFF"/>
              </a:buClr>
              <a:buSzPts val="2400"/>
              <a:buChar char=" "/>
              <a:defRPr>
                <a:solidFill>
                  <a:srgbClr val="FFFFFF"/>
                </a:solidFill>
              </a:defRPr>
            </a:pPr>
            <a:r>
              <a:rPr sz="2000" dirty="0" err="1"/>
              <a:t>Ως</a:t>
            </a:r>
            <a:r>
              <a:rPr sz="2000" dirty="0"/>
              <a:t> απ</a:t>
            </a:r>
            <a:r>
              <a:rPr sz="2000" dirty="0" err="1"/>
              <a:t>οτέλεσμ</a:t>
            </a:r>
            <a:r>
              <a:rPr sz="2000" dirty="0"/>
              <a:t>α, όταν έρχε</a:t>
            </a:r>
            <a:r>
              <a:rPr lang="el-GR" sz="2000" dirty="0" err="1"/>
              <a:t>στε</a:t>
            </a:r>
            <a:r>
              <a:rPr sz="2000" dirty="0"/>
              <a:t> α</a:t>
            </a:r>
            <a:r>
              <a:rPr sz="2000" dirty="0" err="1"/>
              <a:t>ντιμέτω</a:t>
            </a:r>
            <a:r>
              <a:rPr sz="2000" dirty="0"/>
              <a:t>πο</a:t>
            </a:r>
            <a:r>
              <a:rPr lang="el-GR" sz="2000" dirty="0"/>
              <a:t>ι</a:t>
            </a:r>
            <a:r>
              <a:rPr sz="2000" dirty="0"/>
              <a:t> με μια περίσσεια δεδομένων, μια φυσική διαδικασία υπεύθυνη για την επίλυση κοινωνικών προβλημάτων και την προσφορά υπηρεσιών που ανταποκρίνονται στις κοινωνικές ανάγκες είναι... </a:t>
            </a:r>
            <a:r>
              <a:rPr sz="2000" b="1" dirty="0"/>
              <a:t>η </a:t>
            </a:r>
            <a:r>
              <a:rPr sz="2000" b="1" dirty="0" err="1"/>
              <a:t>ενεργο</a:t>
            </a:r>
            <a:r>
              <a:rPr sz="2000" b="1" dirty="0"/>
              <a:t>ποίηση της διαίσθησης</a:t>
            </a:r>
            <a:r>
              <a:rPr sz="2000" dirty="0"/>
              <a:t>.</a:t>
            </a:r>
            <a:endParaRPr sz="2000" dirty="0">
              <a:solidFill>
                <a:srgbClr val="FFFFFF"/>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p:nvPr/>
        </p:nvSpPr>
        <p:spPr>
          <a:xfrm>
            <a:off x="480736" y="373277"/>
            <a:ext cx="10905065" cy="16315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5" name="Google Shape;225;p13"/>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6" name="Google Shape;226;p13"/>
          <p:cNvSpPr txBox="1">
            <a:spLocks noGrp="1"/>
          </p:cNvSpPr>
          <p:nvPr>
            <p:ph type="title"/>
          </p:nvPr>
        </p:nvSpPr>
        <p:spPr>
          <a:xfrm>
            <a:off x="884469" y="642320"/>
            <a:ext cx="10097598"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rPr dirty="0"/>
              <a:t>6.3. </a:t>
            </a:r>
            <a:r>
              <a:rPr dirty="0" err="1"/>
              <a:t>Οι</a:t>
            </a:r>
            <a:r>
              <a:rPr dirty="0"/>
              <a:t> βα</a:t>
            </a:r>
            <a:r>
              <a:rPr dirty="0" err="1"/>
              <a:t>σικοί</a:t>
            </a:r>
            <a:r>
              <a:rPr dirty="0"/>
              <a:t> </a:t>
            </a:r>
            <a:r>
              <a:rPr dirty="0" err="1"/>
              <a:t>τομείς</a:t>
            </a:r>
            <a:r>
              <a:rPr dirty="0"/>
              <a:t> </a:t>
            </a:r>
            <a:r>
              <a:rPr dirty="0" err="1"/>
              <a:t>της</a:t>
            </a:r>
            <a:r>
              <a:rPr dirty="0"/>
              <a:t> </a:t>
            </a:r>
            <a:r>
              <a:rPr dirty="0" err="1"/>
              <a:t>διάγνωσης</a:t>
            </a:r>
            <a:endParaRPr dirty="0">
              <a:solidFill>
                <a:srgbClr val="FFFFFF"/>
              </a:solidFill>
            </a:endParaRPr>
          </a:p>
        </p:txBody>
      </p:sp>
      <p:sp>
        <p:nvSpPr>
          <p:cNvPr id="227" name="Google Shape;227;p13"/>
          <p:cNvSpPr txBox="1"/>
          <p:nvPr/>
        </p:nvSpPr>
        <p:spPr>
          <a:xfrm>
            <a:off x="338759" y="2070198"/>
            <a:ext cx="6784200"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a:t>Τα </a:t>
            </a:r>
            <a:r>
              <a:rPr sz="2000" dirty="0" err="1"/>
              <a:t>συστ</a:t>
            </a:r>
            <a:r>
              <a:rPr sz="2000" dirty="0"/>
              <a:t>ατικά της διάγνωσης χωρίζονται σύμφωνα με τα ακόλουθα κριτήρια:</a:t>
            </a:r>
          </a:p>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a:t>• </a:t>
            </a:r>
            <a:r>
              <a:rPr sz="2000" b="1" i="1" dirty="0" err="1"/>
              <a:t>σύμφων</a:t>
            </a:r>
            <a:r>
              <a:rPr sz="2000" b="1" i="1" dirty="0"/>
              <a:t>α με τις πηγές δεδομένων</a:t>
            </a:r>
            <a:endParaRPr sz="2000" dirty="0">
              <a:solidFill>
                <a:schemeClr val="dk1"/>
              </a:solidFill>
              <a:latin typeface="Calibri"/>
              <a:ea typeface="Calibri"/>
              <a:cs typeface="Calibri"/>
              <a:sym typeface="Calibri"/>
            </a:endParaRPr>
          </a:p>
          <a:p>
            <a:pPr marL="457200" marR="0" lvl="1" indent="0" algn="l" rtl="0">
              <a:spcBef>
                <a:spcPts val="0"/>
              </a:spcBef>
              <a:spcAft>
                <a:spcPts val="0"/>
              </a:spcAft>
              <a:buNone/>
              <a:defRPr sz="1800">
                <a:solidFill>
                  <a:schemeClr val="dk1"/>
                </a:solidFill>
                <a:latin typeface="Calibri"/>
                <a:ea typeface="Calibri"/>
                <a:cs typeface="Calibri"/>
                <a:sym typeface="Calibri"/>
              </a:defRPr>
            </a:pPr>
            <a:r>
              <a:rPr sz="2000" b="1" dirty="0"/>
              <a:t>- </a:t>
            </a:r>
            <a:r>
              <a:rPr sz="2000" dirty="0" err="1"/>
              <a:t>Εξωτερικά</a:t>
            </a:r>
            <a:r>
              <a:rPr sz="2000" dirty="0"/>
              <a:t> </a:t>
            </a:r>
            <a:r>
              <a:rPr sz="2000" dirty="0" err="1"/>
              <a:t>δεδομέν</a:t>
            </a:r>
            <a:r>
              <a:rPr sz="2000" dirty="0"/>
              <a:t>α</a:t>
            </a:r>
          </a:p>
          <a:p>
            <a:pPr marL="457200" marR="0" lvl="1" indent="0" algn="l" rtl="0">
              <a:spcBef>
                <a:spcPts val="0"/>
              </a:spcBef>
              <a:spcAft>
                <a:spcPts val="0"/>
              </a:spcAft>
              <a:buNone/>
              <a:defRPr sz="1800">
                <a:solidFill>
                  <a:schemeClr val="dk1"/>
                </a:solidFill>
                <a:latin typeface="Calibri"/>
                <a:ea typeface="Calibri"/>
                <a:cs typeface="Calibri"/>
                <a:sym typeface="Calibri"/>
              </a:defRPr>
            </a:pPr>
            <a:r>
              <a:rPr sz="2000" dirty="0"/>
              <a:t>— </a:t>
            </a:r>
            <a:r>
              <a:rPr lang="el-GR" sz="2000" dirty="0" err="1"/>
              <a:t>Δικα</a:t>
            </a:r>
            <a:r>
              <a:rPr lang="el-GR" sz="2000" dirty="0"/>
              <a:t> σας δεδομένα</a:t>
            </a:r>
          </a:p>
          <a:p>
            <a:pPr marL="0" marR="0" lvl="0" indent="0" algn="l" rtl="0">
              <a:spcBef>
                <a:spcPts val="0"/>
              </a:spcBef>
              <a:spcAft>
                <a:spcPts val="0"/>
              </a:spcAft>
              <a:buNone/>
              <a:defRPr sz="1800">
                <a:solidFill>
                  <a:schemeClr val="dk1"/>
                </a:solidFill>
                <a:latin typeface="Calibri"/>
                <a:ea typeface="Calibri"/>
                <a:cs typeface="Calibri"/>
                <a:sym typeface="Calibri"/>
              </a:defRPr>
            </a:pPr>
            <a:r>
              <a:rPr lang="el-GR" sz="2000" dirty="0"/>
              <a:t>• </a:t>
            </a:r>
            <a:r>
              <a:rPr lang="el-GR" sz="2000" b="1" i="1" dirty="0"/>
              <a:t>σύμφωνα με την φύση της ανάλυσης</a:t>
            </a:r>
            <a:endParaRPr lang="el-GR" sz="2000" dirty="0">
              <a:solidFill>
                <a:schemeClr val="dk1"/>
              </a:solidFill>
              <a:latin typeface="Calibri"/>
              <a:ea typeface="Calibri"/>
              <a:cs typeface="Calibri"/>
              <a:sym typeface="Calibri"/>
            </a:endParaRPr>
          </a:p>
          <a:p>
            <a:pPr marL="457200" marR="0" lvl="1" indent="0" algn="l" rtl="0">
              <a:spcBef>
                <a:spcPts val="0"/>
              </a:spcBef>
              <a:spcAft>
                <a:spcPts val="0"/>
              </a:spcAft>
              <a:buNone/>
              <a:defRPr sz="1800">
                <a:solidFill>
                  <a:schemeClr val="dk1"/>
                </a:solidFill>
                <a:latin typeface="Calibri"/>
                <a:ea typeface="Calibri"/>
                <a:cs typeface="Calibri"/>
                <a:sym typeface="Calibri"/>
              </a:defRPr>
            </a:pPr>
            <a:r>
              <a:rPr sz="2000" dirty="0"/>
              <a:t>— </a:t>
            </a:r>
            <a:r>
              <a:rPr sz="2000" dirty="0" err="1"/>
              <a:t>Ποσοτικές</a:t>
            </a:r>
            <a:r>
              <a:rPr sz="2000" dirty="0"/>
              <a:t> ανα</a:t>
            </a:r>
            <a:r>
              <a:rPr sz="2000" dirty="0" err="1"/>
              <a:t>λύσεις</a:t>
            </a:r>
            <a:endParaRPr sz="2000" dirty="0"/>
          </a:p>
          <a:p>
            <a:pPr marL="457200" marR="0" lvl="1" indent="0" algn="l" rtl="0">
              <a:spcBef>
                <a:spcPts val="0"/>
              </a:spcBef>
              <a:spcAft>
                <a:spcPts val="0"/>
              </a:spcAft>
              <a:buNone/>
              <a:defRPr sz="1800">
                <a:solidFill>
                  <a:schemeClr val="dk1"/>
                </a:solidFill>
                <a:latin typeface="Calibri"/>
                <a:ea typeface="Calibri"/>
                <a:cs typeface="Calibri"/>
                <a:sym typeface="Calibri"/>
              </a:defRPr>
            </a:pPr>
            <a:r>
              <a:rPr sz="2000" dirty="0"/>
              <a:t>— </a:t>
            </a:r>
            <a:r>
              <a:rPr sz="2000" dirty="0" err="1"/>
              <a:t>Ποιοτικές</a:t>
            </a:r>
            <a:r>
              <a:rPr sz="2000" dirty="0"/>
              <a:t> ανα</a:t>
            </a:r>
            <a:r>
              <a:rPr sz="2000" dirty="0" err="1"/>
              <a:t>λύσεις</a:t>
            </a:r>
            <a:endParaRPr sz="2000" dirty="0"/>
          </a:p>
        </p:txBody>
      </p:sp>
      <p:sp>
        <p:nvSpPr>
          <p:cNvPr id="228" name="Google Shape;228;p13"/>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9" name="Google Shape;229;p13"/>
          <p:cNvGrpSpPr/>
          <p:nvPr/>
        </p:nvGrpSpPr>
        <p:grpSpPr>
          <a:xfrm>
            <a:off x="7349463" y="2287729"/>
            <a:ext cx="4361795" cy="2508035"/>
            <a:chOff x="-1" y="0"/>
            <a:chExt cx="4066183" cy="1814393"/>
          </a:xfrm>
        </p:grpSpPr>
        <p:sp>
          <p:nvSpPr>
            <p:cNvPr id="230" name="Google Shape;230;p13"/>
            <p:cNvSpPr/>
            <p:nvPr/>
          </p:nvSpPr>
          <p:spPr>
            <a:xfrm rot="-5400000">
              <a:off x="562948" y="-562948"/>
              <a:ext cx="907194" cy="2033091"/>
            </a:xfrm>
            <a:prstGeom prst="round1Rect">
              <a:avLst>
                <a:gd name="adj" fmla="val 16667"/>
              </a:avLst>
            </a:prstGeom>
            <a:solidFill>
              <a:srgbClr val="40B38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txBox="1"/>
            <p:nvPr/>
          </p:nvSpPr>
          <p:spPr>
            <a:xfrm>
              <a:off x="-1" y="1"/>
              <a:ext cx="2033091" cy="68039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defRPr sz="1600">
                  <a:solidFill>
                    <a:schemeClr val="lt1"/>
                  </a:solidFill>
                  <a:latin typeface="Calibri"/>
                  <a:ea typeface="Calibri"/>
                  <a:cs typeface="Calibri"/>
                  <a:sym typeface="Calibri"/>
                </a:defRPr>
              </a:pPr>
              <a:r>
                <a:t>Εξωτερικά δεδομένα</a:t>
              </a:r>
              <a:endParaRPr sz="1600">
                <a:solidFill>
                  <a:schemeClr val="lt1"/>
                </a:solidFill>
                <a:latin typeface="Calibri"/>
                <a:ea typeface="Calibri"/>
                <a:cs typeface="Calibri"/>
                <a:sym typeface="Calibri"/>
              </a:endParaRPr>
            </a:p>
          </p:txBody>
        </p:sp>
        <p:sp>
          <p:nvSpPr>
            <p:cNvPr id="232" name="Google Shape;232;p13"/>
            <p:cNvSpPr/>
            <p:nvPr/>
          </p:nvSpPr>
          <p:spPr>
            <a:xfrm>
              <a:off x="2033091" y="14388"/>
              <a:ext cx="2033091" cy="907194"/>
            </a:xfrm>
            <a:prstGeom prst="round1Rect">
              <a:avLst>
                <a:gd name="adj" fmla="val 16667"/>
              </a:avLst>
            </a:prstGeom>
            <a:solidFill>
              <a:schemeClr val="accent1">
                <a:lumMod val="60000"/>
                <a:lumOff val="40000"/>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txBox="1"/>
            <p:nvPr/>
          </p:nvSpPr>
          <p:spPr>
            <a:xfrm>
              <a:off x="2033091" y="14388"/>
              <a:ext cx="2033091" cy="68039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defRPr sz="1600">
                  <a:solidFill>
                    <a:schemeClr val="lt1"/>
                  </a:solidFill>
                  <a:latin typeface="Calibri"/>
                  <a:ea typeface="Calibri"/>
                  <a:cs typeface="Calibri"/>
                  <a:sym typeface="Calibri"/>
                </a:defRPr>
              </a:pPr>
              <a:r>
                <a:rPr lang="el-GR" dirty="0"/>
                <a:t>Δικά σας </a:t>
              </a:r>
              <a:r>
                <a:rPr dirty="0"/>
                <a:t>ΔΕΔΟΜΕΝΑ</a:t>
              </a:r>
              <a:endParaRPr sz="1600" dirty="0">
                <a:solidFill>
                  <a:schemeClr val="lt1"/>
                </a:solidFill>
                <a:latin typeface="Calibri"/>
                <a:ea typeface="Calibri"/>
                <a:cs typeface="Calibri"/>
                <a:sym typeface="Calibri"/>
              </a:endParaRPr>
            </a:p>
          </p:txBody>
        </p:sp>
        <p:sp>
          <p:nvSpPr>
            <p:cNvPr id="234" name="Google Shape;234;p13"/>
            <p:cNvSpPr/>
            <p:nvPr/>
          </p:nvSpPr>
          <p:spPr>
            <a:xfrm rot="10800000">
              <a:off x="0" y="907194"/>
              <a:ext cx="2033091" cy="907194"/>
            </a:xfrm>
            <a:prstGeom prst="round1Rect">
              <a:avLst>
                <a:gd name="adj" fmla="val 16667"/>
              </a:avLst>
            </a:prstGeom>
            <a:solidFill>
              <a:srgbClr val="FFC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txBox="1"/>
            <p:nvPr/>
          </p:nvSpPr>
          <p:spPr>
            <a:xfrm>
              <a:off x="0" y="1133993"/>
              <a:ext cx="2033100" cy="6804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defRPr sz="1600">
                  <a:solidFill>
                    <a:schemeClr val="lt1"/>
                  </a:solidFill>
                  <a:latin typeface="Calibri"/>
                  <a:ea typeface="Calibri"/>
                  <a:cs typeface="Calibri"/>
                  <a:sym typeface="Calibri"/>
                </a:defRPr>
              </a:pPr>
              <a:r>
                <a:t>Ποσοτικές αναλύσεις</a:t>
              </a:r>
              <a:endParaRPr sz="1600">
                <a:solidFill>
                  <a:schemeClr val="lt1"/>
                </a:solidFill>
                <a:latin typeface="Calibri"/>
                <a:ea typeface="Calibri"/>
                <a:cs typeface="Calibri"/>
                <a:sym typeface="Calibri"/>
              </a:endParaRPr>
            </a:p>
          </p:txBody>
        </p:sp>
        <p:sp>
          <p:nvSpPr>
            <p:cNvPr id="236" name="Google Shape;236;p13"/>
            <p:cNvSpPr/>
            <p:nvPr/>
          </p:nvSpPr>
          <p:spPr>
            <a:xfrm rot="5400000">
              <a:off x="2596039" y="344246"/>
              <a:ext cx="907194" cy="2033091"/>
            </a:xfrm>
            <a:prstGeom prst="round1Rect">
              <a:avLst>
                <a:gd name="adj" fmla="val 16667"/>
              </a:avLst>
            </a:prstGeom>
            <a:solidFill>
              <a:schemeClr val="accent6">
                <a:lumMod val="75000"/>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13"/>
            <p:cNvSpPr txBox="1"/>
            <p:nvPr/>
          </p:nvSpPr>
          <p:spPr>
            <a:xfrm>
              <a:off x="2033090" y="1133993"/>
              <a:ext cx="2033091" cy="68039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defRPr sz="1600">
                  <a:solidFill>
                    <a:schemeClr val="lt1"/>
                  </a:solidFill>
                  <a:latin typeface="Calibri"/>
                  <a:ea typeface="Calibri"/>
                  <a:cs typeface="Calibri"/>
                  <a:sym typeface="Calibri"/>
                </a:defRPr>
              </a:pPr>
              <a:r>
                <a:rPr dirty="0" err="1"/>
                <a:t>Ποιοτικές</a:t>
              </a:r>
              <a:r>
                <a:rPr dirty="0"/>
                <a:t> ανα</a:t>
              </a:r>
              <a:r>
                <a:rPr dirty="0" err="1"/>
                <a:t>λύσεις</a:t>
              </a:r>
              <a:endParaRPr sz="1600" dirty="0">
                <a:solidFill>
                  <a:schemeClr val="lt1"/>
                </a:solidFill>
                <a:latin typeface="Calibri"/>
                <a:ea typeface="Calibri"/>
                <a:cs typeface="Calibri"/>
                <a:sym typeface="Calibri"/>
              </a:endParaRPr>
            </a:p>
          </p:txBody>
        </p:sp>
        <p:sp>
          <p:nvSpPr>
            <p:cNvPr id="238" name="Google Shape;238;p13"/>
            <p:cNvSpPr/>
            <p:nvPr/>
          </p:nvSpPr>
          <p:spPr>
            <a:xfrm>
              <a:off x="1423163" y="680395"/>
              <a:ext cx="1219854" cy="453597"/>
            </a:xfrm>
            <a:prstGeom prst="roundRect">
              <a:avLst>
                <a:gd name="adj" fmla="val 16667"/>
              </a:avLst>
            </a:prstGeom>
            <a:solidFill>
              <a:srgbClr val="0070C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txBox="1"/>
            <p:nvPr/>
          </p:nvSpPr>
          <p:spPr>
            <a:xfrm>
              <a:off x="1445306" y="702538"/>
              <a:ext cx="1175568" cy="40931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defRPr sz="1600">
                  <a:solidFill>
                    <a:schemeClr val="dk1"/>
                  </a:solidFill>
                  <a:latin typeface="Calibri"/>
                  <a:ea typeface="Calibri"/>
                  <a:cs typeface="Calibri"/>
                  <a:sym typeface="Calibri"/>
                </a:defRPr>
              </a:pPr>
              <a:r>
                <a:t>Διάγνωση</a:t>
              </a:r>
              <a:endParaRPr sz="1600">
                <a:solidFill>
                  <a:schemeClr val="dk1"/>
                </a:solidFill>
                <a:latin typeface="Calibri"/>
                <a:ea typeface="Calibri"/>
                <a:cs typeface="Calibri"/>
                <a:sym typeface="Calibri"/>
              </a:endParaRPr>
            </a:p>
          </p:txBody>
        </p:sp>
      </p:grpSp>
      <p:sp>
        <p:nvSpPr>
          <p:cNvPr id="240" name="Google Shape;240;p13"/>
          <p:cNvSpPr/>
          <p:nvPr/>
        </p:nvSpPr>
        <p:spPr>
          <a:xfrm>
            <a:off x="91399" y="4944527"/>
            <a:ext cx="11523300" cy="20620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600">
                <a:solidFill>
                  <a:schemeClr val="dk1"/>
                </a:solidFill>
                <a:latin typeface="Calibri"/>
                <a:ea typeface="Calibri"/>
                <a:cs typeface="Calibri"/>
                <a:sym typeface="Calibri"/>
              </a:defRPr>
            </a:pPr>
            <a:r>
              <a:rPr dirty="0"/>
              <a:t>Τα </a:t>
            </a:r>
            <a:r>
              <a:rPr dirty="0" err="1"/>
              <a:t>εξωτερικά</a:t>
            </a:r>
            <a:r>
              <a:rPr dirty="0"/>
              <a:t> </a:t>
            </a:r>
            <a:r>
              <a:rPr dirty="0" err="1"/>
              <a:t>δεδομέν</a:t>
            </a:r>
            <a:r>
              <a:rPr dirty="0"/>
              <a:t>α είναι συνήθως πληροφορίες που προέρχονται από γενικές στατιστικές ή προέρχονται από άλλες πηγές, π.χ. </a:t>
            </a:r>
            <a:r>
              <a:rPr dirty="0" err="1"/>
              <a:t>άλλες</a:t>
            </a:r>
            <a:r>
              <a:rPr dirty="0"/>
              <a:t> </a:t>
            </a:r>
            <a:r>
              <a:rPr dirty="0" err="1"/>
              <a:t>οντότητες</a:t>
            </a:r>
            <a:r>
              <a:rPr dirty="0"/>
              <a:t>, </a:t>
            </a:r>
            <a:r>
              <a:rPr dirty="0" err="1"/>
              <a:t>ετ</a:t>
            </a:r>
            <a:r>
              <a:rPr dirty="0"/>
              <a:t>αιρείες, εκθέσεις. </a:t>
            </a:r>
            <a:r>
              <a:rPr dirty="0" err="1"/>
              <a:t>Πρόκειτ</a:t>
            </a:r>
            <a:r>
              <a:rPr dirty="0"/>
              <a:t>αι κυρίως για στατιστικά και ποσοτικά στοιχεία. Η α</a:t>
            </a:r>
            <a:r>
              <a:rPr dirty="0" err="1"/>
              <a:t>νάλυσή</a:t>
            </a:r>
            <a:r>
              <a:rPr dirty="0"/>
              <a:t> </a:t>
            </a:r>
            <a:r>
              <a:rPr dirty="0" err="1"/>
              <a:t>τους</a:t>
            </a:r>
            <a:r>
              <a:rPr dirty="0"/>
              <a:t> πα</a:t>
            </a:r>
            <a:r>
              <a:rPr dirty="0" err="1"/>
              <a:t>ρέχει</a:t>
            </a:r>
            <a:r>
              <a:rPr dirty="0"/>
              <a:t> ακα</a:t>
            </a:r>
            <a:r>
              <a:rPr dirty="0" err="1"/>
              <a:t>τέργ</a:t>
            </a:r>
            <a:r>
              <a:rPr dirty="0"/>
              <a:t>αστες στατιστικές πληροφορίες που σπάνια χαρακτηρίζουν τις πραγματικές αιτίες και την ένταση των εντοπισθέντων φαινομένων.</a:t>
            </a:r>
          </a:p>
          <a:p>
            <a:pPr marL="0" marR="0" lvl="0" indent="0" algn="just" rtl="0">
              <a:spcBef>
                <a:spcPts val="0"/>
              </a:spcBef>
              <a:spcAft>
                <a:spcPts val="0"/>
              </a:spcAft>
              <a:buNone/>
              <a:defRPr sz="1600">
                <a:solidFill>
                  <a:schemeClr val="dk1"/>
                </a:solidFill>
                <a:latin typeface="Calibri"/>
                <a:ea typeface="Calibri"/>
                <a:cs typeface="Calibri"/>
                <a:sym typeface="Calibri"/>
              </a:defRPr>
            </a:pPr>
            <a:r>
              <a:rPr dirty="0"/>
              <a:t>Τα</a:t>
            </a:r>
            <a:r>
              <a:rPr lang="el-GR" dirty="0"/>
              <a:t> δικά σας </a:t>
            </a:r>
            <a:r>
              <a:rPr dirty="0" err="1"/>
              <a:t>δεδομέν</a:t>
            </a:r>
            <a:r>
              <a:rPr dirty="0"/>
              <a:t>α είναι πιο συχνά πληροφορίες που παράγονται λόγω της δικής τους πρωτοβουλίας να μάθουν για ένα φαινόμενο — τα αίτια, την κλίμακα και τον αντίκτυπό του σε ολόκληρη την τοπική κοινότητα. </a:t>
            </a:r>
            <a:r>
              <a:rPr dirty="0" err="1"/>
              <a:t>Οι</a:t>
            </a:r>
            <a:r>
              <a:rPr dirty="0"/>
              <a:t> π</a:t>
            </a:r>
            <a:r>
              <a:rPr dirty="0" err="1"/>
              <a:t>οιοτικές</a:t>
            </a:r>
            <a:r>
              <a:rPr dirty="0"/>
              <a:t> ανα</a:t>
            </a:r>
            <a:r>
              <a:rPr dirty="0" err="1"/>
              <a:t>λύσεις</a:t>
            </a:r>
            <a:r>
              <a:rPr dirty="0"/>
              <a:t>, π</a:t>
            </a:r>
            <a:r>
              <a:rPr dirty="0" err="1"/>
              <a:t>ου</a:t>
            </a:r>
            <a:r>
              <a:rPr dirty="0"/>
              <a:t> πρα</a:t>
            </a:r>
            <a:r>
              <a:rPr dirty="0" err="1"/>
              <a:t>γμ</a:t>
            </a:r>
            <a:r>
              <a:rPr dirty="0"/>
              <a:t>ατοποιούνται επιπλέον με δικές τους μεθόδους και εργαλεία που απευθύνονται στις ανάγκες της προετοιμασμένης διάγνωσης, συχνά γίνονται πηγή πραγματικής γνώσης σχετικά με τα προβλήματα, την κλίμακα τους και αποτελούν πηγή έμπνευσης για την αναζήτηση των πλέον κατάλληλων</a:t>
            </a:r>
            <a:endParaRPr sz="16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A357A5E-2FC9-01D5-FF8E-A1979DE17E16}"/>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E674D2B-AFB2-98DE-5380-C51B642673E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p:nvPr/>
        </p:nvSpPr>
        <p:spPr>
          <a:xfrm>
            <a:off x="643465" y="480730"/>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6" name="Google Shape;246;p14"/>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7" name="Google Shape;247;p14"/>
          <p:cNvSpPr txBox="1">
            <a:spLocks noGrp="1"/>
          </p:cNvSpPr>
          <p:nvPr>
            <p:ph type="title"/>
          </p:nvPr>
        </p:nvSpPr>
        <p:spPr>
          <a:xfrm>
            <a:off x="1047198" y="790954"/>
            <a:ext cx="10097598"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6.3. Η διάγνωση</a:t>
            </a:r>
            <a:endParaRPr>
              <a:solidFill>
                <a:srgbClr val="FFFFFF"/>
              </a:solidFill>
            </a:endParaRPr>
          </a:p>
        </p:txBody>
      </p:sp>
      <p:sp>
        <p:nvSpPr>
          <p:cNvPr id="248" name="Google Shape;248;p14"/>
          <p:cNvSpPr txBox="1"/>
          <p:nvPr/>
        </p:nvSpPr>
        <p:spPr>
          <a:xfrm>
            <a:off x="599861" y="3222483"/>
            <a:ext cx="6597352"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000">
                <a:solidFill>
                  <a:schemeClr val="dk1"/>
                </a:solidFill>
                <a:latin typeface="Calibri"/>
                <a:ea typeface="Calibri"/>
                <a:cs typeface="Calibri"/>
                <a:sym typeface="Calibri"/>
              </a:defRPr>
            </a:pPr>
            <a:r>
              <a:rPr dirty="0"/>
              <a:t>Η λα</a:t>
            </a:r>
            <a:r>
              <a:rPr dirty="0" err="1"/>
              <a:t>νθ</a:t>
            </a:r>
            <a:r>
              <a:rPr dirty="0"/>
              <a:t>ασμένη διάγνωση μπορεί να οδηγήσει σε εσφαλμένο ορισμό των προβληματικών περιοχών, εσφαλμένη στόχευση των δραστηριοτήτων και, ως εκ τούτου, δαπάνες (ανθρώπινες, οικονομικές, τεχνικές κ.λπ.).</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r>
              <a:rPr dirty="0" err="1"/>
              <a:t>Το</a:t>
            </a:r>
            <a:r>
              <a:rPr dirty="0"/>
              <a:t> π</a:t>
            </a:r>
            <a:r>
              <a:rPr dirty="0" err="1"/>
              <a:t>λήθος</a:t>
            </a:r>
            <a:r>
              <a:rPr dirty="0"/>
              <a:t> </a:t>
            </a:r>
            <a:r>
              <a:rPr dirty="0" err="1"/>
              <a:t>των</a:t>
            </a:r>
            <a:r>
              <a:rPr dirty="0"/>
              <a:t> </a:t>
            </a:r>
            <a:r>
              <a:rPr dirty="0" err="1"/>
              <a:t>δι</a:t>
            </a:r>
            <a:r>
              <a:rPr dirty="0"/>
              <a:t>αθέσιμων δεδομένων μπορεί να κάνει τη διάγνωση ένα πολύ </a:t>
            </a:r>
            <a:r>
              <a:rPr lang="el-GR" dirty="0"/>
              <a:t>πληθωρικό</a:t>
            </a:r>
            <a:r>
              <a:rPr dirty="0"/>
              <a:t> έγγραφο και θα καταναλώσει πολλή προσπάθεια και δουλειά. Λαμβ</a:t>
            </a:r>
            <a:r>
              <a:rPr dirty="0" err="1"/>
              <a:t>άνοντ</a:t>
            </a:r>
            <a:r>
              <a:rPr dirty="0"/>
              <a:t>ας υπόψη ότι η διάγνωση είναι μόνο το πρώτο στάδιο της δράσης, προσπαθήστε να κατανείμετε σωστά τους πόρους σε αυτό το στάδιο.</a:t>
            </a:r>
            <a:endParaRPr sz="2000" dirty="0">
              <a:solidFill>
                <a:schemeClr val="dk1"/>
              </a:solidFill>
              <a:latin typeface="Calibri"/>
              <a:ea typeface="Calibri"/>
              <a:cs typeface="Calibri"/>
              <a:sym typeface="Calibri"/>
            </a:endParaRPr>
          </a:p>
        </p:txBody>
      </p:sp>
      <p:sp>
        <p:nvSpPr>
          <p:cNvPr id="249" name="Google Shape;249;p14"/>
          <p:cNvSpPr/>
          <p:nvPr/>
        </p:nvSpPr>
        <p:spPr>
          <a:xfrm>
            <a:off x="643465" y="2637708"/>
            <a:ext cx="24322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3200" b="1">
                <a:solidFill>
                  <a:schemeClr val="dk1"/>
                </a:solidFill>
                <a:latin typeface="Calibri"/>
                <a:ea typeface="Calibri"/>
                <a:cs typeface="Calibri"/>
                <a:sym typeface="Calibri"/>
              </a:defRPr>
            </a:pPr>
            <a:r>
              <a:rPr dirty="0"/>
              <a:t>ΣΥΜΒΟΥΛ</a:t>
            </a:r>
            <a:r>
              <a:rPr lang="el-GR" dirty="0"/>
              <a:t>Ε</a:t>
            </a:r>
            <a:r>
              <a:rPr dirty="0"/>
              <a:t>Σ</a:t>
            </a:r>
          </a:p>
        </p:txBody>
      </p:sp>
      <p:pic>
        <p:nvPicPr>
          <p:cNvPr id="250" name="Google Shape;250;p14"/>
          <p:cNvPicPr preferRelativeResize="0"/>
          <p:nvPr/>
        </p:nvPicPr>
        <p:blipFill rotWithShape="1">
          <a:blip r:embed="rId4">
            <a:alphaModFix/>
          </a:blip>
          <a:srcRect/>
          <a:stretch/>
        </p:blipFill>
        <p:spPr>
          <a:xfrm>
            <a:off x="7215863" y="3261830"/>
            <a:ext cx="4401527" cy="2515158"/>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709612" y="213409"/>
            <a:ext cx="11482388"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4800"/>
              <a:buFont typeface="Calibri"/>
              <a:buNone/>
              <a:defRPr sz="4800"/>
            </a:pPr>
            <a:r>
              <a:rPr dirty="0"/>
              <a:t>Η </a:t>
            </a:r>
            <a:r>
              <a:rPr dirty="0" err="1"/>
              <a:t>δι</a:t>
            </a:r>
            <a:r>
              <a:rPr dirty="0"/>
              <a:t>αδικασία της προετοιμασίας της διάγνωσης — Βήμα προς βήμα </a:t>
            </a:r>
            <a:endParaRPr sz="4800" dirty="0"/>
          </a:p>
        </p:txBody>
      </p:sp>
      <p:grpSp>
        <p:nvGrpSpPr>
          <p:cNvPr id="256" name="Google Shape;256;p15"/>
          <p:cNvGrpSpPr/>
          <p:nvPr/>
        </p:nvGrpSpPr>
        <p:grpSpPr>
          <a:xfrm>
            <a:off x="840005" y="1499741"/>
            <a:ext cx="10511985" cy="5144849"/>
            <a:chOff x="30484" y="251044"/>
            <a:chExt cx="10511985" cy="5144849"/>
          </a:xfrm>
        </p:grpSpPr>
        <p:sp>
          <p:nvSpPr>
            <p:cNvPr id="257" name="Google Shape;257;p15"/>
            <p:cNvSpPr/>
            <p:nvPr/>
          </p:nvSpPr>
          <p:spPr>
            <a:xfrm>
              <a:off x="30484" y="251044"/>
              <a:ext cx="10511985" cy="1530945"/>
            </a:xfrm>
            <a:prstGeom prst="rightArrow">
              <a:avLst>
                <a:gd name="adj1" fmla="val 50000"/>
                <a:gd name="adj2" fmla="val 5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txBox="1"/>
            <p:nvPr/>
          </p:nvSpPr>
          <p:spPr>
            <a:xfrm>
              <a:off x="30484" y="633780"/>
              <a:ext cx="10129249" cy="765473"/>
            </a:xfrm>
            <a:prstGeom prst="rect">
              <a:avLst/>
            </a:prstGeom>
            <a:noFill/>
            <a:ln>
              <a:noFill/>
            </a:ln>
          </p:spPr>
          <p:txBody>
            <a:bodyPr spcFirstLastPara="1" wrap="square" lIns="68575" tIns="68575" rIns="254000" bIns="243025" anchor="ctr" anchorCtr="0">
              <a:noAutofit/>
            </a:bodyPr>
            <a:lstStyle/>
            <a:p>
              <a:pPr marL="0" marR="0" lvl="0" indent="0" algn="l" rtl="0">
                <a:lnSpc>
                  <a:spcPct val="90000"/>
                </a:lnSpc>
                <a:spcBef>
                  <a:spcPts val="0"/>
                </a:spcBef>
                <a:spcAft>
                  <a:spcPts val="0"/>
                </a:spcAft>
                <a:buNone/>
                <a:defRPr sz="1800" b="1">
                  <a:solidFill>
                    <a:schemeClr val="lt1"/>
                  </a:solidFill>
                  <a:latin typeface="Calibri"/>
                  <a:ea typeface="Calibri"/>
                  <a:cs typeface="Calibri"/>
                  <a:sym typeface="Calibri"/>
                </a:defRPr>
              </a:pPr>
              <a:r>
                <a:t>Βήμα 1 Προετοιμασία της έννοιας της έρευνας</a:t>
              </a:r>
              <a:endParaRPr sz="1800" b="1">
                <a:solidFill>
                  <a:schemeClr val="lt1"/>
                </a:solidFill>
                <a:latin typeface="Calibri"/>
                <a:ea typeface="Calibri"/>
                <a:cs typeface="Calibri"/>
                <a:sym typeface="Calibri"/>
              </a:endParaRPr>
            </a:p>
          </p:txBody>
        </p:sp>
        <p:sp>
          <p:nvSpPr>
            <p:cNvPr id="259" name="Google Shape;259;p15"/>
            <p:cNvSpPr/>
            <p:nvPr/>
          </p:nvSpPr>
          <p:spPr>
            <a:xfrm>
              <a:off x="30484" y="1431624"/>
              <a:ext cx="3237691" cy="2949164"/>
            </a:xfrm>
            <a:prstGeom prst="rect">
              <a:avLst/>
            </a:prstGeom>
            <a:solidFill>
              <a:schemeClr val="lt1"/>
            </a:solidFill>
            <a:ln w="12700" cap="flat" cmpd="sng">
              <a:solidFill>
                <a:srgbClr val="3DB3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txBox="1"/>
            <p:nvPr/>
          </p:nvSpPr>
          <p:spPr>
            <a:xfrm>
              <a:off x="30484" y="1431624"/>
              <a:ext cx="3237691" cy="2949164"/>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defRPr sz="1600">
                  <a:solidFill>
                    <a:schemeClr val="dk1"/>
                  </a:solidFill>
                  <a:latin typeface="Calibri"/>
                  <a:ea typeface="Calibri"/>
                  <a:cs typeface="Calibri"/>
                  <a:sym typeface="Calibri"/>
                </a:defRPr>
              </a:pPr>
              <a:r>
                <a:rPr sz="2000" dirty="0"/>
                <a:t>κα</a:t>
              </a:r>
              <a:r>
                <a:rPr sz="2000" dirty="0" err="1"/>
                <a:t>θορισμός</a:t>
              </a:r>
              <a:r>
                <a:rPr sz="2000" dirty="0"/>
                <a:t> </a:t>
              </a:r>
              <a:r>
                <a:rPr sz="2000" dirty="0" err="1"/>
                <a:t>των</a:t>
              </a:r>
              <a:r>
                <a:rPr sz="2000" dirty="0"/>
                <a:t> </a:t>
              </a:r>
              <a:r>
                <a:rPr sz="2000" dirty="0" err="1"/>
                <a:t>στόχων</a:t>
              </a:r>
              <a:r>
                <a:rPr sz="2000" dirty="0"/>
                <a:t> </a:t>
              </a:r>
              <a:r>
                <a:rPr sz="2000" dirty="0" err="1"/>
                <a:t>της</a:t>
              </a:r>
              <a:r>
                <a:rPr sz="2000" dirty="0"/>
                <a:t> </a:t>
              </a:r>
              <a:r>
                <a:rPr sz="2000" dirty="0" err="1"/>
                <a:t>διάγνωσης</a:t>
              </a:r>
              <a:r>
                <a:rPr lang="el-GR" sz="2000" dirty="0"/>
                <a:t> </a:t>
              </a:r>
              <a:r>
                <a:rPr sz="2000" dirty="0"/>
                <a:t>κα</a:t>
              </a:r>
              <a:r>
                <a:rPr sz="2000" dirty="0" err="1"/>
                <a:t>θορισμός</a:t>
              </a:r>
              <a:r>
                <a:rPr sz="2000" dirty="0"/>
                <a:t> των ερευνητικών πεδίων, δηλ. υπ</a:t>
              </a:r>
              <a:r>
                <a:rPr sz="2000" dirty="0" err="1"/>
                <a:t>οδεικνύοντ</a:t>
              </a:r>
              <a:r>
                <a:rPr sz="2000" dirty="0"/>
                <a:t>ας τι σκοπεύουμε να αναλύσουμε</a:t>
              </a:r>
              <a:r>
                <a:rPr lang="el-GR" sz="2000" dirty="0"/>
                <a:t>,</a:t>
              </a:r>
              <a:r>
                <a:rPr sz="2000" dirty="0"/>
                <a:t> καθορισμός της χρονικής περιόδου που θα καλυφθεί από την ανάλυση</a:t>
              </a:r>
              <a:endParaRPr sz="2000" dirty="0">
                <a:solidFill>
                  <a:schemeClr val="dk1"/>
                </a:solidFill>
                <a:latin typeface="Calibri"/>
                <a:ea typeface="Calibri"/>
                <a:cs typeface="Calibri"/>
                <a:sym typeface="Calibri"/>
              </a:endParaRPr>
            </a:p>
          </p:txBody>
        </p:sp>
        <p:sp>
          <p:nvSpPr>
            <p:cNvPr id="261" name="Google Shape;261;p15"/>
            <p:cNvSpPr/>
            <p:nvPr/>
          </p:nvSpPr>
          <p:spPr>
            <a:xfrm>
              <a:off x="3268176" y="761359"/>
              <a:ext cx="7274293" cy="1530945"/>
            </a:xfrm>
            <a:prstGeom prst="rightArrow">
              <a:avLst>
                <a:gd name="adj1" fmla="val 50000"/>
                <a:gd name="adj2" fmla="val 5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txBox="1"/>
            <p:nvPr/>
          </p:nvSpPr>
          <p:spPr>
            <a:xfrm>
              <a:off x="3268176" y="1144095"/>
              <a:ext cx="6891557" cy="765473"/>
            </a:xfrm>
            <a:prstGeom prst="rect">
              <a:avLst/>
            </a:prstGeom>
            <a:noFill/>
            <a:ln>
              <a:noFill/>
            </a:ln>
          </p:spPr>
          <p:txBody>
            <a:bodyPr spcFirstLastPara="1" wrap="square" lIns="68575" tIns="68575" rIns="254000" bIns="243025" anchor="ctr" anchorCtr="0">
              <a:noAutofit/>
            </a:bodyPr>
            <a:lstStyle/>
            <a:p>
              <a:pPr marL="0" marR="0" lvl="0" indent="0" algn="l" rtl="0">
                <a:lnSpc>
                  <a:spcPct val="90000"/>
                </a:lnSpc>
                <a:spcBef>
                  <a:spcPts val="0"/>
                </a:spcBef>
                <a:spcAft>
                  <a:spcPts val="0"/>
                </a:spcAft>
                <a:buNone/>
                <a:defRPr sz="1800" b="1">
                  <a:solidFill>
                    <a:schemeClr val="lt1"/>
                  </a:solidFill>
                  <a:latin typeface="Calibri"/>
                  <a:ea typeface="Calibri"/>
                  <a:cs typeface="Calibri"/>
                  <a:sym typeface="Calibri"/>
                </a:defRPr>
              </a:pPr>
              <a:r>
                <a:t>Βήμα 2 Εφαρμογή της διάγνωσης</a:t>
              </a:r>
              <a:endParaRPr sz="1800" b="1">
                <a:solidFill>
                  <a:schemeClr val="lt1"/>
                </a:solidFill>
                <a:latin typeface="Calibri"/>
                <a:ea typeface="Calibri"/>
                <a:cs typeface="Calibri"/>
                <a:sym typeface="Calibri"/>
              </a:endParaRPr>
            </a:p>
          </p:txBody>
        </p:sp>
        <p:sp>
          <p:nvSpPr>
            <p:cNvPr id="263" name="Google Shape;263;p15"/>
            <p:cNvSpPr/>
            <p:nvPr/>
          </p:nvSpPr>
          <p:spPr>
            <a:xfrm>
              <a:off x="3268176" y="1941939"/>
              <a:ext cx="3237691" cy="2949164"/>
            </a:xfrm>
            <a:prstGeom prst="rect">
              <a:avLst/>
            </a:prstGeom>
            <a:solidFill>
              <a:schemeClr val="lt1"/>
            </a:solidFill>
            <a:ln w="12700" cap="flat" cmpd="sng">
              <a:solidFill>
                <a:srgbClr val="3DB3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txBox="1"/>
            <p:nvPr/>
          </p:nvSpPr>
          <p:spPr>
            <a:xfrm>
              <a:off x="3268176" y="1941938"/>
              <a:ext cx="3237691" cy="3453955"/>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defRPr sz="1600">
                  <a:solidFill>
                    <a:schemeClr val="dk1"/>
                  </a:solidFill>
                  <a:latin typeface="Calibri"/>
                  <a:ea typeface="Calibri"/>
                  <a:cs typeface="Calibri"/>
                  <a:sym typeface="Calibri"/>
                </a:defRPr>
              </a:pPr>
              <a:r>
                <a:rPr sz="1800" dirty="0"/>
                <a:t>ανα</a:t>
              </a:r>
              <a:r>
                <a:rPr sz="1800" dirty="0" err="1"/>
                <a:t>ζήτηση</a:t>
              </a:r>
              <a:r>
                <a:rPr sz="1800" dirty="0"/>
                <a:t> και </a:t>
              </a:r>
              <a:r>
                <a:rPr sz="1800" dirty="0" err="1"/>
                <a:t>συλλογή</a:t>
              </a:r>
              <a:r>
                <a:rPr sz="1800" dirty="0"/>
                <a:t> </a:t>
              </a:r>
              <a:r>
                <a:rPr sz="1800" dirty="0" err="1"/>
                <a:t>δεδομένων</a:t>
              </a:r>
              <a:r>
                <a:rPr lang="el-GR" sz="1800" dirty="0"/>
                <a:t>, </a:t>
              </a:r>
              <a:r>
                <a:rPr sz="1800" dirty="0"/>
                <a:t>α</a:t>
              </a:r>
              <a:r>
                <a:rPr sz="1800" dirty="0" err="1"/>
                <a:t>νάλυση</a:t>
              </a:r>
              <a:r>
                <a:rPr sz="1800" dirty="0"/>
                <a:t> </a:t>
              </a:r>
              <a:r>
                <a:rPr sz="1800" dirty="0" err="1"/>
                <a:t>δεδομένων</a:t>
              </a:r>
              <a:r>
                <a:rPr sz="1800" dirty="0"/>
                <a:t> α</a:t>
              </a:r>
              <a:r>
                <a:rPr sz="1800" dirty="0" err="1"/>
                <a:t>νά</a:t>
              </a:r>
              <a:r>
                <a:rPr sz="1800" dirty="0"/>
                <a:t>πτυξη δεδομένων (π.χ. </a:t>
              </a:r>
              <a:r>
                <a:rPr sz="1800" dirty="0" err="1"/>
                <a:t>με</a:t>
              </a:r>
              <a:r>
                <a:rPr sz="1800" dirty="0"/>
                <a:t> </a:t>
              </a:r>
              <a:r>
                <a:rPr sz="1800" dirty="0" err="1"/>
                <a:t>τη</a:t>
              </a:r>
              <a:r>
                <a:rPr sz="1800" dirty="0"/>
                <a:t> </a:t>
              </a:r>
              <a:r>
                <a:rPr sz="1800" dirty="0" err="1"/>
                <a:t>μορφή</a:t>
              </a:r>
              <a:r>
                <a:rPr sz="1800" dirty="0"/>
                <a:t> </a:t>
              </a:r>
              <a:r>
                <a:rPr sz="1800" dirty="0" err="1"/>
                <a:t>δι</a:t>
              </a:r>
              <a:r>
                <a:rPr sz="1800" dirty="0"/>
                <a:t>αγραμμάτων, περιλήψεων σε πίνακες) και συμπερασμάτων σύμφωνα με τους ερευνητικούς τομείς που ορίζονται στην έννοια της έρευνας παρουσίαση των αποτελεσμάτων προς διαβούλευση διατύπωση συμπερασμάτων προετοιμασία έκθεσης</a:t>
              </a:r>
              <a:endParaRPr sz="1800" dirty="0">
                <a:solidFill>
                  <a:schemeClr val="dk1"/>
                </a:solidFill>
                <a:latin typeface="Calibri"/>
                <a:ea typeface="Calibri"/>
                <a:cs typeface="Calibri"/>
                <a:sym typeface="Calibri"/>
              </a:endParaRPr>
            </a:p>
          </p:txBody>
        </p:sp>
        <p:sp>
          <p:nvSpPr>
            <p:cNvPr id="265" name="Google Shape;265;p15"/>
            <p:cNvSpPr/>
            <p:nvPr/>
          </p:nvSpPr>
          <p:spPr>
            <a:xfrm>
              <a:off x="6505867" y="1173778"/>
              <a:ext cx="4036602" cy="1726738"/>
            </a:xfrm>
            <a:prstGeom prst="rightArrow">
              <a:avLst>
                <a:gd name="adj1" fmla="val 50000"/>
                <a:gd name="adj2" fmla="val 5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txBox="1"/>
            <p:nvPr/>
          </p:nvSpPr>
          <p:spPr>
            <a:xfrm>
              <a:off x="6505866" y="1605463"/>
              <a:ext cx="3784259" cy="863369"/>
            </a:xfrm>
            <a:prstGeom prst="rect">
              <a:avLst/>
            </a:prstGeom>
            <a:noFill/>
            <a:ln>
              <a:noFill/>
            </a:ln>
          </p:spPr>
          <p:txBody>
            <a:bodyPr spcFirstLastPara="1" wrap="square" lIns="60950" tIns="60950" rIns="254000" bIns="243025" anchor="ctr" anchorCtr="0">
              <a:noAutofit/>
            </a:bodyPr>
            <a:lstStyle/>
            <a:p>
              <a:pPr marL="0" marR="0" lvl="0" indent="0" algn="l" rtl="0">
                <a:lnSpc>
                  <a:spcPct val="90000"/>
                </a:lnSpc>
                <a:spcBef>
                  <a:spcPts val="0"/>
                </a:spcBef>
                <a:spcAft>
                  <a:spcPts val="0"/>
                </a:spcAft>
                <a:buNone/>
              </a:pPr>
              <a:endParaRPr dirty="0">
                <a:solidFill>
                  <a:schemeClr val="lt1"/>
                </a:solidFill>
                <a:latin typeface="Calibri"/>
                <a:ea typeface="Calibri"/>
                <a:cs typeface="Calibri"/>
                <a:sym typeface="Calibri"/>
              </a:endParaRPr>
            </a:p>
            <a:p>
              <a:pPr marL="0" marR="0" lvl="0" indent="0" algn="l" rtl="0">
                <a:lnSpc>
                  <a:spcPct val="90000"/>
                </a:lnSpc>
                <a:spcBef>
                  <a:spcPts val="560"/>
                </a:spcBef>
                <a:spcAft>
                  <a:spcPts val="0"/>
                </a:spcAft>
                <a:buNone/>
                <a:defRPr sz="1800" b="1">
                  <a:solidFill>
                    <a:schemeClr val="lt1"/>
                  </a:solidFill>
                  <a:latin typeface="Calibri"/>
                  <a:ea typeface="Calibri"/>
                  <a:cs typeface="Calibri"/>
                  <a:sym typeface="Calibri"/>
                </a:defRPr>
              </a:pPr>
              <a:r>
                <a:rPr sz="1600" dirty="0" err="1"/>
                <a:t>Βήμ</a:t>
              </a:r>
              <a:r>
                <a:rPr sz="1600" dirty="0"/>
                <a:t>α 3 «Μετατροπή» δεδομένων από τη διάγνωση σε συμπεράσματα για τον καθορισμό στόχων και δράσεων</a:t>
              </a:r>
              <a:endParaRPr sz="1600" b="1" dirty="0">
                <a:solidFill>
                  <a:schemeClr val="lt1"/>
                </a:solidFill>
                <a:latin typeface="Calibri"/>
                <a:ea typeface="Calibri"/>
                <a:cs typeface="Calibri"/>
                <a:sym typeface="Calibri"/>
              </a:endParaRPr>
            </a:p>
          </p:txBody>
        </p:sp>
        <p:sp>
          <p:nvSpPr>
            <p:cNvPr id="267" name="Google Shape;267;p15"/>
            <p:cNvSpPr/>
            <p:nvPr/>
          </p:nvSpPr>
          <p:spPr>
            <a:xfrm>
              <a:off x="6505867" y="2452254"/>
              <a:ext cx="3237691" cy="2906003"/>
            </a:xfrm>
            <a:prstGeom prst="rect">
              <a:avLst/>
            </a:prstGeom>
            <a:solidFill>
              <a:schemeClr val="lt1"/>
            </a:solidFill>
            <a:ln w="12700" cap="flat" cmpd="sng">
              <a:solidFill>
                <a:srgbClr val="3DB3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txBox="1"/>
            <p:nvPr/>
          </p:nvSpPr>
          <p:spPr>
            <a:xfrm>
              <a:off x="6505867" y="2452254"/>
              <a:ext cx="3237691" cy="2906003"/>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defRPr sz="1600">
                  <a:solidFill>
                    <a:schemeClr val="dk1"/>
                  </a:solidFill>
                  <a:latin typeface="Calibri"/>
                  <a:ea typeface="Calibri"/>
                  <a:cs typeface="Calibri"/>
                  <a:sym typeface="Calibri"/>
                </a:defRPr>
              </a:pPr>
              <a:r>
                <a:rPr sz="2000"/>
                <a:t>προσδιορισμός βασικών προβλημάτων στα οποία έχουμε επιρροή (για την επίλυσή τους) και των δυνατοτήτων (δυνατοτήτων) που θα πρέπει να χρησιμοποιηθούν ως παράγοντες πιθανής επιτυχίας.</a:t>
              </a:r>
              <a:endParaRPr sz="2000">
                <a:solidFill>
                  <a:schemeClr val="dk1"/>
                </a:solidFill>
                <a:latin typeface="Calibri"/>
                <a:ea typeface="Calibri"/>
                <a:cs typeface="Calibri"/>
                <a:sym typeface="Calibri"/>
              </a:endParaRP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p:nvPr/>
        </p:nvSpPr>
        <p:spPr>
          <a:xfrm>
            <a:off x="643465" y="480730"/>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4" name="Google Shape;274;p16"/>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5" name="Google Shape;275;p16"/>
          <p:cNvSpPr txBox="1">
            <a:spLocks noGrp="1"/>
          </p:cNvSpPr>
          <p:nvPr>
            <p:ph type="title"/>
          </p:nvPr>
        </p:nvSpPr>
        <p:spPr>
          <a:xfrm>
            <a:off x="1047197" y="790954"/>
            <a:ext cx="10259899"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4400"/>
              <a:buFont typeface="Calibri"/>
              <a:buNone/>
              <a:defRPr sz="4400">
                <a:solidFill>
                  <a:srgbClr val="FFFFFF"/>
                </a:solidFill>
              </a:defRPr>
            </a:pPr>
            <a:r>
              <a:t>6.4. Σχεδιασμός των κύριων παραδοχών του προγράμματος</a:t>
            </a:r>
            <a:endParaRPr sz="4400">
              <a:solidFill>
                <a:srgbClr val="FFFFFF"/>
              </a:solidFill>
            </a:endParaRPr>
          </a:p>
        </p:txBody>
      </p:sp>
      <p:sp>
        <p:nvSpPr>
          <p:cNvPr id="276" name="Google Shape;276;p16"/>
          <p:cNvSpPr txBox="1"/>
          <p:nvPr/>
        </p:nvSpPr>
        <p:spPr>
          <a:xfrm>
            <a:off x="166255" y="2613340"/>
            <a:ext cx="11754196" cy="27391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Σε</a:t>
            </a:r>
            <a:r>
              <a:rPr dirty="0"/>
              <a:t> α</a:t>
            </a:r>
            <a:r>
              <a:rPr dirty="0" err="1"/>
              <a:t>υτό</a:t>
            </a:r>
            <a:r>
              <a:rPr dirty="0"/>
              <a:t> </a:t>
            </a:r>
            <a:r>
              <a:rPr dirty="0" err="1"/>
              <a:t>το</a:t>
            </a:r>
            <a:r>
              <a:rPr dirty="0"/>
              <a:t> </a:t>
            </a:r>
            <a:r>
              <a:rPr dirty="0" err="1"/>
              <a:t>στάδιο</a:t>
            </a:r>
            <a:r>
              <a:rPr dirty="0"/>
              <a:t> </a:t>
            </a:r>
            <a:r>
              <a:rPr dirty="0" err="1"/>
              <a:t>των</a:t>
            </a:r>
            <a:r>
              <a:rPr dirty="0"/>
              <a:t> </a:t>
            </a:r>
            <a:r>
              <a:rPr dirty="0" err="1"/>
              <a:t>εργ</a:t>
            </a:r>
            <a:r>
              <a:rPr dirty="0"/>
              <a:t>ασιών για το πρόγραμμα κοινωνικο-εργατικής παρέμβασης, αναπτύσσουμε </a:t>
            </a:r>
            <a:r>
              <a:rPr b="1" dirty="0"/>
              <a:t>τους στόχους</a:t>
            </a:r>
            <a:r>
              <a:rPr dirty="0"/>
              <a:t> του προγράμματος. </a:t>
            </a: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Οι</a:t>
            </a:r>
            <a:r>
              <a:rPr dirty="0"/>
              <a:t> </a:t>
            </a:r>
            <a:r>
              <a:rPr dirty="0" err="1"/>
              <a:t>στόχοι</a:t>
            </a:r>
            <a:r>
              <a:rPr dirty="0"/>
              <a:t> μπ</a:t>
            </a:r>
            <a:r>
              <a:rPr dirty="0" err="1"/>
              <a:t>ορούν</a:t>
            </a:r>
            <a:r>
              <a:rPr dirty="0"/>
              <a:t> να </a:t>
            </a:r>
            <a:r>
              <a:rPr dirty="0" err="1"/>
              <a:t>ρυθμιστούν</a:t>
            </a:r>
            <a:r>
              <a:rPr dirty="0"/>
              <a:t> </a:t>
            </a:r>
            <a:r>
              <a:rPr dirty="0" err="1"/>
              <a:t>σε</a:t>
            </a:r>
            <a:r>
              <a:rPr dirty="0"/>
              <a:t> </a:t>
            </a:r>
            <a:r>
              <a:rPr dirty="0" err="1"/>
              <a:t>διάφορες</a:t>
            </a:r>
            <a:r>
              <a:rPr dirty="0"/>
              <a:t> </a:t>
            </a:r>
            <a:r>
              <a:rPr dirty="0" err="1"/>
              <a:t>ιερ</a:t>
            </a:r>
            <a:r>
              <a:rPr dirty="0"/>
              <a:t>αρχίες, μπορούμε ακόμη και να διακρίνουμε στο έγγραφο προγράμματος 3 επίπεδα στόχων, π.χ..</a:t>
            </a:r>
          </a:p>
          <a:p>
            <a:pPr marL="285750" marR="0" lvl="0" indent="-285750" algn="l" rtl="0">
              <a:spcBef>
                <a:spcPts val="0"/>
              </a:spcBef>
              <a:spcAft>
                <a:spcPts val="0"/>
              </a:spcAft>
              <a:buClr>
                <a:schemeClr val="dk1"/>
              </a:buClr>
              <a:buSzPts val="1800"/>
              <a:buFont typeface="Arial"/>
              <a:buChar char="•"/>
              <a:defRPr sz="1800">
                <a:solidFill>
                  <a:schemeClr val="dk1"/>
                </a:solidFill>
                <a:latin typeface="Calibri"/>
                <a:ea typeface="Calibri"/>
                <a:cs typeface="Calibri"/>
                <a:sym typeface="Calibri"/>
              </a:defRPr>
            </a:pPr>
            <a:r>
              <a:rPr b="1" dirty="0" err="1"/>
              <a:t>κύριος</a:t>
            </a:r>
            <a:r>
              <a:rPr b="1" dirty="0"/>
              <a:t> </a:t>
            </a:r>
            <a:r>
              <a:rPr b="1" dirty="0" err="1"/>
              <a:t>στόχος</a:t>
            </a:r>
            <a:r>
              <a:rPr b="1" dirty="0"/>
              <a:t> </a:t>
            </a:r>
            <a:r>
              <a:rPr dirty="0"/>
              <a:t>-</a:t>
            </a:r>
            <a:r>
              <a:rPr dirty="0" err="1"/>
              <a:t>μερικές</a:t>
            </a:r>
            <a:r>
              <a:rPr dirty="0"/>
              <a:t> </a:t>
            </a:r>
            <a:r>
              <a:rPr dirty="0" err="1"/>
              <a:t>φορές</a:t>
            </a:r>
            <a:r>
              <a:rPr dirty="0"/>
              <a:t> </a:t>
            </a:r>
            <a:r>
              <a:rPr dirty="0" err="1"/>
              <a:t>εξισώνετ</a:t>
            </a:r>
            <a:r>
              <a:rPr dirty="0"/>
              <a:t>αι με ένα όραμα, μερικές φορές αντιμετωπίζεται ως ένα ξεχωριστό επίπεδο στόχων,</a:t>
            </a:r>
            <a:endParaRPr lang="el-GR" sz="1800"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1800"/>
              <a:buFont typeface="Arial"/>
              <a:buChar char="•"/>
              <a:defRPr sz="1800">
                <a:solidFill>
                  <a:schemeClr val="dk1"/>
                </a:solidFill>
                <a:latin typeface="Calibri"/>
                <a:ea typeface="Calibri"/>
                <a:cs typeface="Calibri"/>
                <a:sym typeface="Calibri"/>
              </a:defRPr>
            </a:pPr>
            <a:r>
              <a:rPr b="1" dirty="0" err="1"/>
              <a:t>στρ</a:t>
            </a:r>
            <a:r>
              <a:rPr b="1" dirty="0"/>
              <a:t>ατηγικοί στόχοι </a:t>
            </a:r>
            <a:r>
              <a:rPr dirty="0"/>
              <a:t>— συνδέονται άμεσα με τον κύριο στόχο,</a:t>
            </a:r>
            <a:endParaRPr lang="el-GR" sz="1800"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1800"/>
              <a:buFont typeface="Arial"/>
              <a:buChar char="•"/>
              <a:defRPr sz="1800">
                <a:solidFill>
                  <a:schemeClr val="dk1"/>
                </a:solidFill>
                <a:latin typeface="Calibri"/>
                <a:ea typeface="Calibri"/>
                <a:cs typeface="Calibri"/>
                <a:sym typeface="Calibri"/>
              </a:defRPr>
            </a:pPr>
            <a:r>
              <a:rPr b="1" dirty="0"/>
              <a:t>επ</a:t>
            </a:r>
            <a:r>
              <a:rPr b="1" dirty="0" err="1"/>
              <a:t>ιχειρησι</a:t>
            </a:r>
            <a:r>
              <a:rPr b="1" dirty="0"/>
              <a:t>ακοί στόχοι </a:t>
            </a:r>
            <a:r>
              <a:rPr dirty="0"/>
              <a:t>— καθένας από αυτούς τους στόχους συνδέεται άμεσα με έναν στρατηγικό στόχο, μερικές φορές περισσότερους από έναν.</a:t>
            </a:r>
            <a:endParaRPr sz="1800" dirty="0">
              <a:solidFill>
                <a:schemeClr val="dk1"/>
              </a:solidFill>
              <a:latin typeface="Calibri"/>
              <a:ea typeface="Calibri"/>
              <a:cs typeface="Calibri"/>
              <a:sym typeface="Calibri"/>
            </a:endParaRPr>
          </a:p>
        </p:txBody>
      </p:sp>
      <p:sp>
        <p:nvSpPr>
          <p:cNvPr id="277" name="Google Shape;277;p16"/>
          <p:cNvSpPr/>
          <p:nvPr/>
        </p:nvSpPr>
        <p:spPr>
          <a:xfrm>
            <a:off x="81146" y="5471227"/>
            <a:ext cx="121920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Οι</a:t>
            </a:r>
            <a:r>
              <a:rPr dirty="0"/>
              <a:t> κα</a:t>
            </a:r>
            <a:r>
              <a:rPr dirty="0" err="1"/>
              <a:t>τευθύνσεις</a:t>
            </a:r>
            <a:r>
              <a:rPr dirty="0"/>
              <a:t> </a:t>
            </a:r>
            <a:r>
              <a:rPr dirty="0" err="1"/>
              <a:t>των</a:t>
            </a:r>
            <a:r>
              <a:rPr dirty="0"/>
              <a:t> πα</a:t>
            </a:r>
            <a:r>
              <a:rPr dirty="0" err="1"/>
              <a:t>ρεμ</a:t>
            </a:r>
            <a:r>
              <a:rPr dirty="0"/>
              <a:t>βάσεων και των δραστηριοτήτων είναι η διάσταση της επίτευξης των στόχων. </a:t>
            </a:r>
            <a:r>
              <a:rPr dirty="0" err="1"/>
              <a:t>Οι</a:t>
            </a:r>
            <a:r>
              <a:rPr dirty="0"/>
              <a:t> κα</a:t>
            </a:r>
            <a:r>
              <a:rPr dirty="0" err="1"/>
              <a:t>τευθύνσεις</a:t>
            </a:r>
            <a:r>
              <a:rPr dirty="0"/>
              <a:t> πα</a:t>
            </a:r>
            <a:r>
              <a:rPr dirty="0" err="1"/>
              <a:t>ρέμ</a:t>
            </a:r>
            <a:r>
              <a:rPr dirty="0"/>
              <a:t>βασης είναι ορισμένες δέσμες δραστηριοτήτων που συνδέονται λογικά με τον ειδικό στόχο, οι οποίες μπορούν να ανατεθούν, για παράδειγμα, σε συγκεκριμένα έργα ή σε συγκεκριμένους αναδόχους (εκτελεστές). Μπ</a:t>
            </a:r>
            <a:r>
              <a:rPr dirty="0" err="1"/>
              <a:t>ορούν</a:t>
            </a:r>
            <a:r>
              <a:rPr dirty="0"/>
              <a:t> επ</a:t>
            </a:r>
            <a:r>
              <a:rPr dirty="0" err="1"/>
              <a:t>ίσης</a:t>
            </a:r>
            <a:r>
              <a:rPr dirty="0"/>
              <a:t> να </a:t>
            </a:r>
            <a:r>
              <a:rPr dirty="0" err="1"/>
              <a:t>ονομάζοντ</a:t>
            </a:r>
            <a:r>
              <a:rPr dirty="0"/>
              <a:t>αι μπλοκ των προς εκτέλεση καθηκόντων, η υλοποίηση των οποίων θα μας φέρει πιο κοντά στην επίτευξη του συγκεκριμένου στόχου.</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p:nvPr/>
        </p:nvSpPr>
        <p:spPr>
          <a:xfrm>
            <a:off x="8121445" y="0"/>
            <a:ext cx="4070555" cy="68493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3" name="Google Shape;283;p17"/>
          <p:cNvSpPr/>
          <p:nvPr/>
        </p:nvSpPr>
        <p:spPr>
          <a:xfrm>
            <a:off x="8603225" y="623658"/>
            <a:ext cx="2782575" cy="363371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4" name="Google Shape;284;p17"/>
          <p:cNvSpPr txBox="1">
            <a:spLocks noGrp="1"/>
          </p:cNvSpPr>
          <p:nvPr>
            <p:ph type="title"/>
          </p:nvPr>
        </p:nvSpPr>
        <p:spPr>
          <a:xfrm>
            <a:off x="8672052" y="790953"/>
            <a:ext cx="2713748" cy="3466415"/>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200"/>
              <a:buFont typeface="Calibri"/>
              <a:buNone/>
              <a:defRPr sz="3200">
                <a:solidFill>
                  <a:srgbClr val="FFFFFF"/>
                </a:solidFill>
              </a:defRPr>
            </a:pPr>
            <a:r>
              <a:rPr dirty="0"/>
              <a:t>6.4. Η </a:t>
            </a:r>
            <a:r>
              <a:rPr dirty="0" err="1"/>
              <a:t>λογική</a:t>
            </a:r>
            <a:r>
              <a:rPr dirty="0"/>
              <a:t> </a:t>
            </a:r>
            <a:r>
              <a:rPr dirty="0" err="1"/>
              <a:t>δομή</a:t>
            </a:r>
            <a:r>
              <a:rPr dirty="0"/>
              <a:t> </a:t>
            </a:r>
            <a:r>
              <a:rPr dirty="0" err="1"/>
              <a:t>του</a:t>
            </a:r>
            <a:r>
              <a:rPr dirty="0"/>
              <a:t> π</a:t>
            </a:r>
            <a:r>
              <a:rPr dirty="0" err="1"/>
              <a:t>ρογράμμ</a:t>
            </a:r>
            <a:r>
              <a:rPr dirty="0"/>
              <a:t>ατος κοινωνικο-εργατικής παρέμβασης</a:t>
            </a:r>
            <a:endParaRPr sz="3200" dirty="0">
              <a:solidFill>
                <a:srgbClr val="FFFFFF"/>
              </a:solidFill>
            </a:endParaRPr>
          </a:p>
        </p:txBody>
      </p:sp>
      <p:graphicFrame>
        <p:nvGraphicFramePr>
          <p:cNvPr id="2" name="Diagram 1">
            <a:extLst>
              <a:ext uri="{FF2B5EF4-FFF2-40B4-BE49-F238E27FC236}">
                <a16:creationId xmlns:a16="http://schemas.microsoft.com/office/drawing/2014/main" id="{11E44052-2F8A-0326-3F1E-A66DA364D757}"/>
              </a:ext>
            </a:extLst>
          </p:cNvPr>
          <p:cNvGraphicFramePr/>
          <p:nvPr>
            <p:extLst>
              <p:ext uri="{D42A27DB-BD31-4B8C-83A1-F6EECF244321}">
                <p14:modId xmlns:p14="http://schemas.microsoft.com/office/powerpoint/2010/main" val="4287381321"/>
              </p:ext>
            </p:extLst>
          </p:nvPr>
        </p:nvGraphicFramePr>
        <p:xfrm>
          <a:off x="-557162" y="726968"/>
          <a:ext cx="8678607" cy="5625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p:nvPr/>
        </p:nvSpPr>
        <p:spPr>
          <a:xfrm>
            <a:off x="643465" y="480730"/>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7" name="Google Shape;297;p18"/>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8" name="Google Shape;298;p18"/>
          <p:cNvSpPr txBox="1">
            <a:spLocks noGrp="1"/>
          </p:cNvSpPr>
          <p:nvPr>
            <p:ph type="title"/>
          </p:nvPr>
        </p:nvSpPr>
        <p:spPr>
          <a:xfrm>
            <a:off x="1047197" y="790954"/>
            <a:ext cx="10259899"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4400"/>
              <a:buFont typeface="Calibri"/>
              <a:buNone/>
              <a:defRPr sz="4400">
                <a:solidFill>
                  <a:srgbClr val="FFFFFF"/>
                </a:solidFill>
              </a:defRPr>
            </a:pPr>
            <a:r>
              <a:t>6.5. Υλοποίηση, αξιολόγηση &amp; διαβουλεύσεις του προγράμματος</a:t>
            </a:r>
            <a:endParaRPr sz="4400">
              <a:solidFill>
                <a:srgbClr val="FFFFFF"/>
              </a:solidFill>
            </a:endParaRPr>
          </a:p>
        </p:txBody>
      </p:sp>
      <p:sp>
        <p:nvSpPr>
          <p:cNvPr id="299" name="Google Shape;299;p18"/>
          <p:cNvSpPr txBox="1"/>
          <p:nvPr/>
        </p:nvSpPr>
        <p:spPr>
          <a:xfrm>
            <a:off x="418515" y="2613340"/>
            <a:ext cx="11130000" cy="2031285"/>
          </a:xfrm>
          <a:prstGeom prst="rect">
            <a:avLst/>
          </a:prstGeom>
          <a:noFill/>
          <a:ln>
            <a:noFill/>
          </a:ln>
        </p:spPr>
        <p:txBody>
          <a:bodyPr spcFirstLastPara="1" wrap="square" lIns="91425" tIns="45700" rIns="91425" bIns="45700" anchor="t" anchorCtr="0">
            <a:spAutoFit/>
          </a:bodyPr>
          <a:lstStyle/>
          <a:p>
            <a:pPr marL="114300" marR="0" lvl="0" algn="just" rtl="0">
              <a:spcBef>
                <a:spcPts val="0"/>
              </a:spcBef>
              <a:spcAft>
                <a:spcPts val="0"/>
              </a:spcAft>
              <a:buClr>
                <a:schemeClr val="dk1"/>
              </a:buClr>
              <a:buSzPts val="1800"/>
              <a:defRPr sz="1800">
                <a:solidFill>
                  <a:schemeClr val="dk1"/>
                </a:solidFill>
                <a:latin typeface="Calibri"/>
                <a:cs typeface="Calibri"/>
              </a:defRPr>
            </a:pPr>
            <a:r>
              <a:rPr dirty="0"/>
              <a:t>Κα</a:t>
            </a:r>
            <a:r>
              <a:rPr dirty="0" err="1"/>
              <a:t>τά</a:t>
            </a:r>
            <a:r>
              <a:rPr dirty="0"/>
              <a:t> </a:t>
            </a:r>
            <a:r>
              <a:rPr dirty="0" err="1"/>
              <a:t>τη</a:t>
            </a:r>
            <a:r>
              <a:rPr dirty="0"/>
              <a:t> </a:t>
            </a:r>
            <a:r>
              <a:rPr dirty="0" err="1"/>
              <a:t>δημιουργί</a:t>
            </a:r>
            <a:r>
              <a:rPr dirty="0"/>
              <a:t>α ενός προγράμματος κοινωνικής και εργασιακής παρέμβασης, είναι σημαντικό να θυμόμαστε τον καθορισμό για κάθε κατεύθυνση παρέμβασης και δραστηριοτήτων των ακόλουθων παραμέτρων: </a:t>
            </a:r>
          </a:p>
          <a:p>
            <a:pPr marL="400050" marR="0" lvl="0" indent="-285750" algn="just" rtl="0">
              <a:spcBef>
                <a:spcPts val="0"/>
              </a:spcBef>
              <a:spcAft>
                <a:spcPts val="0"/>
              </a:spcAft>
              <a:buClr>
                <a:schemeClr val="dk1"/>
              </a:buClr>
              <a:buSzPts val="1800"/>
              <a:buFont typeface="Arial" panose="020B0604020202020204" pitchFamily="34" charset="0"/>
              <a:buChar char="•"/>
              <a:defRPr sz="1800">
                <a:solidFill>
                  <a:schemeClr val="dk1"/>
                </a:solidFill>
                <a:latin typeface="Calibri"/>
                <a:ea typeface="Calibri"/>
                <a:cs typeface="Calibri"/>
                <a:sym typeface="Calibri"/>
              </a:defRPr>
            </a:pPr>
            <a:r>
              <a:rPr dirty="0" err="1"/>
              <a:t>το</a:t>
            </a:r>
            <a:r>
              <a:rPr dirty="0"/>
              <a:t> π</a:t>
            </a:r>
            <a:r>
              <a:rPr dirty="0" err="1"/>
              <a:t>ρόσω</a:t>
            </a:r>
            <a:r>
              <a:rPr dirty="0"/>
              <a:t>πο/τα πρόσωπα που είναι υπεύθυνα για τις δραστηριότητες και ο συντονιστής της διαδικασίας (εάν συμμετέχει ομάδα οντοτήτων στις δραστηριότητες)</a:t>
            </a:r>
            <a:endParaRPr sz="1800" dirty="0">
              <a:solidFill>
                <a:schemeClr val="dk1"/>
              </a:solidFill>
              <a:latin typeface="Calibri"/>
              <a:ea typeface="Calibri"/>
              <a:cs typeface="Calibri"/>
              <a:sym typeface="Calibri"/>
            </a:endParaRPr>
          </a:p>
          <a:p>
            <a:pPr marL="400050" marR="0" lvl="0" indent="-285750" algn="just" rtl="0">
              <a:spcBef>
                <a:spcPts val="0"/>
              </a:spcBef>
              <a:spcAft>
                <a:spcPts val="0"/>
              </a:spcAft>
              <a:buClr>
                <a:schemeClr val="dk1"/>
              </a:buClr>
              <a:buSzPts val="1800"/>
              <a:buFont typeface="Arial" panose="020B0604020202020204" pitchFamily="34" charset="0"/>
              <a:buChar char="•"/>
              <a:defRPr sz="1800">
                <a:solidFill>
                  <a:schemeClr val="dk1"/>
                </a:solidFill>
                <a:latin typeface="Calibri"/>
                <a:ea typeface="Calibri"/>
                <a:cs typeface="Calibri"/>
                <a:sym typeface="Calibri"/>
              </a:defRPr>
            </a:pPr>
            <a:r>
              <a:rPr dirty="0"/>
              <a:t>κα</a:t>
            </a:r>
            <a:r>
              <a:rPr dirty="0" err="1"/>
              <a:t>τά</a:t>
            </a:r>
            <a:r>
              <a:rPr dirty="0"/>
              <a:t> π</a:t>
            </a:r>
            <a:r>
              <a:rPr dirty="0" err="1"/>
              <a:t>ροσέγγιση</a:t>
            </a:r>
            <a:r>
              <a:rPr dirty="0"/>
              <a:t> π</a:t>
            </a:r>
            <a:r>
              <a:rPr dirty="0" err="1"/>
              <a:t>ροϋ</a:t>
            </a:r>
            <a:r>
              <a:rPr dirty="0"/>
              <a:t>πολογισμός για την εκτέλεση των δραστηριοτήτων, συμπεριλαμβανομένης της πηγής των πόρων</a:t>
            </a:r>
            <a:endParaRPr sz="1800" dirty="0">
              <a:solidFill>
                <a:schemeClr val="dk1"/>
              </a:solidFill>
              <a:latin typeface="Calibri"/>
              <a:ea typeface="Calibri"/>
              <a:cs typeface="Calibri"/>
              <a:sym typeface="Calibri"/>
            </a:endParaRPr>
          </a:p>
          <a:p>
            <a:pPr marL="400050" marR="0" lvl="0" indent="-285750" algn="just" rtl="0">
              <a:spcBef>
                <a:spcPts val="0"/>
              </a:spcBef>
              <a:spcAft>
                <a:spcPts val="0"/>
              </a:spcAft>
              <a:buClr>
                <a:schemeClr val="dk1"/>
              </a:buClr>
              <a:buSzPts val="1800"/>
              <a:buFont typeface="Arial" panose="020B0604020202020204" pitchFamily="34" charset="0"/>
              <a:buChar char="•"/>
              <a:defRPr sz="1800">
                <a:solidFill>
                  <a:schemeClr val="dk1"/>
                </a:solidFill>
                <a:latin typeface="Calibri"/>
                <a:ea typeface="Calibri"/>
                <a:cs typeface="Calibri"/>
                <a:sym typeface="Calibri"/>
              </a:defRPr>
            </a:pPr>
            <a:r>
              <a:rPr dirty="0" err="1"/>
              <a:t>το</a:t>
            </a:r>
            <a:r>
              <a:rPr dirty="0"/>
              <a:t> </a:t>
            </a:r>
            <a:r>
              <a:rPr dirty="0" err="1"/>
              <a:t>χρονοδιάγρ</a:t>
            </a:r>
            <a:r>
              <a:rPr dirty="0"/>
              <a:t>αμμα για την υλοποίηση των δραστηριοτήτων.</a:t>
            </a:r>
            <a:endParaRPr sz="1800" dirty="0">
              <a:solidFill>
                <a:schemeClr val="dk1"/>
              </a:solidFill>
              <a:latin typeface="Calibri"/>
              <a:ea typeface="Calibri"/>
              <a:cs typeface="Calibri"/>
              <a:sym typeface="Calibri"/>
            </a:endParaRPr>
          </a:p>
        </p:txBody>
      </p:sp>
      <p:sp>
        <p:nvSpPr>
          <p:cNvPr id="300" name="Google Shape;300;p18"/>
          <p:cNvSpPr/>
          <p:nvPr/>
        </p:nvSpPr>
        <p:spPr>
          <a:xfrm>
            <a:off x="3213135" y="4621142"/>
            <a:ext cx="564824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defRPr sz="1600" b="1">
                <a:solidFill>
                  <a:schemeClr val="dk1"/>
                </a:solidFill>
                <a:latin typeface="Calibri"/>
                <a:ea typeface="Calibri"/>
                <a:cs typeface="Calibri"/>
                <a:sym typeface="Calibri"/>
              </a:defRPr>
            </a:pPr>
            <a:r>
              <a:rPr sz="1800" dirty="0" err="1"/>
              <a:t>Προδι</a:t>
            </a:r>
            <a:r>
              <a:rPr sz="1800" dirty="0"/>
              <a:t>αγραφ</a:t>
            </a:r>
            <a:r>
              <a:rPr lang="el-GR" sz="1800" dirty="0" err="1"/>
              <a:t>ές</a:t>
            </a:r>
            <a:r>
              <a:rPr sz="1800" dirty="0"/>
              <a:t> για κάθε κατεύθυνση παρέμβασης</a:t>
            </a:r>
            <a:endParaRPr sz="1800" b="1" dirty="0">
              <a:solidFill>
                <a:schemeClr val="dk1"/>
              </a:solidFill>
              <a:latin typeface="Calibri"/>
              <a:ea typeface="Calibri"/>
              <a:cs typeface="Calibri"/>
              <a:sym typeface="Calibri"/>
            </a:endParaRPr>
          </a:p>
        </p:txBody>
      </p:sp>
      <p:sp>
        <p:nvSpPr>
          <p:cNvPr id="301" name="Google Shape;301;p18"/>
          <p:cNvSpPr/>
          <p:nvPr/>
        </p:nvSpPr>
        <p:spPr>
          <a:xfrm>
            <a:off x="1047197" y="5014452"/>
            <a:ext cx="2325268" cy="1219200"/>
          </a:xfrm>
          <a:prstGeom prst="roundRect">
            <a:avLst>
              <a:gd name="adj" fmla="val 16667"/>
            </a:avLst>
          </a:prstGeom>
          <a:solidFill>
            <a:srgbClr val="D6F0E6"/>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defRPr sz="1400">
                <a:solidFill>
                  <a:srgbClr val="3A3A3A"/>
                </a:solidFill>
                <a:latin typeface="Calibri"/>
                <a:ea typeface="Calibri"/>
                <a:cs typeface="Calibri"/>
                <a:sym typeface="Calibri"/>
              </a:defRPr>
            </a:pPr>
            <a:r>
              <a:t>πρόσωπα/οντότητες που εμπλέκονται στην υλοποίηση της κατεύθυνσης παρέμβασης/δραστηριοτήτων</a:t>
            </a:r>
            <a:endParaRPr sz="1400">
              <a:solidFill>
                <a:srgbClr val="3A3A3A"/>
              </a:solidFill>
              <a:latin typeface="Calibri"/>
              <a:ea typeface="Calibri"/>
              <a:cs typeface="Calibri"/>
              <a:sym typeface="Calibri"/>
            </a:endParaRPr>
          </a:p>
        </p:txBody>
      </p:sp>
      <p:sp>
        <p:nvSpPr>
          <p:cNvPr id="302" name="Google Shape;302;p18"/>
          <p:cNvSpPr/>
          <p:nvPr/>
        </p:nvSpPr>
        <p:spPr>
          <a:xfrm>
            <a:off x="3770729" y="5014452"/>
            <a:ext cx="2325268" cy="1219200"/>
          </a:xfrm>
          <a:prstGeom prst="roundRect">
            <a:avLst>
              <a:gd name="adj" fmla="val 16667"/>
            </a:avLst>
          </a:prstGeom>
          <a:solidFill>
            <a:srgbClr val="D6F0E6"/>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defRPr sz="1400">
                <a:solidFill>
                  <a:srgbClr val="3A3A3A"/>
                </a:solidFill>
                <a:latin typeface="Calibri"/>
                <a:ea typeface="Calibri"/>
                <a:cs typeface="Calibri"/>
                <a:sym typeface="Calibri"/>
              </a:defRPr>
            </a:pPr>
            <a:r>
              <a:t>συντονιστής της κατεύθυνσης παρέμβασης/δραστηριότητας</a:t>
            </a:r>
            <a:endParaRPr sz="1400">
              <a:solidFill>
                <a:srgbClr val="3A3A3A"/>
              </a:solidFill>
              <a:latin typeface="Calibri"/>
              <a:ea typeface="Calibri"/>
              <a:cs typeface="Calibri"/>
              <a:sym typeface="Calibri"/>
            </a:endParaRPr>
          </a:p>
        </p:txBody>
      </p:sp>
      <p:sp>
        <p:nvSpPr>
          <p:cNvPr id="303" name="Google Shape;303;p18"/>
          <p:cNvSpPr/>
          <p:nvPr/>
        </p:nvSpPr>
        <p:spPr>
          <a:xfrm>
            <a:off x="6400858" y="5022814"/>
            <a:ext cx="2325268" cy="1219200"/>
          </a:xfrm>
          <a:prstGeom prst="roundRect">
            <a:avLst>
              <a:gd name="adj" fmla="val 16667"/>
            </a:avLst>
          </a:prstGeom>
          <a:solidFill>
            <a:srgbClr val="D6F0E6"/>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defRPr sz="1400">
                <a:solidFill>
                  <a:srgbClr val="3A3A3A"/>
                </a:solidFill>
                <a:latin typeface="Calibri"/>
                <a:ea typeface="Calibri"/>
                <a:cs typeface="Calibri"/>
                <a:sym typeface="Calibri"/>
              </a:defRPr>
            </a:pPr>
            <a:r>
              <a:t>ο προϋπολογισμός μαζί με την πηγή χρηματοδότησης</a:t>
            </a:r>
            <a:endParaRPr sz="1400">
              <a:solidFill>
                <a:srgbClr val="3A3A3A"/>
              </a:solidFill>
              <a:latin typeface="Calibri"/>
              <a:ea typeface="Calibri"/>
              <a:cs typeface="Calibri"/>
              <a:sym typeface="Calibri"/>
            </a:endParaRPr>
          </a:p>
        </p:txBody>
      </p:sp>
      <p:sp>
        <p:nvSpPr>
          <p:cNvPr id="304" name="Google Shape;304;p18"/>
          <p:cNvSpPr/>
          <p:nvPr/>
        </p:nvSpPr>
        <p:spPr>
          <a:xfrm>
            <a:off x="9223215" y="5022827"/>
            <a:ext cx="2325300" cy="1219200"/>
          </a:xfrm>
          <a:prstGeom prst="roundRect">
            <a:avLst>
              <a:gd name="adj" fmla="val 16667"/>
            </a:avLst>
          </a:prstGeom>
          <a:solidFill>
            <a:srgbClr val="D6F0E6"/>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defRPr sz="1400">
                <a:solidFill>
                  <a:srgbClr val="3A3A3A"/>
                </a:solidFill>
                <a:latin typeface="Calibri"/>
                <a:ea typeface="Calibri"/>
                <a:cs typeface="Calibri"/>
                <a:sym typeface="Calibri"/>
              </a:defRPr>
            </a:pPr>
            <a:r>
              <a:t>χρονοδιάγραμμα εφαρμογής</a:t>
            </a:r>
            <a:endParaRPr sz="1400">
              <a:solidFill>
                <a:srgbClr val="3A3A3A"/>
              </a:solidFill>
              <a:latin typeface="Calibri"/>
              <a:ea typeface="Calibri"/>
              <a:cs typeface="Calibri"/>
              <a:sym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509508" y="117508"/>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dirty="0" err="1"/>
              <a:t>Περίληψη</a:t>
            </a:r>
            <a:endParaRPr dirty="0"/>
          </a:p>
        </p:txBody>
      </p:sp>
      <p:sp>
        <p:nvSpPr>
          <p:cNvPr id="99" name="Google Shape;99;p2"/>
          <p:cNvSpPr/>
          <p:nvPr/>
        </p:nvSpPr>
        <p:spPr>
          <a:xfrm>
            <a:off x="509508" y="2000183"/>
            <a:ext cx="11494070" cy="5115206"/>
          </a:xfrm>
          <a:prstGeom prst="rect">
            <a:avLst/>
          </a:prstGeom>
          <a:noFill/>
          <a:ln>
            <a:noFill/>
          </a:ln>
        </p:spPr>
        <p:txBody>
          <a:bodyPr spcFirstLastPara="1" wrap="square" lIns="91425" tIns="45700" rIns="91425" bIns="45700" anchor="t" anchorCtr="0">
            <a:spAutoFit/>
          </a:bodyPr>
          <a:lstStyle/>
          <a:p>
            <a:pPr marL="0" marR="0" lvl="0" indent="0" algn="just" rtl="0">
              <a:lnSpc>
                <a:spcPct val="85000"/>
              </a:lnSpc>
              <a:spcBef>
                <a:spcPts val="0"/>
              </a:spcBef>
              <a:spcAft>
                <a:spcPts val="0"/>
              </a:spcAft>
              <a:buNone/>
              <a:defRPr sz="2400">
                <a:solidFill>
                  <a:schemeClr val="dk1"/>
                </a:solidFill>
                <a:latin typeface="Calibri"/>
                <a:ea typeface="Calibri"/>
                <a:cs typeface="Calibri"/>
                <a:sym typeface="Calibri"/>
              </a:defRPr>
            </a:pPr>
            <a:r>
              <a:rPr dirty="0" err="1"/>
              <a:t>Σε</a:t>
            </a:r>
            <a:r>
              <a:rPr dirty="0"/>
              <a:t> α</a:t>
            </a:r>
            <a:r>
              <a:rPr dirty="0" err="1"/>
              <a:t>υτή</a:t>
            </a:r>
            <a:r>
              <a:rPr dirty="0"/>
              <a:t> </a:t>
            </a:r>
            <a:r>
              <a:rPr dirty="0" err="1"/>
              <a:t>την</a:t>
            </a:r>
            <a:r>
              <a:rPr dirty="0"/>
              <a:t> </a:t>
            </a:r>
            <a:r>
              <a:rPr dirty="0" err="1"/>
              <a:t>ενότητ</a:t>
            </a:r>
            <a:r>
              <a:rPr dirty="0"/>
              <a:t>α θα παρουσιάσουμε πώς να σχεδιάσουμε προγράμματα κοινωνικο-εργατικής παρέμβασης με κοινωνικούς επιχειρηματίες.</a:t>
            </a:r>
          </a:p>
          <a:p>
            <a:pPr marL="0" marR="0" lvl="0" indent="0" algn="just" rtl="0">
              <a:lnSpc>
                <a:spcPct val="85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just" rtl="0">
              <a:lnSpc>
                <a:spcPct val="85000"/>
              </a:lnSpc>
              <a:spcBef>
                <a:spcPts val="0"/>
              </a:spcBef>
              <a:spcAft>
                <a:spcPts val="0"/>
              </a:spcAft>
              <a:buNone/>
              <a:defRPr sz="2400">
                <a:solidFill>
                  <a:schemeClr val="dk1"/>
                </a:solidFill>
                <a:latin typeface="Calibri"/>
                <a:ea typeface="Calibri"/>
                <a:cs typeface="Calibri"/>
                <a:sym typeface="Calibri"/>
              </a:defRPr>
            </a:pPr>
            <a:r>
              <a:rPr dirty="0" err="1"/>
              <a:t>Οι</a:t>
            </a:r>
            <a:r>
              <a:rPr dirty="0"/>
              <a:t> </a:t>
            </a:r>
            <a:r>
              <a:rPr dirty="0" err="1"/>
              <a:t>κοινωνικές</a:t>
            </a:r>
            <a:r>
              <a:rPr dirty="0"/>
              <a:t> επ</a:t>
            </a:r>
            <a:r>
              <a:rPr dirty="0" err="1"/>
              <a:t>ιχειρήσεις</a:t>
            </a:r>
            <a:r>
              <a:rPr dirty="0"/>
              <a:t> π</a:t>
            </a:r>
            <a:r>
              <a:rPr dirty="0" err="1"/>
              <a:t>ου</a:t>
            </a:r>
            <a:r>
              <a:rPr dirty="0"/>
              <a:t> </a:t>
            </a:r>
            <a:r>
              <a:rPr dirty="0" err="1"/>
              <a:t>δημιουργούν</a:t>
            </a:r>
            <a:r>
              <a:rPr dirty="0"/>
              <a:t> </a:t>
            </a:r>
            <a:r>
              <a:rPr dirty="0" err="1"/>
              <a:t>τέτοι</a:t>
            </a:r>
            <a:r>
              <a:rPr dirty="0"/>
              <a:t>α προγράμματα εστιάζουν ιδιαίτερα στην ένταξη στην εργασία των περιθωριοποιημένων ατόμων και εκείνων που αντιμετωπίζουν προκλήσεις εισόδου και παραμονής στην εργασία, π.χ. α</a:t>
            </a:r>
            <a:r>
              <a:rPr dirty="0" err="1"/>
              <a:t>στέγων</a:t>
            </a:r>
            <a:r>
              <a:rPr dirty="0"/>
              <a:t>, π</a:t>
            </a:r>
            <a:r>
              <a:rPr dirty="0" err="1"/>
              <a:t>ρώην</a:t>
            </a:r>
            <a:r>
              <a:rPr dirty="0"/>
              <a:t> </a:t>
            </a:r>
            <a:r>
              <a:rPr dirty="0" err="1"/>
              <a:t>κρ</a:t>
            </a:r>
            <a:r>
              <a:rPr dirty="0"/>
              <a:t>ατουμένων, ατόμων που αγωνίζονται με την κατάχρηση ουσιών κ.λπ. </a:t>
            </a:r>
            <a:r>
              <a:rPr dirty="0" err="1"/>
              <a:t>Οι</a:t>
            </a:r>
            <a:r>
              <a:rPr dirty="0"/>
              <a:t> </a:t>
            </a:r>
            <a:r>
              <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dirty="0" err="1"/>
              <a:t>συνεισφορές</a:t>
            </a:r>
            <a:r>
              <a:rPr dirty="0"/>
              <a:t> </a:t>
            </a:r>
            <a:r>
              <a:rPr dirty="0" err="1"/>
              <a:t>των</a:t>
            </a:r>
            <a:r>
              <a:rPr dirty="0"/>
              <a:t> </a:t>
            </a:r>
            <a:r>
              <a:rPr dirty="0" err="1"/>
              <a:t>κοινωνικών</a:t>
            </a:r>
            <a:r>
              <a:rPr dirty="0"/>
              <a:t> επ</a:t>
            </a:r>
            <a:r>
              <a:rPr dirty="0" err="1"/>
              <a:t>ιχειρήσεων</a:t>
            </a:r>
            <a:r>
              <a:rPr dirty="0"/>
              <a:t> </a:t>
            </a:r>
            <a:r>
              <a:rPr dirty="0" err="1"/>
              <a:t>στους</a:t>
            </a:r>
            <a:r>
              <a:rPr dirty="0"/>
              <a:t> ΣΒΑ επ</a:t>
            </a:r>
            <a:r>
              <a:rPr dirty="0" err="1"/>
              <a:t>ικεντρώνοντ</a:t>
            </a:r>
            <a:r>
              <a:rPr dirty="0"/>
              <a:t>αι ιδίως στη δημιουργία χώρου εργασίας και εργαζομένων από ευπαθείς ομάδες. </a:t>
            </a:r>
          </a:p>
          <a:p>
            <a:pPr marL="0" marR="0" lvl="0" indent="0" algn="just" rtl="0">
              <a:lnSpc>
                <a:spcPct val="85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just" rtl="0">
              <a:lnSpc>
                <a:spcPct val="85000"/>
              </a:lnSpc>
              <a:spcBef>
                <a:spcPts val="0"/>
              </a:spcBef>
              <a:spcAft>
                <a:spcPts val="0"/>
              </a:spcAft>
              <a:buNone/>
              <a:defRPr sz="2400">
                <a:solidFill>
                  <a:schemeClr val="dk1"/>
                </a:solidFill>
                <a:latin typeface="Calibri"/>
                <a:ea typeface="Calibri"/>
                <a:cs typeface="Calibri"/>
                <a:sym typeface="Calibri"/>
              </a:defRPr>
            </a:pPr>
            <a:r>
              <a:rPr dirty="0" err="1"/>
              <a:t>Σε</a:t>
            </a:r>
            <a:r>
              <a:rPr dirty="0"/>
              <a:t> α</a:t>
            </a:r>
            <a:r>
              <a:rPr dirty="0" err="1"/>
              <a:t>υτή</a:t>
            </a:r>
            <a:r>
              <a:rPr dirty="0"/>
              <a:t> </a:t>
            </a:r>
            <a:r>
              <a:rPr dirty="0" err="1"/>
              <a:t>την</a:t>
            </a:r>
            <a:r>
              <a:rPr dirty="0"/>
              <a:t> </a:t>
            </a:r>
            <a:r>
              <a:rPr dirty="0" err="1"/>
              <a:t>ενότητ</a:t>
            </a:r>
            <a:r>
              <a:rPr dirty="0"/>
              <a:t>α θα εξηγήσουμε βήμα προς βήμα τη διαδικασία</a:t>
            </a:r>
            <a:r>
              <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σχεδιασμού</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dirty="0"/>
              <a:t>π</a:t>
            </a:r>
            <a:r>
              <a:rPr dirty="0" err="1"/>
              <a:t>ρογρ</a:t>
            </a:r>
            <a:r>
              <a:rPr dirty="0"/>
              <a:t>αμμάτων</a:t>
            </a:r>
            <a:r>
              <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κοινωνικο-εργατικής παρέμβασης</a:t>
            </a:r>
            <a:r>
              <a:rPr dirty="0"/>
              <a:t> από κοινωνικές επιχειρήσεις χρησιμοποιώντας τα διάφορα εργαλεία και μεθόδους. </a:t>
            </a:r>
            <a:endParaRPr sz="2400" b="0" i="0" u="none" strike="noStrike" cap="none" dirty="0">
              <a:solidFill>
                <a:schemeClr val="dk1"/>
              </a:solidFill>
              <a:latin typeface="Calibri"/>
              <a:ea typeface="Calibri"/>
              <a:cs typeface="Calibri"/>
              <a:sym typeface="Calibri"/>
            </a:endParaRPr>
          </a:p>
          <a:p>
            <a:pPr marL="0" marR="0" lvl="0" indent="0" algn="just" rtl="0">
              <a:lnSpc>
                <a:spcPct val="85000"/>
              </a:lnSpc>
              <a:spcBef>
                <a:spcPts val="0"/>
              </a:spcBef>
              <a:spcAft>
                <a:spcPts val="0"/>
              </a:spcAft>
              <a:buNone/>
            </a:pPr>
            <a:endParaRPr sz="2400" dirty="0">
              <a:solidFill>
                <a:schemeClr val="dk1"/>
              </a:solidFill>
              <a:latin typeface="Calibri"/>
              <a:cs typeface="Calibri"/>
              <a:sym typeface="Calibri"/>
            </a:endParaRPr>
          </a:p>
          <a:p>
            <a:pPr marL="0" marR="0" lvl="0" indent="0" algn="just" rtl="0">
              <a:lnSpc>
                <a:spcPct val="85000"/>
              </a:lnSpc>
              <a:spcBef>
                <a:spcPts val="0"/>
              </a:spcBef>
              <a:spcAft>
                <a:spcPts val="0"/>
              </a:spcAft>
              <a:buNone/>
              <a:defRPr sz="2400">
                <a:solidFill>
                  <a:schemeClr val="dk1"/>
                </a:solidFill>
                <a:latin typeface="Calibri"/>
                <a:cs typeface="Calibri"/>
                <a:sym typeface="Calibri"/>
              </a:defRPr>
            </a:pPr>
            <a:r>
              <a:rPr dirty="0" err="1"/>
              <a:t>Ελ</a:t>
            </a:r>
            <a:r>
              <a:rPr dirty="0"/>
              <a:t>πίζουμε να το βρείτε ενδιαφέρον!</a:t>
            </a:r>
          </a:p>
          <a:p>
            <a:pPr marL="0" marR="0" lvl="0" indent="0" algn="just" rtl="0">
              <a:lnSpc>
                <a:spcPct val="85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19"/>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2" name="Google Shape;312;p19"/>
          <p:cNvSpPr txBox="1">
            <a:spLocks noGrp="1"/>
          </p:cNvSpPr>
          <p:nvPr>
            <p:ph type="title"/>
          </p:nvPr>
        </p:nvSpPr>
        <p:spPr>
          <a:xfrm>
            <a:off x="1047197" y="790954"/>
            <a:ext cx="10259899"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defRPr sz="3600" b="1">
                <a:solidFill>
                  <a:schemeClr val="tx1"/>
                </a:solidFill>
              </a:defRPr>
            </a:pPr>
            <a:r>
              <a:rPr dirty="0"/>
              <a:t>Παρα</a:t>
            </a:r>
            <a:r>
              <a:rPr dirty="0" err="1"/>
              <a:t>κολούθηση</a:t>
            </a:r>
            <a:r>
              <a:rPr dirty="0"/>
              <a:t> και α</a:t>
            </a:r>
            <a:r>
              <a:rPr dirty="0" err="1"/>
              <a:t>ξιολόγηση</a:t>
            </a:r>
            <a:r>
              <a:rPr dirty="0"/>
              <a:t>. </a:t>
            </a:r>
            <a:r>
              <a:rPr lang="el-GR" dirty="0"/>
              <a:t>Υπολογίστε</a:t>
            </a:r>
            <a:r>
              <a:rPr dirty="0"/>
              <a:t> τα απ</a:t>
            </a:r>
            <a:r>
              <a:rPr dirty="0" err="1"/>
              <a:t>οτελέσμ</a:t>
            </a:r>
            <a:r>
              <a:rPr dirty="0"/>
              <a:t>ατα του προγράμματος.</a:t>
            </a:r>
            <a:endParaRPr sz="3600" b="1" dirty="0">
              <a:solidFill>
                <a:schemeClr val="tx1"/>
              </a:solidFill>
            </a:endParaRPr>
          </a:p>
        </p:txBody>
      </p:sp>
      <p:sp>
        <p:nvSpPr>
          <p:cNvPr id="313" name="Google Shape;313;p19"/>
          <p:cNvSpPr txBox="1"/>
          <p:nvPr/>
        </p:nvSpPr>
        <p:spPr>
          <a:xfrm>
            <a:off x="612134" y="2186380"/>
            <a:ext cx="11130024"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000">
                <a:solidFill>
                  <a:schemeClr val="dk1"/>
                </a:solidFill>
                <a:latin typeface="Calibri"/>
                <a:ea typeface="Calibri"/>
                <a:cs typeface="Calibri"/>
                <a:sym typeface="Calibri"/>
              </a:defRPr>
            </a:pPr>
            <a:r>
              <a:rPr dirty="0"/>
              <a:t>Ο </a:t>
            </a:r>
            <a:r>
              <a:rPr dirty="0" err="1"/>
              <a:t>σχεδι</a:t>
            </a:r>
            <a:r>
              <a:rPr dirty="0"/>
              <a:t>ασμός ενός συστήματος παρακολούθησης και αξιολόγησης θα πρέπει να βασίζεται σε δύο βασικά κριτήρια:</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defRPr sz="2000">
                <a:solidFill>
                  <a:schemeClr val="dk1"/>
                </a:solidFill>
                <a:latin typeface="Calibri"/>
                <a:ea typeface="Calibri"/>
                <a:cs typeface="Calibri"/>
                <a:sym typeface="Calibri"/>
              </a:defRPr>
            </a:pPr>
            <a:r>
              <a:rPr b="1" dirty="0" err="1"/>
              <a:t>Χρηστικότητ</a:t>
            </a:r>
            <a:r>
              <a:rPr b="1" dirty="0"/>
              <a:t>α</a:t>
            </a:r>
            <a:r>
              <a:rPr dirty="0"/>
              <a:t> — τα δεδομένα που αποκτώνται θα πρέπει να είναι χρήσιμα για τους παραλήπτες· η χρησιμότητα εξαρτάται κυρίως από:</a:t>
            </a:r>
            <a:endParaRPr sz="2000"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Arial"/>
              <a:buChar char="•"/>
              <a:defRPr sz="2000">
                <a:solidFill>
                  <a:schemeClr val="dk1"/>
                </a:solidFill>
                <a:latin typeface="Calibri"/>
                <a:ea typeface="Calibri"/>
                <a:cs typeface="Calibri"/>
                <a:sym typeface="Calibri"/>
              </a:defRPr>
            </a:pPr>
            <a:r>
              <a:rPr dirty="0"/>
              <a:t>κατα</a:t>
            </a:r>
            <a:r>
              <a:rPr dirty="0" err="1"/>
              <a:t>νόηση</a:t>
            </a:r>
            <a:r>
              <a:rPr dirty="0"/>
              <a:t>, </a:t>
            </a:r>
            <a:r>
              <a:rPr dirty="0" err="1"/>
              <a:t>δηλ</a:t>
            </a:r>
            <a:r>
              <a:rPr dirty="0"/>
              <a:t>αδή ευκολία ερμηνείας</a:t>
            </a:r>
            <a:endParaRPr sz="2000" b="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Arial"/>
              <a:buChar char="•"/>
              <a:defRPr sz="2000">
                <a:solidFill>
                  <a:schemeClr val="dk1"/>
                </a:solidFill>
                <a:latin typeface="Calibri"/>
                <a:ea typeface="Calibri"/>
                <a:cs typeface="Calibri"/>
                <a:sym typeface="Calibri"/>
              </a:defRPr>
            </a:pPr>
            <a:r>
              <a:rPr dirty="0"/>
              <a:t>π</a:t>
            </a:r>
            <a:r>
              <a:rPr dirty="0" err="1"/>
              <a:t>οιότητ</a:t>
            </a:r>
            <a:r>
              <a:rPr dirty="0"/>
              <a:t>α των δεδομένων (π.χ. </a:t>
            </a:r>
            <a:r>
              <a:rPr dirty="0" err="1"/>
              <a:t>εξάλειψη</a:t>
            </a:r>
            <a:r>
              <a:rPr dirty="0"/>
              <a:t> </a:t>
            </a:r>
            <a:r>
              <a:rPr dirty="0" err="1"/>
              <a:t>των</a:t>
            </a:r>
            <a:r>
              <a:rPr dirty="0"/>
              <a:t> </a:t>
            </a:r>
            <a:r>
              <a:rPr dirty="0" err="1"/>
              <a:t>κενών</a:t>
            </a:r>
            <a:r>
              <a:rPr dirty="0"/>
              <a:t> </a:t>
            </a:r>
            <a:r>
              <a:rPr dirty="0" err="1"/>
              <a:t>δεδομένων</a:t>
            </a:r>
            <a:r>
              <a:rPr dirty="0"/>
              <a:t>)</a:t>
            </a:r>
            <a:endParaRPr sz="2000" b="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Arial"/>
              <a:buChar char="•"/>
              <a:defRPr sz="2000">
                <a:solidFill>
                  <a:schemeClr val="dk1"/>
                </a:solidFill>
                <a:latin typeface="Calibri"/>
                <a:ea typeface="Calibri"/>
                <a:cs typeface="Calibri"/>
                <a:sym typeface="Calibri"/>
              </a:defRPr>
            </a:pPr>
            <a:r>
              <a:rPr lang="el-GR" dirty="0"/>
              <a:t>ειδήσεις</a:t>
            </a:r>
            <a:endParaRPr sz="2000" b="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Arial"/>
              <a:buChar char="•"/>
              <a:defRPr sz="2000">
                <a:solidFill>
                  <a:schemeClr val="dk1"/>
                </a:solidFill>
                <a:latin typeface="Calibri"/>
                <a:ea typeface="Calibri"/>
                <a:cs typeface="Calibri"/>
                <a:sym typeface="Calibri"/>
              </a:defRPr>
            </a:pPr>
            <a:r>
              <a:rPr dirty="0"/>
              <a:t>επ</a:t>
            </a:r>
            <a:r>
              <a:rPr dirty="0" err="1"/>
              <a:t>άρκει</a:t>
            </a:r>
            <a:r>
              <a:rPr dirty="0"/>
              <a:t>α — επιλογή δεικτών που μετρούν σωστά τα φαινόμενα που καλύπτονται από το πρόγραμμα</a:t>
            </a:r>
          </a:p>
          <a:p>
            <a:pPr marL="457200" marR="0" lvl="1"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defRPr sz="2000">
                <a:solidFill>
                  <a:schemeClr val="dk1"/>
                </a:solidFill>
                <a:latin typeface="Calibri"/>
                <a:ea typeface="Calibri"/>
                <a:cs typeface="Calibri"/>
                <a:sym typeface="Calibri"/>
              </a:defRPr>
            </a:pPr>
            <a:r>
              <a:rPr b="1" dirty="0"/>
              <a:t>Απ</a:t>
            </a:r>
            <a:r>
              <a:rPr b="1" dirty="0" err="1"/>
              <a:t>οδοτικότητ</a:t>
            </a:r>
            <a:r>
              <a:rPr b="1" dirty="0"/>
              <a:t>α</a:t>
            </a:r>
            <a:r>
              <a:rPr dirty="0"/>
              <a:t> — θα πρέπει να αναζητήσετε λύσεις που περιλαμβάνουν λιγότερη συμμετοχή πόρων (χωρίς σημαντική απώλεια χρησιμότητας)</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20"/>
          <p:cNvSpPr/>
          <p:nvPr/>
        </p:nvSpPr>
        <p:spPr>
          <a:xfrm>
            <a:off x="806193" y="623658"/>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0" name="Google Shape;320;p20"/>
          <p:cNvSpPr txBox="1">
            <a:spLocks noGrp="1"/>
          </p:cNvSpPr>
          <p:nvPr>
            <p:ph type="title"/>
          </p:nvPr>
        </p:nvSpPr>
        <p:spPr>
          <a:xfrm>
            <a:off x="806193" y="298184"/>
            <a:ext cx="10259899"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defRPr sz="3600" b="1">
                <a:solidFill>
                  <a:schemeClr val="tx1"/>
                </a:solidFill>
              </a:defRPr>
            </a:pPr>
            <a:r>
              <a:rPr dirty="0"/>
              <a:t>ΔΙΑΒΟΥΛΕΥΣΕΙΣ ΠΡΟΓΡΑΜΜΑΤΩΝ</a:t>
            </a:r>
            <a:endParaRPr sz="3600" b="1" dirty="0">
              <a:solidFill>
                <a:schemeClr val="tx1"/>
              </a:solidFill>
            </a:endParaRPr>
          </a:p>
        </p:txBody>
      </p:sp>
      <p:sp>
        <p:nvSpPr>
          <p:cNvPr id="321" name="Google Shape;321;p20"/>
          <p:cNvSpPr txBox="1"/>
          <p:nvPr/>
        </p:nvSpPr>
        <p:spPr>
          <a:xfrm>
            <a:off x="530985" y="1905526"/>
            <a:ext cx="11130024"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400">
                <a:solidFill>
                  <a:schemeClr val="dk1"/>
                </a:solidFill>
                <a:latin typeface="Calibri"/>
                <a:ea typeface="Calibri"/>
                <a:cs typeface="Calibri"/>
                <a:sym typeface="Calibri"/>
              </a:defRPr>
            </a:pPr>
            <a:r>
              <a:rPr dirty="0"/>
              <a:t>Η </a:t>
            </a:r>
            <a:r>
              <a:rPr dirty="0" err="1"/>
              <a:t>δι</a:t>
            </a:r>
            <a:r>
              <a:rPr dirty="0"/>
              <a:t>αδικασία διαβούλευσης προγράμματος μπορεί να εκτελέσει διάφορες λειτουργίες:</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Arial"/>
              <a:buChar char="•"/>
              <a:defRPr sz="2400">
                <a:solidFill>
                  <a:schemeClr val="dk1"/>
                </a:solidFill>
                <a:latin typeface="Calibri"/>
                <a:ea typeface="Calibri"/>
                <a:cs typeface="Calibri"/>
                <a:sym typeface="Calibri"/>
              </a:defRPr>
            </a:pPr>
            <a:r>
              <a:rPr dirty="0"/>
              <a:t>σας επ</a:t>
            </a:r>
            <a:r>
              <a:rPr dirty="0" err="1"/>
              <a:t>ιτρέ</a:t>
            </a:r>
            <a:r>
              <a:rPr dirty="0"/>
              <a:t>πει να οργανώσετε ιδέες και προτάσεις από διάφορα περιβάλλοντα/εταίρους</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Arial"/>
              <a:buChar char="•"/>
              <a:defRPr sz="2400">
                <a:solidFill>
                  <a:schemeClr val="dk1"/>
                </a:solidFill>
                <a:latin typeface="Calibri"/>
                <a:ea typeface="Calibri"/>
                <a:cs typeface="Calibri"/>
                <a:sym typeface="Calibri"/>
              </a:defRPr>
            </a:pPr>
            <a:r>
              <a:rPr dirty="0" err="1"/>
              <a:t>οδηγεί</a:t>
            </a:r>
            <a:r>
              <a:rPr dirty="0"/>
              <a:t> </a:t>
            </a:r>
            <a:r>
              <a:rPr dirty="0" err="1"/>
              <a:t>σε</a:t>
            </a:r>
            <a:r>
              <a:rPr dirty="0"/>
              <a:t> </a:t>
            </a:r>
            <a:r>
              <a:rPr dirty="0" err="1"/>
              <a:t>κοινωνική</a:t>
            </a:r>
            <a:r>
              <a:rPr dirty="0"/>
              <a:t> </a:t>
            </a:r>
            <a:r>
              <a:rPr dirty="0" err="1"/>
              <a:t>συν</a:t>
            </a:r>
            <a:r>
              <a:rPr dirty="0"/>
              <a:t>αίνεση και προωθεί την αποδοχή του προγράμματος</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400"/>
              <a:buFont typeface="Arial"/>
              <a:buChar char="•"/>
              <a:defRPr sz="2400">
                <a:solidFill>
                  <a:schemeClr val="dk1"/>
                </a:solidFill>
                <a:latin typeface="Calibri"/>
                <a:ea typeface="Calibri"/>
                <a:cs typeface="Calibri"/>
                <a:sym typeface="Calibri"/>
              </a:defRPr>
            </a:pPr>
            <a:r>
              <a:rPr dirty="0"/>
              <a:t>μπ</a:t>
            </a:r>
            <a:r>
              <a:rPr dirty="0" err="1"/>
              <a:t>ορεί</a:t>
            </a:r>
            <a:r>
              <a:rPr dirty="0"/>
              <a:t> να </a:t>
            </a:r>
            <a:r>
              <a:rPr dirty="0" err="1"/>
              <a:t>ενισχύσει</a:t>
            </a:r>
            <a:r>
              <a:rPr dirty="0"/>
              <a:t> </a:t>
            </a:r>
            <a:r>
              <a:rPr dirty="0" err="1"/>
              <a:t>την</a:t>
            </a:r>
            <a:r>
              <a:rPr dirty="0"/>
              <a:t> </a:t>
            </a:r>
            <a:r>
              <a:rPr dirty="0" err="1"/>
              <a:t>εκ</a:t>
            </a:r>
            <a:r>
              <a:rPr dirty="0"/>
              <a:t>παίδευση και να διαδώσει τις παραδοχές του προγράμματος και την ιδέα της κοινωνικής επιχειρηματικότητας στις τοπικές κοινότητες.</a:t>
            </a:r>
            <a:endParaRP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7" name="Google Shape;327;p21"/>
          <p:cNvSpPr txBox="1"/>
          <p:nvPr/>
        </p:nvSpPr>
        <p:spPr>
          <a:xfrm>
            <a:off x="599065" y="1937130"/>
            <a:ext cx="11160316" cy="511315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defRPr sz="2000">
                <a:solidFill>
                  <a:schemeClr val="dk1"/>
                </a:solidFill>
                <a:latin typeface="Calibri"/>
                <a:ea typeface="Calibri"/>
                <a:cs typeface="Calibri"/>
                <a:sym typeface="Calibri"/>
              </a:defRPr>
            </a:pPr>
            <a:r>
              <a:rPr b="1" dirty="0"/>
              <a:t>Η α</a:t>
            </a:r>
            <a:r>
              <a:rPr b="1" dirty="0" err="1"/>
              <a:t>ρχή</a:t>
            </a:r>
            <a:r>
              <a:rPr b="1" dirty="0"/>
              <a:t> </a:t>
            </a:r>
            <a:r>
              <a:rPr b="1" dirty="0" err="1"/>
              <a:t>της</a:t>
            </a:r>
            <a:r>
              <a:rPr b="1" dirty="0"/>
              <a:t> </a:t>
            </a:r>
            <a:r>
              <a:rPr b="1" dirty="0" err="1"/>
              <a:t>ενδυνάμωσης</a:t>
            </a:r>
            <a:r>
              <a:rPr b="1" dirty="0"/>
              <a:t> </a:t>
            </a:r>
            <a:r>
              <a:rPr dirty="0" err="1"/>
              <a:t>σημ</a:t>
            </a:r>
            <a:r>
              <a:rPr dirty="0"/>
              <a:t>αίνει ενεργό συμμετοχή στο πρόγραμμα/δραστηριότητες των ατόμων για τα οποία υλοποιείται το πρόγραμμα/δραστηριότητες. </a:t>
            </a:r>
            <a:endParaRPr sz="2000" dirty="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None/>
              <a:defRPr sz="2000">
                <a:solidFill>
                  <a:schemeClr val="dk1"/>
                </a:solidFill>
                <a:latin typeface="Calibri"/>
                <a:ea typeface="Calibri"/>
                <a:cs typeface="Calibri"/>
                <a:sym typeface="Calibri"/>
              </a:defRPr>
            </a:pPr>
            <a:r>
              <a:rPr dirty="0" err="1"/>
              <a:t>Στην</a:t>
            </a:r>
            <a:r>
              <a:rPr dirty="0"/>
              <a:t> π</a:t>
            </a:r>
            <a:r>
              <a:rPr dirty="0" err="1"/>
              <a:t>ράξη</a:t>
            </a:r>
            <a:r>
              <a:rPr dirty="0"/>
              <a:t>, α</a:t>
            </a:r>
            <a:r>
              <a:rPr dirty="0" err="1"/>
              <a:t>υτό</a:t>
            </a:r>
            <a:r>
              <a:rPr dirty="0"/>
              <a:t> </a:t>
            </a:r>
            <a:r>
              <a:rPr dirty="0" err="1"/>
              <a:t>σημ</a:t>
            </a:r>
            <a:r>
              <a:rPr dirty="0"/>
              <a:t>αίνει ότι οι συμμετέχοντες μπορούν επίσης να συμμετέχουν στις δραστηριότητες που υλοποιούνται και να συμμετέχουν ενεργά στη διαδικασία λήψης αποφάσεων. Η </a:t>
            </a:r>
            <a:r>
              <a:rPr dirty="0" err="1"/>
              <a:t>εφ</a:t>
            </a:r>
            <a:r>
              <a:rPr dirty="0"/>
              <a:t>αρμογή αυτής της αρχής αποσκοπεί στην αύξηση της πραγματικής ικανότητας των συμμετεχόντων να επηρεάζουν τις δραστηριότητες που τους αφορούν και, ως εκ τούτου, στην αύξηση της αποτελεσματικότητας αυτών των δραστηριοτήτων.</a:t>
            </a:r>
            <a:endParaRPr sz="2000" dirty="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None/>
              <a:defRPr sz="2000">
                <a:solidFill>
                  <a:schemeClr val="dk1"/>
                </a:solidFill>
                <a:latin typeface="Calibri"/>
                <a:ea typeface="Calibri"/>
                <a:cs typeface="Calibri"/>
                <a:sym typeface="Calibri"/>
              </a:defRPr>
            </a:pPr>
            <a:r>
              <a:rPr dirty="0" err="1"/>
              <a:t>Στο</a:t>
            </a:r>
            <a:r>
              <a:rPr dirty="0"/>
              <a:t> πλα</a:t>
            </a:r>
            <a:r>
              <a:rPr dirty="0" err="1"/>
              <a:t>ίσιο</a:t>
            </a:r>
            <a:r>
              <a:rPr dirty="0"/>
              <a:t> </a:t>
            </a:r>
            <a:r>
              <a:rPr dirty="0" err="1"/>
              <a:t>της</a:t>
            </a:r>
            <a:r>
              <a:rPr dirty="0"/>
              <a:t> </a:t>
            </a:r>
            <a:r>
              <a:rPr dirty="0" err="1"/>
              <a:t>εφ</a:t>
            </a:r>
            <a:r>
              <a:rPr dirty="0"/>
              <a:t>αρμογής της αρχής της ενδυνάμωσης, τα κοινωνικά αποκλεισμένα άτομα περιλαμβάνονται στον σχεδιασμό και συνεργάζονται στη διαχείριση του έργου, την υλοποίησή του και στη συνέχεια συμμετέχουν στην αξιολόγησή του. Η </a:t>
            </a:r>
            <a:r>
              <a:rPr dirty="0" err="1"/>
              <a:t>εφ</a:t>
            </a:r>
            <a:r>
              <a:rPr dirty="0"/>
              <a:t>αρμογή της αρχής της ενδυνάμωσης επιτρέπει τη χρήση του δυναμικού των κοινωνικά αποκλεισμένων ατόμων, της ενέργειάς τους και της πρωτοβουλίας τους. </a:t>
            </a:r>
          </a:p>
          <a:p>
            <a:pPr marL="0" marR="0" lvl="0" indent="0" algn="just" rtl="0">
              <a:lnSpc>
                <a:spcPct val="107000"/>
              </a:lnSpc>
              <a:spcBef>
                <a:spcPts val="800"/>
              </a:spcBef>
              <a:spcAft>
                <a:spcPts val="800"/>
              </a:spcAft>
              <a:buNone/>
              <a:defRPr sz="2000">
                <a:solidFill>
                  <a:schemeClr val="dk1"/>
                </a:solidFill>
                <a:latin typeface="Calibri"/>
                <a:ea typeface="Calibri"/>
                <a:cs typeface="Calibri"/>
                <a:sym typeface="Calibri"/>
              </a:defRPr>
            </a:pPr>
            <a:r>
              <a:rPr dirty="0" err="1"/>
              <a:t>Ωστόσο</a:t>
            </a:r>
            <a:r>
              <a:rPr dirty="0"/>
              <a:t>, θα π</a:t>
            </a:r>
            <a:r>
              <a:rPr dirty="0" err="1"/>
              <a:t>ρέ</a:t>
            </a:r>
            <a:r>
              <a:rPr dirty="0"/>
              <a:t>πει να υπενθυμιστεί ο σωστός καθορισμός του τρόπου και της έκτασης της συμμετοχής των συμμετεχόντων στο έργο στις δραστηριότητες που διεξάγονται γι’ αυτούς.</a:t>
            </a:r>
            <a:endParaRPr sz="2000" dirty="0">
              <a:solidFill>
                <a:schemeClr val="dk1"/>
              </a:solidFill>
              <a:latin typeface="Calibri"/>
              <a:ea typeface="Calibri"/>
              <a:cs typeface="Calibri"/>
              <a:sym typeface="Calibri"/>
            </a:endParaRPr>
          </a:p>
        </p:txBody>
      </p:sp>
      <p:sp>
        <p:nvSpPr>
          <p:cNvPr id="328" name="Google Shape;328;p21"/>
          <p:cNvSpPr/>
          <p:nvPr/>
        </p:nvSpPr>
        <p:spPr>
          <a:xfrm>
            <a:off x="719666" y="108376"/>
            <a:ext cx="10905065" cy="174008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9" name="Google Shape;329;p21"/>
          <p:cNvSpPr txBox="1">
            <a:spLocks noGrp="1"/>
          </p:cNvSpPr>
          <p:nvPr>
            <p:ph type="title"/>
          </p:nvPr>
        </p:nvSpPr>
        <p:spPr>
          <a:xfrm>
            <a:off x="1152081" y="408688"/>
            <a:ext cx="10040233"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400"/>
              <a:buFont typeface="Calibri"/>
              <a:buNone/>
              <a:defRPr sz="4400">
                <a:latin typeface="Calibri"/>
                <a:ea typeface="Calibri"/>
                <a:cs typeface="Calibri"/>
                <a:sym typeface="Calibri"/>
              </a:defRPr>
            </a:pPr>
            <a:r>
              <a:rPr dirty="0">
                <a:solidFill>
                  <a:srgbClr val="FFFFFF"/>
                </a:solidFill>
              </a:rPr>
              <a:t>6.6. </a:t>
            </a:r>
            <a:r>
              <a:rPr lang="el-GR" dirty="0">
                <a:solidFill>
                  <a:srgbClr val="FFFFFF"/>
                </a:solidFill>
              </a:rPr>
              <a:t>Ενδυνάμωση</a:t>
            </a:r>
            <a:endParaRPr sz="4400" dirty="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5" name="Google Shape;335;p22"/>
          <p:cNvSpPr txBox="1"/>
          <p:nvPr/>
        </p:nvSpPr>
        <p:spPr>
          <a:xfrm>
            <a:off x="677724" y="2179481"/>
            <a:ext cx="11022663" cy="478383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defRPr sz="2000">
                <a:solidFill>
                  <a:schemeClr val="dk1"/>
                </a:solidFill>
                <a:latin typeface="Calibri"/>
                <a:ea typeface="Calibri"/>
                <a:cs typeface="Calibri"/>
                <a:sym typeface="Calibri"/>
              </a:defRPr>
            </a:pPr>
            <a:r>
              <a:t>Η συμμετοχή των ατόμων των ευπαθών ομάδων στις δραστηριότητες του προγράμματος κοινωνικο-εργατικής παρέμβασης επιτρέπει τόσο τον κατάλληλο προγραμματισμό των δραστηριοτήτων για τις ανάγκες τους, όσο και τη μείωση του κόστους και, ως εκ τούτου, την αύξηση της αποτελεσματικότητας των πόρων που χρησιμοποιούνται.</a:t>
            </a:r>
            <a:endParaRPr sz="200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None/>
              <a:defRPr sz="2000">
                <a:solidFill>
                  <a:schemeClr val="dk1"/>
                </a:solidFill>
                <a:latin typeface="Calibri"/>
                <a:ea typeface="Calibri"/>
                <a:cs typeface="Calibri"/>
                <a:sym typeface="Calibri"/>
              </a:defRPr>
            </a:pPr>
            <a:r>
              <a:t>Η αίσθηση της επιρροής, καθώς και η συνιδιοκτησία του αποτελέσματος από την πλευρά των ίδιων των συμμετεχόντων, διευκολύνει την υλοποίηση του προγράμματος, καθώς οι συμμετέχοντες σε μια τέτοια κατάσταση είναι πιο πρόθυμοι να συμμετάσχουν σε δραστηριότητες, αλλά και να σεβαστούν περισσότερο το κοινό έργο και να υποστηρίξουν τον υλοποιητή σε δύσκολες στιγμές.</a:t>
            </a:r>
            <a:endParaRPr sz="200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None/>
              <a:defRPr sz="2000">
                <a:solidFill>
                  <a:schemeClr val="dk1"/>
                </a:solidFill>
                <a:latin typeface="Calibri"/>
                <a:ea typeface="Calibri"/>
                <a:cs typeface="Calibri"/>
                <a:sym typeface="Calibri"/>
              </a:defRPr>
            </a:pPr>
            <a:r>
              <a:t>Μια φιλική και δημοκρατική προσέγγιση κατά την υλοποίηση του προγράμματος γίνεται στοιχείο της επιτυχίας του και έχει άμεσο αντίκτυπο στην ποιότητα και την αποτελεσματικότητά του, καθώς και στη χρησιμότητα των αποτελεσμάτων.</a:t>
            </a:r>
            <a:endParaRPr sz="2000">
              <a:solidFill>
                <a:schemeClr val="dk1"/>
              </a:solidFill>
              <a:latin typeface="Calibri"/>
              <a:ea typeface="Calibri"/>
              <a:cs typeface="Calibri"/>
              <a:sym typeface="Calibri"/>
            </a:endParaRPr>
          </a:p>
          <a:p>
            <a:pPr marL="0" marR="0" lvl="0" indent="0" algn="just" rtl="0">
              <a:lnSpc>
                <a:spcPct val="107000"/>
              </a:lnSpc>
              <a:spcBef>
                <a:spcPts val="800"/>
              </a:spcBef>
              <a:spcAft>
                <a:spcPts val="800"/>
              </a:spcAft>
              <a:buNone/>
              <a:defRPr sz="2000">
                <a:solidFill>
                  <a:schemeClr val="dk1"/>
                </a:solidFill>
                <a:latin typeface="Calibri"/>
                <a:ea typeface="Calibri"/>
                <a:cs typeface="Calibri"/>
                <a:sym typeface="Calibri"/>
              </a:defRPr>
            </a:pPr>
            <a:r>
              <a:t>Υπάρχει επίσης η δυνατότητα χρήσης γνώσεων από τη βάση προς την κορυφή για τις ευάλωτες ομάδες και είναι εξαιρετικά πολύτιμη.</a:t>
            </a:r>
            <a:endParaRPr sz="2000">
              <a:solidFill>
                <a:schemeClr val="dk1"/>
              </a:solidFill>
              <a:latin typeface="Calibri"/>
              <a:ea typeface="Calibri"/>
              <a:cs typeface="Calibri"/>
              <a:sym typeface="Calibri"/>
            </a:endParaRPr>
          </a:p>
        </p:txBody>
      </p:sp>
      <p:sp>
        <p:nvSpPr>
          <p:cNvPr id="336" name="Google Shape;336;p22"/>
          <p:cNvSpPr/>
          <p:nvPr/>
        </p:nvSpPr>
        <p:spPr>
          <a:xfrm>
            <a:off x="719666" y="108376"/>
            <a:ext cx="10905065" cy="174008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7" name="Google Shape;337;p22"/>
          <p:cNvSpPr txBox="1">
            <a:spLocks noGrp="1"/>
          </p:cNvSpPr>
          <p:nvPr>
            <p:ph type="title"/>
          </p:nvPr>
        </p:nvSpPr>
        <p:spPr>
          <a:xfrm>
            <a:off x="1152081" y="408688"/>
            <a:ext cx="10040233"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400"/>
              <a:buFont typeface="Calibri"/>
              <a:buNone/>
              <a:defRPr sz="4400"/>
            </a:pPr>
            <a:r>
              <a:rPr dirty="0">
                <a:solidFill>
                  <a:srgbClr val="FFFFFF"/>
                </a:solidFill>
              </a:rPr>
              <a:t>6.6. </a:t>
            </a:r>
            <a:r>
              <a:rPr lang="el-GR" dirty="0">
                <a:solidFill>
                  <a:srgbClr val="FFFFFF"/>
                </a:solidFill>
              </a:rPr>
              <a:t>Ενδυνάμωση</a:t>
            </a:r>
            <a:endParaRPr sz="3200" dirty="0">
              <a:solidFill>
                <a:schemeClr val="lt1"/>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3"/>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pPr>
            <a:r>
              <a:t>Οφέλη της ενδυνάμωσης</a:t>
            </a:r>
          </a:p>
        </p:txBody>
      </p:sp>
      <p:sp>
        <p:nvSpPr>
          <p:cNvPr id="343" name="Google Shape;343;p23"/>
          <p:cNvSpPr txBox="1"/>
          <p:nvPr/>
        </p:nvSpPr>
        <p:spPr>
          <a:xfrm flipH="1">
            <a:off x="657223" y="1826399"/>
            <a:ext cx="3285182" cy="21528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2400"/>
              <a:buFont typeface="Arial"/>
              <a:buNone/>
              <a:defRPr sz="2400">
                <a:latin typeface="Calibri"/>
                <a:ea typeface="Calibri"/>
                <a:cs typeface="Calibri"/>
                <a:sym typeface="Calibri"/>
              </a:defRPr>
            </a:pPr>
            <a:r>
              <a:rPr>
                <a:solidFill>
                  <a:srgbClr val="3A3A3A"/>
                </a:solidFill>
              </a:rPr>
              <a:t>Η εφαρμογή της αρχής της ενδυνάμωσης των </a:t>
            </a:r>
            <a:r>
              <a:rPr>
                <a:solidFill>
                  <a:srgbClr val="464D61"/>
                </a:solidFill>
              </a:rPr>
              <a:t>κοινωνικών και εργασιακών παρεμβάσεων </a:t>
            </a:r>
            <a:r>
              <a:rPr>
                <a:solidFill>
                  <a:srgbClr val="3A3A3A"/>
                </a:solidFill>
              </a:rPr>
              <a:t>επιτρέπει:</a:t>
            </a:r>
          </a:p>
        </p:txBody>
      </p:sp>
      <p:cxnSp>
        <p:nvCxnSpPr>
          <p:cNvPr id="344" name="Google Shape;344;p23"/>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345" name="Google Shape;345;p23"/>
          <p:cNvSpPr txBox="1"/>
          <p:nvPr/>
        </p:nvSpPr>
        <p:spPr>
          <a:xfrm flipH="1">
            <a:off x="5947949" y="1811344"/>
            <a:ext cx="559574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2400"/>
              <a:buFont typeface="Arial"/>
              <a:buNone/>
              <a:defRPr sz="2400">
                <a:solidFill>
                  <a:srgbClr val="3A3A3A"/>
                </a:solidFill>
                <a:latin typeface="Calibri"/>
                <a:ea typeface="Calibri"/>
                <a:cs typeface="Calibri"/>
                <a:sym typeface="Calibri"/>
              </a:defRPr>
            </a:pPr>
            <a:r>
              <a:rPr b="1" dirty="0"/>
              <a:t>Επα</a:t>
            </a:r>
            <a:r>
              <a:rPr b="1" dirty="0" err="1"/>
              <a:t>λήθευση</a:t>
            </a:r>
            <a:r>
              <a:rPr b="1" dirty="0"/>
              <a:t> </a:t>
            </a:r>
            <a:r>
              <a:rPr dirty="0" err="1"/>
              <a:t>των</a:t>
            </a:r>
            <a:r>
              <a:rPr dirty="0"/>
              <a:t> παρα</a:t>
            </a:r>
            <a:r>
              <a:rPr dirty="0" err="1"/>
              <a:t>δοχών</a:t>
            </a:r>
            <a:r>
              <a:rPr dirty="0"/>
              <a:t> </a:t>
            </a:r>
            <a:r>
              <a:rPr dirty="0" err="1"/>
              <a:t>του</a:t>
            </a:r>
            <a:r>
              <a:rPr dirty="0"/>
              <a:t> π</a:t>
            </a:r>
            <a:r>
              <a:rPr dirty="0" err="1"/>
              <a:t>ρογράμμ</a:t>
            </a:r>
            <a:r>
              <a:rPr dirty="0"/>
              <a:t>ατος</a:t>
            </a:r>
          </a:p>
        </p:txBody>
      </p:sp>
      <p:sp>
        <p:nvSpPr>
          <p:cNvPr id="346" name="Google Shape;346;p23"/>
          <p:cNvSpPr/>
          <p:nvPr/>
        </p:nvSpPr>
        <p:spPr>
          <a:xfrm>
            <a:off x="4959851" y="182640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01</a:t>
            </a:r>
          </a:p>
        </p:txBody>
      </p:sp>
      <p:sp>
        <p:nvSpPr>
          <p:cNvPr id="347" name="Google Shape;347;p23"/>
          <p:cNvSpPr txBox="1"/>
          <p:nvPr/>
        </p:nvSpPr>
        <p:spPr>
          <a:xfrm flipH="1">
            <a:off x="5947948" y="2895287"/>
            <a:ext cx="5840928"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b="1" dirty="0" err="1"/>
              <a:t>Δημιουργ</a:t>
            </a:r>
            <a:r>
              <a:rPr lang="el-GR" b="1" dirty="0"/>
              <a:t>ία</a:t>
            </a:r>
            <a:r>
              <a:rPr b="1" dirty="0"/>
              <a:t> καλ</a:t>
            </a:r>
            <a:r>
              <a:rPr lang="el-GR" b="1" dirty="0" err="1"/>
              <a:t>ών</a:t>
            </a:r>
            <a:r>
              <a:rPr b="1" dirty="0"/>
              <a:t> </a:t>
            </a:r>
            <a:r>
              <a:rPr b="1" dirty="0" err="1"/>
              <a:t>σχέσ</a:t>
            </a:r>
            <a:r>
              <a:rPr lang="el-GR" b="1" dirty="0" err="1"/>
              <a:t>εων</a:t>
            </a:r>
            <a:r>
              <a:rPr b="1" dirty="0"/>
              <a:t> </a:t>
            </a:r>
            <a:r>
              <a:rPr dirty="0" err="1"/>
              <a:t>με</a:t>
            </a:r>
            <a:r>
              <a:rPr dirty="0"/>
              <a:t> </a:t>
            </a:r>
            <a:r>
              <a:rPr dirty="0" err="1"/>
              <a:t>τους</a:t>
            </a:r>
            <a:r>
              <a:rPr dirty="0"/>
              <a:t> </a:t>
            </a:r>
            <a:r>
              <a:rPr dirty="0" err="1"/>
              <a:t>συμμετέχοντες</a:t>
            </a:r>
            <a:r>
              <a:rPr dirty="0"/>
              <a:t> </a:t>
            </a:r>
            <a:r>
              <a:rPr dirty="0" err="1"/>
              <a:t>στο</a:t>
            </a:r>
            <a:r>
              <a:rPr dirty="0"/>
              <a:t> π</a:t>
            </a:r>
            <a:r>
              <a:rPr dirty="0" err="1"/>
              <a:t>ρόγρ</a:t>
            </a:r>
            <a:r>
              <a:rPr dirty="0"/>
              <a:t>αμμα</a:t>
            </a:r>
            <a:endParaRPr sz="2400" dirty="0">
              <a:solidFill>
                <a:srgbClr val="3A3A3A"/>
              </a:solidFill>
              <a:latin typeface="Quattrocento Sans"/>
              <a:ea typeface="Quattrocento Sans"/>
              <a:cs typeface="Quattrocento Sans"/>
              <a:sym typeface="Quattrocento Sans"/>
            </a:endParaRPr>
          </a:p>
        </p:txBody>
      </p:sp>
      <p:sp>
        <p:nvSpPr>
          <p:cNvPr id="348" name="Google Shape;348;p23"/>
          <p:cNvSpPr/>
          <p:nvPr/>
        </p:nvSpPr>
        <p:spPr>
          <a:xfrm>
            <a:off x="4959851" y="2910343"/>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02</a:t>
            </a:r>
          </a:p>
        </p:txBody>
      </p:sp>
      <p:sp>
        <p:nvSpPr>
          <p:cNvPr id="349" name="Google Shape;349;p23"/>
          <p:cNvSpPr txBox="1"/>
          <p:nvPr/>
        </p:nvSpPr>
        <p:spPr>
          <a:xfrm flipH="1">
            <a:off x="5947949" y="3979230"/>
            <a:ext cx="559574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b="1" dirty="0" err="1"/>
              <a:t>Δημιουργ</a:t>
            </a:r>
            <a:r>
              <a:rPr lang="el-GR" b="1" dirty="0"/>
              <a:t>ία</a:t>
            </a:r>
            <a:r>
              <a:rPr b="1" dirty="0"/>
              <a:t> </a:t>
            </a:r>
            <a:r>
              <a:rPr b="1" dirty="0" err="1"/>
              <a:t>μι</a:t>
            </a:r>
            <a:r>
              <a:rPr b="1" dirty="0"/>
              <a:t>α</a:t>
            </a:r>
            <a:r>
              <a:rPr lang="el-GR" b="1" dirty="0"/>
              <a:t>ς</a:t>
            </a:r>
            <a:r>
              <a:rPr b="1" dirty="0"/>
              <a:t> α</a:t>
            </a:r>
            <a:r>
              <a:rPr b="1" dirty="0" err="1"/>
              <a:t>ίσθηση</a:t>
            </a:r>
            <a:r>
              <a:rPr lang="el-GR" b="1" dirty="0"/>
              <a:t>ς</a:t>
            </a:r>
            <a:r>
              <a:rPr b="1" dirty="0"/>
              <a:t> ιδιοκτησίας και ευθύνης </a:t>
            </a:r>
            <a:r>
              <a:rPr dirty="0"/>
              <a:t>για το πρόγραμμα</a:t>
            </a:r>
            <a:endParaRPr sz="2400" dirty="0">
              <a:solidFill>
                <a:srgbClr val="3A3A3A"/>
              </a:solidFill>
              <a:latin typeface="Quattrocento Sans"/>
              <a:ea typeface="Quattrocento Sans"/>
              <a:cs typeface="Quattrocento Sans"/>
              <a:sym typeface="Quattrocento Sans"/>
            </a:endParaRPr>
          </a:p>
        </p:txBody>
      </p:sp>
      <p:sp>
        <p:nvSpPr>
          <p:cNvPr id="350" name="Google Shape;350;p23"/>
          <p:cNvSpPr/>
          <p:nvPr/>
        </p:nvSpPr>
        <p:spPr>
          <a:xfrm>
            <a:off x="4959851" y="3994286"/>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03</a:t>
            </a:r>
          </a:p>
        </p:txBody>
      </p:sp>
      <p:sp>
        <p:nvSpPr>
          <p:cNvPr id="351" name="Google Shape;351;p23"/>
          <p:cNvSpPr txBox="1"/>
          <p:nvPr/>
        </p:nvSpPr>
        <p:spPr>
          <a:xfrm flipH="1">
            <a:off x="5947949" y="5063174"/>
            <a:ext cx="559574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latin typeface="Calibri"/>
                <a:ea typeface="Calibri"/>
                <a:cs typeface="Calibri"/>
                <a:sym typeface="Calibri"/>
              </a:defRPr>
            </a:pPr>
            <a:r>
              <a:rPr lang="el-GR" b="1" dirty="0">
                <a:solidFill>
                  <a:srgbClr val="464D61"/>
                </a:solidFill>
              </a:rPr>
              <a:t>Λήψη </a:t>
            </a:r>
            <a:r>
              <a:rPr b="1" dirty="0">
                <a:solidFill>
                  <a:srgbClr val="464D61"/>
                </a:solidFill>
              </a:rPr>
              <a:t>υπ</a:t>
            </a:r>
            <a:r>
              <a:rPr b="1" dirty="0" err="1">
                <a:solidFill>
                  <a:srgbClr val="464D61"/>
                </a:solidFill>
              </a:rPr>
              <a:t>οστήριξη</a:t>
            </a:r>
            <a:r>
              <a:rPr lang="el-GR" b="1" dirty="0">
                <a:solidFill>
                  <a:srgbClr val="464D61"/>
                </a:solidFill>
              </a:rPr>
              <a:t>ς</a:t>
            </a:r>
            <a:r>
              <a:rPr b="1" dirty="0">
                <a:solidFill>
                  <a:srgbClr val="464D61"/>
                </a:solidFill>
              </a:rPr>
              <a:t> </a:t>
            </a:r>
            <a:r>
              <a:rPr dirty="0">
                <a:solidFill>
                  <a:srgbClr val="464D61"/>
                </a:solidFill>
              </a:rPr>
              <a:t>κατά την υλοποίηση του προγράμματος</a:t>
            </a:r>
            <a:r>
              <a:rPr dirty="0">
                <a:solidFill>
                  <a:srgbClr val="3A3A3A"/>
                </a:solidFill>
              </a:rPr>
              <a:t>.</a:t>
            </a:r>
            <a:endParaRPr sz="2400" dirty="0">
              <a:solidFill>
                <a:srgbClr val="3A3A3A"/>
              </a:solidFill>
              <a:latin typeface="Calibri"/>
              <a:ea typeface="Calibri"/>
              <a:cs typeface="Calibri"/>
              <a:sym typeface="Calibri"/>
            </a:endParaRPr>
          </a:p>
        </p:txBody>
      </p:sp>
      <p:sp>
        <p:nvSpPr>
          <p:cNvPr id="352" name="Google Shape;352;p23"/>
          <p:cNvSpPr/>
          <p:nvPr/>
        </p:nvSpPr>
        <p:spPr>
          <a:xfrm>
            <a:off x="4964049" y="507823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04</a:t>
            </a:r>
          </a:p>
        </p:txBody>
      </p:sp>
      <p:sp>
        <p:nvSpPr>
          <p:cNvPr id="353" name="Google Shape;353;p23"/>
          <p:cNvSpPr/>
          <p:nvPr/>
        </p:nvSpPr>
        <p:spPr>
          <a:xfrm>
            <a:off x="4995449" y="6065139"/>
            <a:ext cx="695922"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05</a:t>
            </a:r>
            <a:endParaRPr sz="2100">
              <a:solidFill>
                <a:srgbClr val="3A3A3A"/>
              </a:solidFill>
              <a:latin typeface="Calibri"/>
              <a:ea typeface="Calibri"/>
              <a:cs typeface="Calibri"/>
              <a:sym typeface="Calibri"/>
            </a:endParaRPr>
          </a:p>
        </p:txBody>
      </p:sp>
      <p:sp>
        <p:nvSpPr>
          <p:cNvPr id="354" name="Google Shape;354;p23"/>
          <p:cNvSpPr txBox="1"/>
          <p:nvPr/>
        </p:nvSpPr>
        <p:spPr>
          <a:xfrm flipH="1">
            <a:off x="5947949" y="6147118"/>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2400"/>
              <a:buFont typeface="Arial"/>
              <a:buNone/>
              <a:defRPr sz="2400">
                <a:latin typeface="Calibri"/>
                <a:ea typeface="Calibri"/>
                <a:cs typeface="Calibri"/>
                <a:sym typeface="Calibri"/>
              </a:defRPr>
            </a:pPr>
            <a:r>
              <a:rPr lang="el-GR" dirty="0">
                <a:solidFill>
                  <a:srgbClr val="464D61"/>
                </a:solidFill>
              </a:rPr>
              <a:t>Γ</a:t>
            </a:r>
            <a:r>
              <a:rPr dirty="0" err="1">
                <a:solidFill>
                  <a:srgbClr val="464D61"/>
                </a:solidFill>
              </a:rPr>
              <a:t>ρήγορη</a:t>
            </a:r>
            <a:r>
              <a:rPr dirty="0">
                <a:solidFill>
                  <a:srgbClr val="464D61"/>
                </a:solidFill>
              </a:rPr>
              <a:t> </a:t>
            </a:r>
            <a:r>
              <a:rPr b="1" dirty="0">
                <a:solidFill>
                  <a:srgbClr val="464D61"/>
                </a:solidFill>
              </a:rPr>
              <a:t>ανατροφοδότηση</a:t>
            </a:r>
            <a:endParaRPr sz="2400" b="1" dirty="0">
              <a:solidFill>
                <a:srgbClr val="3A3A3A"/>
              </a:solidFill>
              <a:latin typeface="Calibri"/>
              <a:ea typeface="Calibri"/>
              <a:cs typeface="Calibri"/>
              <a:sym typeface="Calibri"/>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pPr>
            <a:r>
              <a:t>Οφέλη της ενδυνάμωσης</a:t>
            </a:r>
          </a:p>
        </p:txBody>
      </p:sp>
      <p:sp>
        <p:nvSpPr>
          <p:cNvPr id="360" name="Google Shape;360;p24"/>
          <p:cNvSpPr txBox="1"/>
          <p:nvPr/>
        </p:nvSpPr>
        <p:spPr>
          <a:xfrm flipH="1">
            <a:off x="657223" y="1826399"/>
            <a:ext cx="3285182" cy="21528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2400"/>
              <a:buFont typeface="Arial"/>
              <a:buNone/>
              <a:defRPr sz="2400">
                <a:latin typeface="Calibri"/>
                <a:ea typeface="Calibri"/>
                <a:cs typeface="Calibri"/>
                <a:sym typeface="Calibri"/>
              </a:defRPr>
            </a:pPr>
            <a:r>
              <a:rPr>
                <a:solidFill>
                  <a:srgbClr val="3A3A3A"/>
                </a:solidFill>
              </a:rPr>
              <a:t>Η εφαρμογή της αρχής της ενδυνάμωσης των </a:t>
            </a:r>
            <a:r>
              <a:rPr>
                <a:solidFill>
                  <a:srgbClr val="464D61"/>
                </a:solidFill>
              </a:rPr>
              <a:t>κοινωνικών και εργασιακών παρεμβάσεων </a:t>
            </a:r>
            <a:r>
              <a:rPr>
                <a:solidFill>
                  <a:srgbClr val="3A3A3A"/>
                </a:solidFill>
              </a:rPr>
              <a:t>επιτρέπει:</a:t>
            </a:r>
          </a:p>
        </p:txBody>
      </p:sp>
      <p:cxnSp>
        <p:nvCxnSpPr>
          <p:cNvPr id="361" name="Google Shape;361;p24"/>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362" name="Google Shape;362;p24"/>
          <p:cNvSpPr txBox="1"/>
          <p:nvPr/>
        </p:nvSpPr>
        <p:spPr>
          <a:xfrm flipH="1">
            <a:off x="5947946" y="1708548"/>
            <a:ext cx="559574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b="1" dirty="0" err="1"/>
              <a:t>Αύξηση</a:t>
            </a:r>
            <a:r>
              <a:rPr b="1" dirty="0"/>
              <a:t> </a:t>
            </a:r>
            <a:r>
              <a:rPr b="1" dirty="0" err="1"/>
              <a:t>της</a:t>
            </a:r>
            <a:r>
              <a:rPr b="1" dirty="0"/>
              <a:t> απ</a:t>
            </a:r>
            <a:r>
              <a:rPr b="1" dirty="0" err="1"/>
              <a:t>οτελεσμ</a:t>
            </a:r>
            <a:r>
              <a:rPr b="1" dirty="0"/>
              <a:t>ατικότητας </a:t>
            </a:r>
            <a:r>
              <a:rPr dirty="0"/>
              <a:t>του προγράμματος</a:t>
            </a:r>
            <a:endParaRPr sz="2400" b="1" dirty="0">
              <a:solidFill>
                <a:srgbClr val="3A3A3A"/>
              </a:solidFill>
              <a:latin typeface="Calibri"/>
              <a:ea typeface="Calibri"/>
              <a:cs typeface="Calibri"/>
              <a:sym typeface="Calibri"/>
            </a:endParaRPr>
          </a:p>
        </p:txBody>
      </p:sp>
      <p:sp>
        <p:nvSpPr>
          <p:cNvPr id="363" name="Google Shape;363;p24"/>
          <p:cNvSpPr/>
          <p:nvPr/>
        </p:nvSpPr>
        <p:spPr>
          <a:xfrm>
            <a:off x="4959851" y="182640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06</a:t>
            </a:r>
            <a:endParaRPr sz="2100">
              <a:solidFill>
                <a:srgbClr val="3A3A3A"/>
              </a:solidFill>
              <a:latin typeface="Calibri"/>
              <a:ea typeface="Calibri"/>
              <a:cs typeface="Calibri"/>
              <a:sym typeface="Calibri"/>
            </a:endParaRPr>
          </a:p>
        </p:txBody>
      </p:sp>
      <p:sp>
        <p:nvSpPr>
          <p:cNvPr id="364" name="Google Shape;364;p24"/>
          <p:cNvSpPr txBox="1"/>
          <p:nvPr/>
        </p:nvSpPr>
        <p:spPr>
          <a:xfrm flipH="1">
            <a:off x="5825355" y="2737533"/>
            <a:ext cx="5840928"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dirty="0"/>
              <a:t> </a:t>
            </a:r>
            <a:r>
              <a:rPr lang="el-GR" b="1" dirty="0"/>
              <a:t>Διαμοιρασμός της </a:t>
            </a:r>
            <a:r>
              <a:rPr lang="el-GR" b="1" dirty="0" err="1"/>
              <a:t>αποκτηθείσας</a:t>
            </a:r>
            <a:r>
              <a:rPr lang="el-GR" b="1" dirty="0"/>
              <a:t> γνώσης</a:t>
            </a:r>
            <a:endParaRPr sz="2400" b="1" dirty="0">
              <a:solidFill>
                <a:srgbClr val="3A3A3A"/>
              </a:solidFill>
              <a:latin typeface="Quattrocento Sans"/>
              <a:ea typeface="Quattrocento Sans"/>
              <a:cs typeface="Quattrocento Sans"/>
              <a:sym typeface="Quattrocento Sans"/>
            </a:endParaRPr>
          </a:p>
        </p:txBody>
      </p:sp>
      <p:sp>
        <p:nvSpPr>
          <p:cNvPr id="365" name="Google Shape;365;p24"/>
          <p:cNvSpPr/>
          <p:nvPr/>
        </p:nvSpPr>
        <p:spPr>
          <a:xfrm>
            <a:off x="4959851" y="2765096"/>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07</a:t>
            </a:r>
            <a:endParaRPr sz="2100">
              <a:solidFill>
                <a:srgbClr val="3A3A3A"/>
              </a:solidFill>
              <a:latin typeface="Calibri"/>
              <a:ea typeface="Calibri"/>
              <a:cs typeface="Calibri"/>
              <a:sym typeface="Calibri"/>
            </a:endParaRPr>
          </a:p>
        </p:txBody>
      </p:sp>
      <p:sp>
        <p:nvSpPr>
          <p:cNvPr id="366" name="Google Shape;366;p24"/>
          <p:cNvSpPr txBox="1"/>
          <p:nvPr/>
        </p:nvSpPr>
        <p:spPr>
          <a:xfrm flipH="1">
            <a:off x="5947945" y="3636762"/>
            <a:ext cx="5595747"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t>Πρόσβαση σε </a:t>
            </a:r>
            <a:r>
              <a:rPr b="1"/>
              <a:t>τοπικούς πόρους</a:t>
            </a:r>
            <a:endParaRPr sz="2400" b="1">
              <a:solidFill>
                <a:srgbClr val="3A3A3A"/>
              </a:solidFill>
              <a:latin typeface="Quattrocento Sans"/>
              <a:ea typeface="Quattrocento Sans"/>
              <a:cs typeface="Quattrocento Sans"/>
              <a:sym typeface="Quattrocento Sans"/>
            </a:endParaRPr>
          </a:p>
        </p:txBody>
      </p:sp>
      <p:sp>
        <p:nvSpPr>
          <p:cNvPr id="367" name="Google Shape;367;p24"/>
          <p:cNvSpPr/>
          <p:nvPr/>
        </p:nvSpPr>
        <p:spPr>
          <a:xfrm>
            <a:off x="4959851" y="3703792"/>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08</a:t>
            </a:r>
            <a:endParaRPr sz="2100">
              <a:solidFill>
                <a:srgbClr val="3A3A3A"/>
              </a:solidFill>
              <a:latin typeface="Calibri"/>
              <a:ea typeface="Calibri"/>
              <a:cs typeface="Calibri"/>
              <a:sym typeface="Calibri"/>
            </a:endParaRPr>
          </a:p>
        </p:txBody>
      </p:sp>
      <p:sp>
        <p:nvSpPr>
          <p:cNvPr id="368" name="Google Shape;368;p24"/>
          <p:cNvSpPr txBox="1"/>
          <p:nvPr/>
        </p:nvSpPr>
        <p:spPr>
          <a:xfrm flipH="1">
            <a:off x="5947944" y="4584161"/>
            <a:ext cx="5840929"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lang="el-GR" b="1" dirty="0"/>
              <a:t>Αύξηση του κύρους </a:t>
            </a:r>
            <a:r>
              <a:rPr lang="el-GR" dirty="0"/>
              <a:t>του φορέα υλοποίησης του προγράμματος και των υπαλλήλων του</a:t>
            </a:r>
            <a:endParaRPr sz="2400" dirty="0">
              <a:solidFill>
                <a:srgbClr val="3A3A3A"/>
              </a:solidFill>
              <a:latin typeface="Calibri"/>
              <a:ea typeface="Calibri"/>
              <a:cs typeface="Calibri"/>
              <a:sym typeface="Calibri"/>
            </a:endParaRPr>
          </a:p>
        </p:txBody>
      </p:sp>
      <p:sp>
        <p:nvSpPr>
          <p:cNvPr id="369" name="Google Shape;369;p24"/>
          <p:cNvSpPr/>
          <p:nvPr/>
        </p:nvSpPr>
        <p:spPr>
          <a:xfrm>
            <a:off x="4982054" y="5865894"/>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10</a:t>
            </a:r>
            <a:endParaRPr sz="2100">
              <a:solidFill>
                <a:srgbClr val="3A3A3A"/>
              </a:solidFill>
              <a:latin typeface="Calibri"/>
              <a:ea typeface="Calibri"/>
              <a:cs typeface="Calibri"/>
              <a:sym typeface="Calibri"/>
            </a:endParaRPr>
          </a:p>
        </p:txBody>
      </p:sp>
      <p:sp>
        <p:nvSpPr>
          <p:cNvPr id="370" name="Google Shape;370;p24"/>
          <p:cNvSpPr/>
          <p:nvPr/>
        </p:nvSpPr>
        <p:spPr>
          <a:xfrm>
            <a:off x="4982054" y="4719597"/>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09</a:t>
            </a:r>
            <a:endParaRPr sz="2100">
              <a:solidFill>
                <a:srgbClr val="3A3A3A"/>
              </a:solidFill>
              <a:latin typeface="Calibri"/>
              <a:ea typeface="Calibri"/>
              <a:cs typeface="Calibri"/>
              <a:sym typeface="Calibri"/>
            </a:endParaRPr>
          </a:p>
        </p:txBody>
      </p:sp>
      <p:sp>
        <p:nvSpPr>
          <p:cNvPr id="371" name="Google Shape;371;p24"/>
          <p:cNvSpPr txBox="1"/>
          <p:nvPr/>
        </p:nvSpPr>
        <p:spPr>
          <a:xfrm flipH="1">
            <a:off x="5947943" y="5595024"/>
            <a:ext cx="6244056" cy="1262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64D61"/>
              </a:buClr>
              <a:buSzPts val="2400"/>
              <a:buFont typeface="Arial"/>
              <a:buNone/>
              <a:defRPr sz="2400">
                <a:solidFill>
                  <a:srgbClr val="464D61"/>
                </a:solidFill>
                <a:latin typeface="Calibri"/>
                <a:ea typeface="Calibri"/>
                <a:cs typeface="Calibri"/>
                <a:sym typeface="Calibri"/>
              </a:defRPr>
            </a:pPr>
            <a:r>
              <a:rPr b="1" dirty="0" err="1"/>
              <a:t>Αύξηση</a:t>
            </a:r>
            <a:r>
              <a:rPr b="1" dirty="0"/>
              <a:t> </a:t>
            </a:r>
            <a:r>
              <a:rPr b="1" dirty="0" err="1"/>
              <a:t>της</a:t>
            </a:r>
            <a:r>
              <a:rPr b="1" dirty="0"/>
              <a:t> απ</a:t>
            </a:r>
            <a:r>
              <a:rPr b="1" dirty="0" err="1"/>
              <a:t>οτελεσμ</a:t>
            </a:r>
            <a:r>
              <a:rPr b="1" dirty="0"/>
              <a:t>ατικότητας του προγράμματος </a:t>
            </a:r>
            <a:r>
              <a:rPr dirty="0"/>
              <a:t>μέσω της καλύτερης εφαρμογής των υλοποιούμενων δραστηριοτήτων</a:t>
            </a:r>
            <a:endParaRPr sz="2400" dirty="0">
              <a:solidFill>
                <a:srgbClr val="3A3A3A"/>
              </a:solidFill>
              <a:latin typeface="Calibri"/>
              <a:ea typeface="Calibri"/>
              <a:cs typeface="Calibri"/>
              <a:sym typeface="Calibri"/>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7" name="Google Shape;377;p25"/>
          <p:cNvSpPr txBox="1"/>
          <p:nvPr/>
        </p:nvSpPr>
        <p:spPr>
          <a:xfrm>
            <a:off x="806195" y="1925303"/>
            <a:ext cx="10943353" cy="395662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defRPr sz="2400">
                <a:solidFill>
                  <a:schemeClr val="dk1"/>
                </a:solidFill>
                <a:latin typeface="Calibri"/>
                <a:ea typeface="Calibri"/>
                <a:cs typeface="Calibri"/>
                <a:sym typeface="Calibri"/>
              </a:defRPr>
            </a:pPr>
            <a:r>
              <a:rPr dirty="0" err="1"/>
              <a:t>Στην</a:t>
            </a:r>
            <a:r>
              <a:rPr dirty="0"/>
              <a:t> π</a:t>
            </a:r>
            <a:r>
              <a:rPr dirty="0" err="1"/>
              <a:t>ερί</a:t>
            </a:r>
            <a:r>
              <a:rPr dirty="0"/>
              <a:t>πτωση σύνθετων, πολυετών προγραμμάτων, αξίζει να καταρτιστεί ένα σχέδιο ενδυνάμωσης που θα ρυθμίζει το πεδίο εφαρμογής και τον τρόπο άμεσης συμμετοχής των συμμετεχόντων στο πρόγραμμα στις υλοποιούμενες μορφές υποστήριξης για ένα χρονικό διάστημα.</a:t>
            </a:r>
            <a:endParaRPr sz="2400" dirty="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None/>
            </a:pPr>
            <a:endParaRPr sz="2400" dirty="0">
              <a:solidFill>
                <a:schemeClr val="dk1"/>
              </a:solidFill>
              <a:latin typeface="Calibri"/>
              <a:ea typeface="Calibri"/>
              <a:cs typeface="Calibri"/>
              <a:sym typeface="Calibri"/>
            </a:endParaRPr>
          </a:p>
          <a:p>
            <a:pPr marL="0" marR="0" lvl="0" indent="0" algn="just" rtl="0">
              <a:lnSpc>
                <a:spcPct val="107000"/>
              </a:lnSpc>
              <a:spcBef>
                <a:spcPts val="800"/>
              </a:spcBef>
              <a:spcAft>
                <a:spcPts val="800"/>
              </a:spcAft>
              <a:buNone/>
              <a:defRPr sz="2400">
                <a:solidFill>
                  <a:schemeClr val="dk1"/>
                </a:solidFill>
                <a:latin typeface="Calibri"/>
                <a:ea typeface="Calibri"/>
                <a:cs typeface="Calibri"/>
                <a:sym typeface="Calibri"/>
              </a:defRPr>
            </a:pPr>
            <a:r>
              <a:rPr dirty="0" err="1"/>
              <a:t>Το</a:t>
            </a:r>
            <a:r>
              <a:rPr dirty="0"/>
              <a:t> </a:t>
            </a:r>
            <a:r>
              <a:rPr dirty="0" err="1"/>
              <a:t>σχέδιο</a:t>
            </a:r>
            <a:r>
              <a:rPr dirty="0"/>
              <a:t> </a:t>
            </a:r>
            <a:r>
              <a:rPr dirty="0" err="1"/>
              <a:t>εξουσιοδότησης</a:t>
            </a:r>
            <a:r>
              <a:rPr dirty="0"/>
              <a:t> μπ</a:t>
            </a:r>
            <a:r>
              <a:rPr dirty="0" err="1"/>
              <a:t>ορεί</a:t>
            </a:r>
            <a:r>
              <a:rPr dirty="0"/>
              <a:t> να π</a:t>
            </a:r>
            <a:r>
              <a:rPr dirty="0" err="1"/>
              <a:t>εριλ</a:t>
            </a:r>
            <a:r>
              <a:rPr dirty="0"/>
              <a:t>αμβάνει, για παράδειγμα, κανόνες που διέπουν τη συμμετοχή των συμμετεχόντων στη δημιουργία και την τροποποίηση του προγράμματος εργασίας, στην υλοποίηση δραστηριοτήτων, στην αξιολόγηση του προγράμματος και στη διάδοση των αποτελεσμάτων του.</a:t>
            </a:r>
            <a:endParaRPr sz="2400" dirty="0">
              <a:solidFill>
                <a:schemeClr val="dk1"/>
              </a:solidFill>
              <a:latin typeface="Calibri"/>
              <a:ea typeface="Calibri"/>
              <a:cs typeface="Calibri"/>
              <a:sym typeface="Calibri"/>
            </a:endParaRPr>
          </a:p>
        </p:txBody>
      </p:sp>
      <p:sp>
        <p:nvSpPr>
          <p:cNvPr id="378" name="Google Shape;378;p25"/>
          <p:cNvSpPr txBox="1">
            <a:spLocks noGrp="1"/>
          </p:cNvSpPr>
          <p:nvPr>
            <p:ph type="title"/>
          </p:nvPr>
        </p:nvSpPr>
        <p:spPr>
          <a:xfrm>
            <a:off x="719666" y="410178"/>
            <a:ext cx="10040233"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pPr>
            <a:r>
              <a:t>Οφέλη της ενδυνάμωσης</a:t>
            </a:r>
            <a:endParaRPr sz="4000">
              <a:solidFill>
                <a:schemeClr val="lt1"/>
              </a:solidFill>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4" name="Google Shape;384;p26"/>
          <p:cNvSpPr txBox="1"/>
          <p:nvPr/>
        </p:nvSpPr>
        <p:spPr>
          <a:xfrm>
            <a:off x="0" y="1592618"/>
            <a:ext cx="5938597" cy="5438243"/>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defRPr sz="1800" b="1">
                <a:solidFill>
                  <a:srgbClr val="40B385"/>
                </a:solidFill>
                <a:latin typeface="Calibri"/>
                <a:ea typeface="Calibri"/>
                <a:cs typeface="Calibri"/>
                <a:sym typeface="Calibri"/>
              </a:defRPr>
            </a:pPr>
            <a:r>
              <a:rPr dirty="0" err="1"/>
              <a:t>Δι</a:t>
            </a:r>
            <a:r>
              <a:rPr dirty="0"/>
              <a:t>αδικασία σχεδιασμού</a:t>
            </a:r>
            <a:endParaRPr sz="1800" b="1" dirty="0">
              <a:solidFill>
                <a:srgbClr val="40B385"/>
              </a:solidFill>
              <a:latin typeface="Calibri"/>
              <a:ea typeface="Calibri"/>
              <a:cs typeface="Calibri"/>
              <a:sym typeface="Calibri"/>
            </a:endParaRPr>
          </a:p>
          <a:p>
            <a:pPr marL="0" marR="0" lvl="0" indent="0" rtl="0">
              <a:lnSpc>
                <a:spcPct val="107000"/>
              </a:lnSpc>
              <a:spcBef>
                <a:spcPts val="800"/>
              </a:spcBef>
              <a:spcAft>
                <a:spcPts val="0"/>
              </a:spcAft>
              <a:buNone/>
              <a:defRPr sz="1800">
                <a:solidFill>
                  <a:schemeClr val="dk1"/>
                </a:solidFill>
                <a:latin typeface="Calibri"/>
                <a:ea typeface="Calibri"/>
                <a:cs typeface="Calibri"/>
                <a:sym typeface="Calibri"/>
              </a:defRPr>
            </a:pPr>
            <a:r>
              <a:rPr dirty="0"/>
              <a:t>Η α</a:t>
            </a:r>
            <a:r>
              <a:rPr dirty="0" err="1"/>
              <a:t>ρχή</a:t>
            </a:r>
            <a:r>
              <a:rPr dirty="0"/>
              <a:t> </a:t>
            </a:r>
            <a:r>
              <a:rPr dirty="0" err="1"/>
              <a:t>της</a:t>
            </a:r>
            <a:r>
              <a:rPr dirty="0"/>
              <a:t> </a:t>
            </a:r>
            <a:r>
              <a:rPr dirty="0" err="1"/>
              <a:t>ενδυνάμωσης</a:t>
            </a:r>
            <a:r>
              <a:rPr dirty="0"/>
              <a:t> μπ</a:t>
            </a:r>
            <a:r>
              <a:rPr dirty="0" err="1"/>
              <a:t>ορεί</a:t>
            </a:r>
            <a:r>
              <a:rPr dirty="0"/>
              <a:t> να </a:t>
            </a:r>
            <a:r>
              <a:rPr dirty="0" err="1"/>
              <a:t>εφ</a:t>
            </a:r>
            <a:r>
              <a:rPr dirty="0"/>
              <a:t>αρμοστεί σε επίπεδο σχεδιασμού με </a:t>
            </a:r>
            <a:r>
              <a:rPr b="1" dirty="0"/>
              <a:t>τη διοργάνωση συναντήσεων ή εργαστηρίων με δυνητικούς αποδέκτες</a:t>
            </a:r>
            <a:r>
              <a:rPr dirty="0"/>
              <a:t> — συμμετέχοντες στο πρόγραμμα. </a:t>
            </a:r>
            <a:r>
              <a:rPr dirty="0" err="1"/>
              <a:t>Τέτοιες</a:t>
            </a:r>
            <a:r>
              <a:rPr dirty="0"/>
              <a:t> </a:t>
            </a:r>
            <a:r>
              <a:rPr dirty="0" err="1"/>
              <a:t>συν</a:t>
            </a:r>
            <a:r>
              <a:rPr dirty="0"/>
              <a:t>αντήσεις επιτρέπουν τη βελτίωση του προγράμματος τόσο από την άποψη του περιεχομένου όσο και της οργάνωσης, καθώς και τον εντοπισμό των εμποδίων πρόσβασης για τους συμμετέχοντες (π.χ. επ</a:t>
            </a:r>
            <a:r>
              <a:rPr dirty="0" err="1"/>
              <a:t>ικοινωνί</a:t>
            </a:r>
            <a:r>
              <a:rPr dirty="0"/>
              <a:t>α, διαπροσωπική ή οργανωτική και τυπική).</a:t>
            </a:r>
            <a:endParaRPr sz="1800" dirty="0">
              <a:solidFill>
                <a:schemeClr val="dk1"/>
              </a:solidFill>
              <a:latin typeface="Calibri"/>
              <a:ea typeface="Calibri"/>
              <a:cs typeface="Calibri"/>
              <a:sym typeface="Calibri"/>
            </a:endParaRPr>
          </a:p>
          <a:p>
            <a:pPr marL="0" marR="0" lvl="0" indent="0" rtl="0">
              <a:lnSpc>
                <a:spcPct val="107000"/>
              </a:lnSpc>
              <a:spcBef>
                <a:spcPts val="800"/>
              </a:spcBef>
              <a:spcAft>
                <a:spcPts val="800"/>
              </a:spcAft>
              <a:buNone/>
              <a:defRPr sz="1800">
                <a:solidFill>
                  <a:schemeClr val="dk1"/>
                </a:solidFill>
                <a:latin typeface="Calibri"/>
                <a:ea typeface="Calibri"/>
                <a:cs typeface="Calibri"/>
                <a:sym typeface="Calibri"/>
              </a:defRPr>
            </a:pPr>
            <a:r>
              <a:rPr b="1" dirty="0" err="1"/>
              <a:t>Οι</a:t>
            </a:r>
            <a:r>
              <a:rPr b="1" dirty="0"/>
              <a:t> α</a:t>
            </a:r>
            <a:r>
              <a:rPr b="1" dirty="0" err="1"/>
              <a:t>τομικές</a:t>
            </a:r>
            <a:r>
              <a:rPr b="1" dirty="0"/>
              <a:t> </a:t>
            </a:r>
            <a:r>
              <a:rPr b="1" dirty="0" err="1"/>
              <a:t>συν</a:t>
            </a:r>
            <a:r>
              <a:rPr b="1" dirty="0"/>
              <a:t>αντήσεις </a:t>
            </a:r>
            <a:r>
              <a:rPr dirty="0"/>
              <a:t>με πιθανούς συμμετέχοντες στο πρόγραμμα μπορούν επίσης να είναι ένας πολύ χρήσιμος τρόπος για να αυξηθεί η επάρκεια (συνάφεια) των δραστηριοτήτων στο στάδιο του σχεδιασμού. </a:t>
            </a:r>
            <a:r>
              <a:rPr dirty="0" err="1"/>
              <a:t>Αυτά</a:t>
            </a:r>
            <a:r>
              <a:rPr dirty="0"/>
              <a:t> τα </a:t>
            </a:r>
            <a:r>
              <a:rPr dirty="0" err="1"/>
              <a:t>είδη</a:t>
            </a:r>
            <a:r>
              <a:rPr dirty="0"/>
              <a:t> </a:t>
            </a:r>
            <a:r>
              <a:rPr dirty="0" err="1"/>
              <a:t>συνεδριάσεων</a:t>
            </a:r>
            <a:r>
              <a:rPr dirty="0"/>
              <a:t> </a:t>
            </a:r>
            <a:r>
              <a:rPr dirty="0" err="1"/>
              <a:t>συμ</a:t>
            </a:r>
            <a:r>
              <a:rPr dirty="0"/>
              <a:t>βάλλουν στην απόκτηση εις βάθος γνώσεων σχετικά με τις ανάγκες των συμμετεχόντων και συμπληρώνουν </a:t>
            </a:r>
            <a:r>
              <a:rPr b="1" dirty="0"/>
              <a:t>τις συνεδριάσεις των ομάδων</a:t>
            </a:r>
            <a:r>
              <a:rPr dirty="0"/>
              <a:t>.</a:t>
            </a:r>
            <a:endParaRPr sz="1800" dirty="0">
              <a:solidFill>
                <a:schemeClr val="dk1"/>
              </a:solidFill>
              <a:latin typeface="Calibri"/>
              <a:ea typeface="Calibri"/>
              <a:cs typeface="Calibri"/>
              <a:sym typeface="Calibri"/>
            </a:endParaRPr>
          </a:p>
        </p:txBody>
      </p:sp>
      <p:sp>
        <p:nvSpPr>
          <p:cNvPr id="385" name="Google Shape;385;p26"/>
          <p:cNvSpPr txBox="1">
            <a:spLocks noGrp="1"/>
          </p:cNvSpPr>
          <p:nvPr>
            <p:ph type="title"/>
          </p:nvPr>
        </p:nvSpPr>
        <p:spPr>
          <a:xfrm>
            <a:off x="432262" y="343678"/>
            <a:ext cx="11464770"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accent1"/>
              </a:buClr>
              <a:buSzPts val="4400"/>
              <a:buFont typeface="Calibri"/>
              <a:buNone/>
              <a:defRPr sz="4400"/>
            </a:pPr>
            <a:r>
              <a:rPr lang="el-GR" sz="4000" dirty="0"/>
              <a:t>Ένταξη</a:t>
            </a:r>
            <a:r>
              <a:rPr sz="4000" dirty="0"/>
              <a:t> των ατόμων από τις ευάλωτες ομάδες στον σχεδιασμό και τη διαχείριση του προγράμματος</a:t>
            </a:r>
            <a:endParaRPr sz="2400" dirty="0">
              <a:solidFill>
                <a:schemeClr val="lt1"/>
              </a:solidFill>
            </a:endParaRPr>
          </a:p>
        </p:txBody>
      </p:sp>
      <p:sp>
        <p:nvSpPr>
          <p:cNvPr id="386" name="Google Shape;386;p26"/>
          <p:cNvSpPr txBox="1"/>
          <p:nvPr/>
        </p:nvSpPr>
        <p:spPr>
          <a:xfrm>
            <a:off x="5938685" y="1708993"/>
            <a:ext cx="6131395" cy="51495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defRPr sz="1800" b="1">
                <a:solidFill>
                  <a:srgbClr val="40B385"/>
                </a:solidFill>
                <a:latin typeface="Calibri"/>
                <a:ea typeface="Calibri"/>
                <a:cs typeface="Calibri"/>
                <a:sym typeface="Calibri"/>
              </a:defRPr>
            </a:pPr>
            <a:r>
              <a:rPr lang="el-GR" dirty="0"/>
              <a:t>ΔΙΑΔΙΚΑΣΊΑ ΔΙΑΧΕΊΡΙΣΗΣ</a:t>
            </a:r>
            <a:endParaRPr sz="1800" b="1" dirty="0">
              <a:solidFill>
                <a:srgbClr val="40B385"/>
              </a:solidFill>
              <a:latin typeface="Calibri"/>
              <a:ea typeface="Calibri"/>
              <a:cs typeface="Calibri"/>
              <a:sym typeface="Calibri"/>
            </a:endParaRPr>
          </a:p>
          <a:p>
            <a:pPr marL="0" marR="0" lvl="0" indent="0" algn="l" rtl="0">
              <a:lnSpc>
                <a:spcPct val="107000"/>
              </a:lnSpc>
              <a:spcBef>
                <a:spcPts val="800"/>
              </a:spcBef>
              <a:spcAft>
                <a:spcPts val="0"/>
              </a:spcAft>
              <a:buNone/>
              <a:defRPr sz="1800">
                <a:solidFill>
                  <a:schemeClr val="dk1"/>
                </a:solidFill>
                <a:latin typeface="Calibri"/>
                <a:ea typeface="Calibri"/>
                <a:cs typeface="Calibri"/>
                <a:sym typeface="Calibri"/>
              </a:defRPr>
            </a:pPr>
            <a:r>
              <a:rPr dirty="0"/>
              <a:t>Η </a:t>
            </a:r>
            <a:r>
              <a:rPr dirty="0" err="1"/>
              <a:t>έντ</a:t>
            </a:r>
            <a:r>
              <a:rPr dirty="0"/>
              <a:t>αξη</a:t>
            </a:r>
            <a:r>
              <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των ατόμων από τις ευάλωτες ομάδες στη διαχείριση του έργου δεν είναι τόσο εύκολη και μπορεί να προκαλέσει ανησυχίες.</a:t>
            </a:r>
            <a:endParaRPr sz="1800" dirty="0">
              <a:solidFill>
                <a:schemeClr val="dk1"/>
              </a:solidFill>
              <a:latin typeface="Calibri"/>
              <a:ea typeface="Calibri"/>
              <a:cs typeface="Calibri"/>
              <a:sym typeface="Calibri"/>
            </a:endParaRPr>
          </a:p>
          <a:p>
            <a:pPr marL="0" marR="0" lvl="0" indent="0" algn="l" rtl="0">
              <a:spcBef>
                <a:spcPts val="800"/>
              </a:spcBef>
              <a:spcAft>
                <a:spcPts val="0"/>
              </a:spcAft>
              <a:buNone/>
            </a:pPr>
            <a:r>
              <a:rPr sz="1800" dirty="0">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Μπ</a:t>
            </a:r>
            <a:r>
              <a:rPr sz="1800" dirty="0" err="1">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ορεί</a:t>
            </a:r>
            <a:r>
              <a:rPr sz="1800" dirty="0">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να π</a:t>
            </a:r>
            <a:r>
              <a:rPr sz="1800" dirty="0" err="1">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ροκ</a:t>
            </a:r>
            <a:r>
              <a:rPr sz="1800" dirty="0">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αλέσει προκαταλήψεις μεταξύ άλλων ενδιαφερόμενων μερών. </a:t>
            </a:r>
            <a:r>
              <a:rPr sz="1800" dirty="0" err="1">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Είν</a:t>
            </a:r>
            <a:r>
              <a:rPr sz="1800" dirty="0">
                <a:solidFill>
                  <a:schemeClr val="dk1"/>
                </a:solidFill>
                <a:latin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αι επίσης σημαντικό να είμαστε προετοιμασμένοι για την έλλειψη δεξιοτήτων και γνώσεων των συμμετεχόντων, καθώς ενδέχεται να μην έχουν εκτεθεί σε διαχείριση έργων πριν από</a:t>
            </a:r>
            <a:r>
              <a:rPr sz="2400" dirty="0"/>
              <a:t>. </a:t>
            </a:r>
          </a:p>
          <a:p>
            <a:pPr marL="0" marR="0" lvl="0" indent="0" algn="l" rtl="0">
              <a:lnSpc>
                <a:spcPct val="107000"/>
              </a:lnSpc>
              <a:spcBef>
                <a:spcPts val="800"/>
              </a:spcBef>
              <a:spcAft>
                <a:spcPts val="0"/>
              </a:spcAft>
              <a:buNone/>
              <a:defRPr sz="1800">
                <a:solidFill>
                  <a:schemeClr val="dk1"/>
                </a:solidFill>
                <a:latin typeface="Calibri"/>
                <a:ea typeface="Calibri"/>
                <a:cs typeface="Calibri"/>
                <a:sym typeface="Calibri"/>
              </a:defRPr>
            </a:pPr>
            <a:r>
              <a:rPr dirty="0"/>
              <a:t>Κατα</a:t>
            </a:r>
            <a:r>
              <a:rPr dirty="0" err="1"/>
              <a:t>ρχάς</a:t>
            </a:r>
            <a:r>
              <a:rPr dirty="0"/>
              <a:t>, </a:t>
            </a:r>
            <a:r>
              <a:rPr dirty="0" err="1"/>
              <a:t>είν</a:t>
            </a:r>
            <a:r>
              <a:rPr dirty="0"/>
              <a:t>αι σημαντικό να εξηγηθεί σαφώς στην αρχή ο τρόπος συμμετοχής των συμμετεχόντων στην υλοποίηση του έργου.</a:t>
            </a:r>
            <a:endParaRPr sz="1800" dirty="0">
              <a:solidFill>
                <a:schemeClr val="dk1"/>
              </a:solidFill>
              <a:latin typeface="Calibri"/>
              <a:ea typeface="Calibri"/>
              <a:cs typeface="Calibri"/>
              <a:sym typeface="Calibri"/>
            </a:endParaRPr>
          </a:p>
          <a:p>
            <a:pPr marL="0" marR="0" lvl="0" indent="0" algn="l" rtl="0">
              <a:lnSpc>
                <a:spcPct val="107000"/>
              </a:lnSpc>
              <a:spcBef>
                <a:spcPts val="800"/>
              </a:spcBef>
              <a:spcAft>
                <a:spcPts val="800"/>
              </a:spcAft>
              <a:buNone/>
              <a:defRPr sz="1800">
                <a:solidFill>
                  <a:schemeClr val="dk1"/>
                </a:solidFill>
                <a:latin typeface="Calibri"/>
                <a:ea typeface="Calibri"/>
                <a:cs typeface="Calibri"/>
                <a:sym typeface="Calibri"/>
              </a:defRPr>
            </a:pPr>
            <a:r>
              <a:rPr dirty="0"/>
              <a:t>Η κα</a:t>
            </a:r>
            <a:r>
              <a:rPr dirty="0" err="1"/>
              <a:t>λή</a:t>
            </a:r>
            <a:r>
              <a:rPr dirty="0"/>
              <a:t> </a:t>
            </a:r>
            <a:r>
              <a:rPr dirty="0" err="1"/>
              <a:t>συνεργ</a:t>
            </a:r>
            <a:r>
              <a:rPr dirty="0"/>
              <a:t>ασία μεταξύ του συντονιστή του προγράμματος και των συμμετεχόντων μειώνει το κόστος του έργου και διευκολύνει την υλοποίησή του.</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7"/>
          <p:cNvSpPr txBox="1">
            <a:spLocks noGrp="1"/>
          </p:cNvSpPr>
          <p:nvPr>
            <p:ph type="title"/>
          </p:nvPr>
        </p:nvSpPr>
        <p:spPr>
          <a:xfrm>
            <a:off x="657224" y="432401"/>
            <a:ext cx="10935008" cy="979558"/>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accent1"/>
              </a:buClr>
              <a:buSzPts val="4000"/>
              <a:buFont typeface="Calibri"/>
              <a:buNone/>
              <a:defRPr sz="4000"/>
            </a:pPr>
            <a:r>
              <a:rPr lang="el-GR" sz="3200" dirty="0"/>
              <a:t>Παραδείγματα του πεδίου για την ένταξη των συμμετεχόντων στο πρόγραμμα στη διαδικασία διαχείρισης</a:t>
            </a:r>
            <a:endParaRPr sz="3200" dirty="0"/>
          </a:p>
        </p:txBody>
      </p:sp>
      <p:sp>
        <p:nvSpPr>
          <p:cNvPr id="392" name="Google Shape;392;p27"/>
          <p:cNvSpPr/>
          <p:nvPr/>
        </p:nvSpPr>
        <p:spPr>
          <a:xfrm>
            <a:off x="784861" y="1607825"/>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27"/>
          <p:cNvSpPr/>
          <p:nvPr/>
        </p:nvSpPr>
        <p:spPr>
          <a:xfrm>
            <a:off x="784861" y="2839283"/>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A3A3A"/>
              </a:solidFill>
              <a:latin typeface="Calibri"/>
              <a:ea typeface="Calibri"/>
              <a:cs typeface="Calibri"/>
              <a:sym typeface="Calibri"/>
            </a:endParaRPr>
          </a:p>
        </p:txBody>
      </p:sp>
      <p:sp>
        <p:nvSpPr>
          <p:cNvPr id="394" name="Google Shape;394;p27"/>
          <p:cNvSpPr/>
          <p:nvPr/>
        </p:nvSpPr>
        <p:spPr>
          <a:xfrm>
            <a:off x="784861" y="4070741"/>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7"/>
          <p:cNvSpPr/>
          <p:nvPr/>
        </p:nvSpPr>
        <p:spPr>
          <a:xfrm>
            <a:off x="784861" y="5295557"/>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B385"/>
              </a:solidFill>
              <a:latin typeface="Calibri"/>
              <a:ea typeface="Calibri"/>
              <a:cs typeface="Calibri"/>
              <a:sym typeface="Calibri"/>
            </a:endParaRPr>
          </a:p>
        </p:txBody>
      </p:sp>
      <p:sp>
        <p:nvSpPr>
          <p:cNvPr id="396" name="Google Shape;396;p27"/>
          <p:cNvSpPr txBox="1"/>
          <p:nvPr/>
        </p:nvSpPr>
        <p:spPr>
          <a:xfrm flipH="1">
            <a:off x="1894025" y="2151538"/>
            <a:ext cx="9141257" cy="4841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defRPr sz="1800">
                <a:solidFill>
                  <a:schemeClr val="dk1"/>
                </a:solidFill>
                <a:latin typeface="Calibri"/>
                <a:ea typeface="Calibri"/>
                <a:cs typeface="Calibri"/>
                <a:sym typeface="Calibri"/>
              </a:defRPr>
            </a:pPr>
            <a:r>
              <a:t>προγραμματισμός του χρονοδιαγράμματος υλοποίησης του έργου</a:t>
            </a:r>
            <a:endParaRPr sz="1800">
              <a:solidFill>
                <a:schemeClr val="dk1"/>
              </a:solidFill>
              <a:latin typeface="Quattrocento Sans"/>
              <a:ea typeface="Quattrocento Sans"/>
              <a:cs typeface="Quattrocento Sans"/>
              <a:sym typeface="Quattrocento Sans"/>
            </a:endParaRPr>
          </a:p>
        </p:txBody>
      </p:sp>
      <p:sp>
        <p:nvSpPr>
          <p:cNvPr id="397" name="Google Shape;397;p27"/>
          <p:cNvSpPr txBox="1"/>
          <p:nvPr/>
        </p:nvSpPr>
        <p:spPr>
          <a:xfrm>
            <a:off x="1894026" y="1875655"/>
            <a:ext cx="8469173" cy="2758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Arial"/>
              <a:buNone/>
              <a:defRPr sz="2000" b="1">
                <a:solidFill>
                  <a:schemeClr val="dk1"/>
                </a:solidFill>
                <a:latin typeface="Calibri"/>
                <a:ea typeface="Calibri"/>
                <a:cs typeface="Calibri"/>
                <a:sym typeface="Calibri"/>
              </a:defRPr>
            </a:pPr>
            <a:r>
              <a:t>Οργανωτικός προγραμματισμός δραστηριοτήτων</a:t>
            </a:r>
            <a:endParaRPr sz="2000" b="1">
              <a:solidFill>
                <a:schemeClr val="dk1"/>
              </a:solidFill>
              <a:latin typeface="Calibri"/>
              <a:ea typeface="Calibri"/>
              <a:cs typeface="Calibri"/>
              <a:sym typeface="Calibri"/>
            </a:endParaRPr>
          </a:p>
        </p:txBody>
      </p:sp>
      <p:sp>
        <p:nvSpPr>
          <p:cNvPr id="398" name="Google Shape;398;p27"/>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1</a:t>
            </a:r>
          </a:p>
        </p:txBody>
      </p:sp>
      <p:sp>
        <p:nvSpPr>
          <p:cNvPr id="399" name="Google Shape;399;p27"/>
          <p:cNvSpPr txBox="1"/>
          <p:nvPr/>
        </p:nvSpPr>
        <p:spPr>
          <a:xfrm flipH="1">
            <a:off x="1894025" y="3373817"/>
            <a:ext cx="9141257" cy="4841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defRPr sz="1800">
                <a:solidFill>
                  <a:schemeClr val="dk1"/>
                </a:solidFill>
                <a:latin typeface="Calibri"/>
                <a:ea typeface="Calibri"/>
                <a:cs typeface="Calibri"/>
                <a:sym typeface="Calibri"/>
              </a:defRPr>
            </a:pPr>
            <a:r>
              <a:rPr dirty="0" err="1"/>
              <a:t>σχεδι</a:t>
            </a:r>
            <a:r>
              <a:rPr dirty="0"/>
              <a:t>ασμός λεπτομερούς πεδίου δραστηριοτήτων, π.χ. κα</a:t>
            </a:r>
            <a:r>
              <a:rPr dirty="0" err="1"/>
              <a:t>τάρτιση</a:t>
            </a:r>
            <a:endParaRPr sz="1800" dirty="0">
              <a:solidFill>
                <a:schemeClr val="dk1"/>
              </a:solidFill>
              <a:latin typeface="Quattrocento Sans"/>
              <a:ea typeface="Quattrocento Sans"/>
              <a:cs typeface="Quattrocento Sans"/>
              <a:sym typeface="Quattrocento Sans"/>
            </a:endParaRPr>
          </a:p>
        </p:txBody>
      </p:sp>
      <p:sp>
        <p:nvSpPr>
          <p:cNvPr id="400" name="Google Shape;400;p27"/>
          <p:cNvSpPr txBox="1"/>
          <p:nvPr/>
        </p:nvSpPr>
        <p:spPr>
          <a:xfrm>
            <a:off x="1894027" y="3039358"/>
            <a:ext cx="6556248" cy="2998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Arial"/>
              <a:buNone/>
              <a:defRPr sz="2000" b="1">
                <a:solidFill>
                  <a:schemeClr val="dk1"/>
                </a:solidFill>
                <a:latin typeface="Calibri"/>
                <a:ea typeface="Calibri"/>
                <a:cs typeface="Calibri"/>
                <a:sym typeface="Calibri"/>
              </a:defRPr>
            </a:pPr>
            <a:r>
              <a:t>Ουσιαστικός προγραμματισμός των δραστηριοτήτων</a:t>
            </a:r>
            <a:endParaRPr sz="2000" b="1">
              <a:solidFill>
                <a:schemeClr val="dk1"/>
              </a:solidFill>
              <a:latin typeface="Calibri"/>
              <a:ea typeface="Calibri"/>
              <a:cs typeface="Calibri"/>
              <a:sym typeface="Calibri"/>
            </a:endParaRPr>
          </a:p>
        </p:txBody>
      </p:sp>
      <p:sp>
        <p:nvSpPr>
          <p:cNvPr id="401" name="Google Shape;401;p27"/>
          <p:cNvSpPr txBox="1"/>
          <p:nvPr/>
        </p:nvSpPr>
        <p:spPr>
          <a:xfrm>
            <a:off x="1064401" y="289947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2</a:t>
            </a:r>
          </a:p>
        </p:txBody>
      </p:sp>
      <p:sp>
        <p:nvSpPr>
          <p:cNvPr id="402" name="Google Shape;402;p27"/>
          <p:cNvSpPr txBox="1"/>
          <p:nvPr/>
        </p:nvSpPr>
        <p:spPr>
          <a:xfrm flipH="1">
            <a:off x="1894025" y="4468860"/>
            <a:ext cx="9516163" cy="4841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defRPr sz="1800">
                <a:solidFill>
                  <a:schemeClr val="dk1"/>
                </a:solidFill>
                <a:latin typeface="Calibri"/>
                <a:ea typeface="Calibri"/>
                <a:cs typeface="Calibri"/>
                <a:sym typeface="Calibri"/>
              </a:defRPr>
            </a:pPr>
            <a:r>
              <a:rPr sz="1600" dirty="0" err="1"/>
              <a:t>Σχεδι</a:t>
            </a:r>
            <a:r>
              <a:rPr sz="1600" dirty="0"/>
              <a:t>ασμός και διεξαγωγή αξιολόγησης, συνεχής αξιολόγηση των δραστηριοτήτων, π.χ. π</a:t>
            </a:r>
            <a:r>
              <a:rPr sz="1600" dirty="0" err="1"/>
              <a:t>οιότητ</a:t>
            </a:r>
            <a:r>
              <a:rPr sz="1600" dirty="0"/>
              <a:t>α των προγραμμάτων κατάρτισης/εργαστηρίου που ανέπτυξαν τις ικανότητες των συμμετεχόντων σε σχέση με το έργο τους</a:t>
            </a:r>
            <a:endParaRPr sz="1600" dirty="0">
              <a:solidFill>
                <a:schemeClr val="dk1"/>
              </a:solidFill>
              <a:latin typeface="Quattrocento Sans"/>
              <a:ea typeface="Quattrocento Sans"/>
              <a:cs typeface="Quattrocento Sans"/>
              <a:sym typeface="Quattrocento Sans"/>
            </a:endParaRPr>
          </a:p>
        </p:txBody>
      </p:sp>
      <p:sp>
        <p:nvSpPr>
          <p:cNvPr id="403" name="Google Shape;403;p27"/>
          <p:cNvSpPr txBox="1"/>
          <p:nvPr/>
        </p:nvSpPr>
        <p:spPr>
          <a:xfrm>
            <a:off x="1894027" y="4195606"/>
            <a:ext cx="6556248" cy="29638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Arial"/>
              <a:buNone/>
              <a:defRPr sz="2000" b="1">
                <a:solidFill>
                  <a:schemeClr val="dk1"/>
                </a:solidFill>
                <a:latin typeface="Calibri"/>
                <a:ea typeface="Calibri"/>
                <a:cs typeface="Calibri"/>
                <a:sym typeface="Calibri"/>
              </a:defRPr>
            </a:pPr>
            <a:r>
              <a:t>ΑΞΙΟΛΟΓΗΣΗ ΔΡΑΣΤΗΡΙΟΤΗΤΩΝ</a:t>
            </a:r>
            <a:endParaRPr sz="2000" b="1">
              <a:solidFill>
                <a:schemeClr val="dk1"/>
              </a:solidFill>
              <a:latin typeface="Calibri"/>
              <a:ea typeface="Calibri"/>
              <a:cs typeface="Calibri"/>
              <a:sym typeface="Calibri"/>
            </a:endParaRPr>
          </a:p>
        </p:txBody>
      </p:sp>
      <p:sp>
        <p:nvSpPr>
          <p:cNvPr id="404" name="Google Shape;404;p27"/>
          <p:cNvSpPr txBox="1"/>
          <p:nvPr/>
        </p:nvSpPr>
        <p:spPr>
          <a:xfrm>
            <a:off x="1064402" y="4130936"/>
            <a:ext cx="796697"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3</a:t>
            </a:r>
          </a:p>
        </p:txBody>
      </p:sp>
      <p:sp>
        <p:nvSpPr>
          <p:cNvPr id="405" name="Google Shape;405;p27"/>
          <p:cNvSpPr txBox="1"/>
          <p:nvPr/>
        </p:nvSpPr>
        <p:spPr>
          <a:xfrm flipH="1">
            <a:off x="1894025" y="5659098"/>
            <a:ext cx="9333691" cy="4841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1800"/>
              <a:buFont typeface="Arial"/>
              <a:buNone/>
              <a:defRPr sz="1800">
                <a:solidFill>
                  <a:srgbClr val="3A3A3A"/>
                </a:solidFill>
                <a:latin typeface="Calibri"/>
                <a:ea typeface="Calibri"/>
                <a:cs typeface="Calibri"/>
                <a:sym typeface="Calibri"/>
              </a:defRPr>
            </a:pPr>
            <a:r>
              <a:rPr dirty="0"/>
              <a:t>π.χ. </a:t>
            </a:r>
            <a:r>
              <a:rPr dirty="0" err="1"/>
              <a:t>ότ</a:t>
            </a:r>
            <a:r>
              <a:rPr dirty="0"/>
              <a:t>αν προκύπτουν τεχνικές δυσκολίες (η από κοινού αναζήτηση λύσεων στο πρόβλημα επιτρέπει την αποτελεσματική επίλυση του προβλήματος και την απαλλαγή της δυσαρέσκειας εκ μέρους των συμμετεχόντων στο έργο).</a:t>
            </a:r>
          </a:p>
        </p:txBody>
      </p:sp>
      <p:sp>
        <p:nvSpPr>
          <p:cNvPr id="406" name="Google Shape;406;p27"/>
          <p:cNvSpPr txBox="1"/>
          <p:nvPr/>
        </p:nvSpPr>
        <p:spPr>
          <a:xfrm>
            <a:off x="1894027" y="5445837"/>
            <a:ext cx="6556248" cy="29638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A3A3A"/>
              </a:buClr>
              <a:buSzPts val="1800"/>
              <a:buFont typeface="Arial"/>
              <a:buNone/>
              <a:defRPr b="1">
                <a:solidFill>
                  <a:srgbClr val="3A3A3A"/>
                </a:solidFill>
                <a:latin typeface="Calibri"/>
                <a:ea typeface="Calibri"/>
                <a:cs typeface="Calibri"/>
                <a:sym typeface="Calibri"/>
              </a:defRPr>
            </a:pPr>
            <a:r>
              <a:rPr lang="el-GR" sz="1800" dirty="0"/>
              <a:t>Διορθωτικές</a:t>
            </a:r>
            <a:r>
              <a:rPr sz="1800" dirty="0"/>
              <a:t> </a:t>
            </a:r>
            <a:r>
              <a:rPr sz="1800" dirty="0" err="1"/>
              <a:t>ενέργειες</a:t>
            </a:r>
            <a:r>
              <a:rPr sz="1800" dirty="0"/>
              <a:t> </a:t>
            </a:r>
            <a:r>
              <a:rPr sz="1800" dirty="0" err="1"/>
              <a:t>σε</a:t>
            </a:r>
            <a:r>
              <a:rPr sz="1800" dirty="0"/>
              <a:t> </a:t>
            </a:r>
            <a:r>
              <a:rPr sz="1800" dirty="0" err="1"/>
              <a:t>κρίσιμες</a:t>
            </a:r>
            <a:r>
              <a:rPr sz="1800" dirty="0"/>
              <a:t> </a:t>
            </a:r>
            <a:r>
              <a:rPr sz="1800" dirty="0" err="1"/>
              <a:t>στιγμές</a:t>
            </a:r>
            <a:r>
              <a:rPr sz="1800" dirty="0"/>
              <a:t> </a:t>
            </a:r>
            <a:r>
              <a:rPr sz="1800" dirty="0" err="1"/>
              <a:t>γι</a:t>
            </a:r>
            <a:r>
              <a:rPr sz="1800" dirty="0"/>
              <a:t>α το πρόγραμμα</a:t>
            </a:r>
          </a:p>
        </p:txBody>
      </p:sp>
      <p:sp>
        <p:nvSpPr>
          <p:cNvPr id="407" name="Google Shape;407;p27"/>
          <p:cNvSpPr txBox="1"/>
          <p:nvPr/>
        </p:nvSpPr>
        <p:spPr>
          <a:xfrm>
            <a:off x="1064402" y="5355752"/>
            <a:ext cx="796697"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4</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C4D30-6238-F569-4ED3-57F50681C8B7}"/>
              </a:ext>
            </a:extLst>
          </p:cNvPr>
          <p:cNvSpPr>
            <a:spLocks noGrp="1"/>
          </p:cNvSpPr>
          <p:nvPr>
            <p:ph type="body" idx="1"/>
          </p:nvPr>
        </p:nvSpPr>
        <p:spPr/>
        <p:txBody>
          <a:bodyPr/>
          <a:lstStyle/>
          <a:p>
            <a:pPr>
              <a:defRPr b="1"/>
            </a:pPr>
            <a:r>
              <a:rPr dirty="0" err="1"/>
              <a:t>Τέλος</a:t>
            </a:r>
            <a:r>
              <a:rPr dirty="0"/>
              <a:t> της </a:t>
            </a:r>
            <a:r>
              <a:rPr dirty="0" err="1"/>
              <a:t>ενότητ</a:t>
            </a:r>
            <a:r>
              <a:rPr dirty="0"/>
              <a:t>ας</a:t>
            </a:r>
          </a:p>
          <a:p>
            <a:r>
              <a:rPr dirty="0" err="1"/>
              <a:t>Έχετε</a:t>
            </a:r>
            <a:r>
              <a:rPr dirty="0"/>
              <a:t> </a:t>
            </a:r>
            <a:r>
              <a:rPr dirty="0" err="1"/>
              <a:t>φτάσει</a:t>
            </a:r>
            <a:r>
              <a:rPr dirty="0"/>
              <a:t> </a:t>
            </a:r>
            <a:r>
              <a:rPr dirty="0" err="1"/>
              <a:t>στο</a:t>
            </a:r>
            <a:r>
              <a:rPr dirty="0"/>
              <a:t> </a:t>
            </a:r>
            <a:r>
              <a:rPr dirty="0" err="1"/>
              <a:t>τέλος</a:t>
            </a:r>
            <a:r>
              <a:rPr dirty="0"/>
              <a:t> α</a:t>
            </a:r>
            <a:r>
              <a:rPr dirty="0" err="1"/>
              <a:t>υτής</a:t>
            </a:r>
            <a:r>
              <a:rPr dirty="0"/>
              <a:t> της </a:t>
            </a:r>
            <a:r>
              <a:rPr dirty="0" err="1"/>
              <a:t>ενότητ</a:t>
            </a:r>
            <a:r>
              <a:rPr dirty="0"/>
              <a:t>ας. </a:t>
            </a:r>
            <a:r>
              <a:rPr dirty="0" err="1"/>
              <a:t>Στη</a:t>
            </a:r>
            <a:r>
              <a:rPr dirty="0"/>
              <a:t> </a:t>
            </a:r>
            <a:r>
              <a:rPr dirty="0" err="1"/>
              <a:t>συνέχει</a:t>
            </a:r>
            <a:r>
              <a:rPr dirty="0"/>
              <a:t>α θα βρείτε ερωτήσεις κουίζ σχετικά με τα τέσσερα θέματα που παρουσιάζονται εδώ. </a:t>
            </a:r>
          </a:p>
          <a:p>
            <a:r>
              <a:rPr dirty="0" err="1"/>
              <a:t>Ότ</a:t>
            </a:r>
            <a:r>
              <a:rPr dirty="0"/>
              <a:t>αν τελειώσετε, συνεχίστε στην επόμενη ενότητα.</a:t>
            </a:r>
          </a:p>
          <a:p>
            <a:endParaRPr dirty="0"/>
          </a:p>
        </p:txBody>
      </p:sp>
    </p:spTree>
    <p:custDataLst>
      <p:tags r:id="rId1"/>
    </p:custDataLst>
    <p:extLst>
      <p:ext uri="{BB962C8B-B14F-4D97-AF65-F5344CB8AC3E}">
        <p14:creationId xmlns:p14="http://schemas.microsoft.com/office/powerpoint/2010/main" val="94612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Μαθησιακοί Στόχοι</a:t>
            </a:r>
          </a:p>
        </p:txBody>
      </p:sp>
      <p:sp>
        <p:nvSpPr>
          <p:cNvPr id="105" name="Google Shape;105;p3"/>
          <p:cNvSpPr txBox="1">
            <a:spLocks noGrp="1"/>
          </p:cNvSpPr>
          <p:nvPr>
            <p:ph type="body" idx="1"/>
          </p:nvPr>
        </p:nvSpPr>
        <p:spPr>
          <a:xfrm>
            <a:off x="676656" y="1745680"/>
            <a:ext cx="11360173" cy="376618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400"/>
              <a:buNone/>
              <a:defRPr>
                <a:solidFill>
                  <a:schemeClr val="dk1"/>
                </a:solidFill>
              </a:defRPr>
            </a:pPr>
            <a:r>
              <a:rPr dirty="0" err="1"/>
              <a:t>Ότ</a:t>
            </a:r>
            <a:r>
              <a:rPr dirty="0"/>
              <a:t>αν θα έχετε ολοκληρώσει αυτή την ενότητα, θα είστε σε θέση να:</a:t>
            </a:r>
          </a:p>
          <a:p>
            <a:pPr marL="457200" lvl="0" indent="-457200" algn="just" rtl="0">
              <a:lnSpc>
                <a:spcPct val="100000"/>
              </a:lnSpc>
              <a:spcBef>
                <a:spcPts val="1300"/>
              </a:spcBef>
              <a:spcAft>
                <a:spcPts val="0"/>
              </a:spcAft>
              <a:buClr>
                <a:schemeClr val="dk1"/>
              </a:buClr>
              <a:buSzPts val="2400"/>
              <a:buAutoNum type="arabicPeriod"/>
            </a:pPr>
            <a:r>
              <a:rPr dirty="0">
                <a:solidFill>
                  <a:schemeClr val="dk1"/>
                </a:solidFill>
              </a:rPr>
              <a:t>Καταν</a:t>
            </a:r>
            <a:r>
              <a:rPr lang="en-GB" dirty="0">
                <a:solidFill>
                  <a:schemeClr val="dk1"/>
                </a:solidFill>
              </a:rPr>
              <a:t>o</a:t>
            </a:r>
            <a:r>
              <a:rPr lang="el-GR" dirty="0" err="1">
                <a:solidFill>
                  <a:schemeClr val="dk1"/>
                </a:solidFill>
              </a:rPr>
              <a:t>ήσετε</a:t>
            </a:r>
            <a:r>
              <a:rPr lang="el-GR" dirty="0">
                <a:solidFill>
                  <a:schemeClr val="dk1"/>
                </a:solidFill>
              </a:rPr>
              <a:t> </a:t>
            </a:r>
            <a:r>
              <a:rPr dirty="0">
                <a:solidFill>
                  <a:schemeClr val="dk1"/>
                </a:solidFill>
              </a:rPr>
              <a:t> </a:t>
            </a:r>
            <a:r>
              <a:rPr lang="el-GR" dirty="0">
                <a:solidFill>
                  <a:schemeClr val="dk1"/>
                </a:solidFill>
              </a:rPr>
              <a:t>τους </a:t>
            </a:r>
            <a:r>
              <a:rPr dirty="0" err="1">
                <a:solidFill>
                  <a:schemeClr val="dk1"/>
                </a:solidFill>
              </a:rPr>
              <a:t>ρόλου</a:t>
            </a:r>
            <a:r>
              <a:rPr lang="el-GR" dirty="0">
                <a:solidFill>
                  <a:schemeClr val="dk1"/>
                </a:solidFill>
              </a:rPr>
              <a:t>ς</a:t>
            </a:r>
            <a:r>
              <a:rPr dirty="0">
                <a:solidFill>
                  <a:schemeClr val="dk1"/>
                </a:solidFill>
              </a:rPr>
              <a:t> </a:t>
            </a:r>
            <a:r>
              <a:rPr dirty="0" err="1">
                <a:solidFill>
                  <a:schemeClr val="dk1"/>
                </a:solidFill>
              </a:rPr>
              <a:t>των</a:t>
            </a:r>
            <a:r>
              <a:rPr dirty="0">
                <a:solidFill>
                  <a:schemeClr val="dk1"/>
                </a:solidFill>
              </a:rPr>
              <a:t> </a:t>
            </a:r>
            <a:r>
              <a:rPr dirty="0"/>
              <a:t>π</a:t>
            </a:r>
            <a:r>
              <a:rPr dirty="0" err="1"/>
              <a:t>ρογρ</a:t>
            </a:r>
            <a:r>
              <a:rPr dirty="0"/>
              <a:t>αμμάτων κοινωνικής παρέμβασης στην υλοποίηση των ΣΒΑ</a:t>
            </a:r>
          </a:p>
          <a:p>
            <a:pPr marL="457200" lvl="0" indent="-457200" algn="just" rtl="0">
              <a:lnSpc>
                <a:spcPct val="100000"/>
              </a:lnSpc>
              <a:spcBef>
                <a:spcPts val="1300"/>
              </a:spcBef>
              <a:spcAft>
                <a:spcPts val="0"/>
              </a:spcAft>
              <a:buClr>
                <a:srgbClr val="262626"/>
              </a:buClr>
              <a:buSzPts val="2400"/>
              <a:buFont typeface="Arial"/>
              <a:buAutoNum type="arabicPeriod"/>
            </a:pPr>
            <a:r>
              <a:rPr lang="el-GR" dirty="0" err="1">
                <a:solidFill>
                  <a:schemeClr val="dk1"/>
                </a:solidFill>
              </a:rPr>
              <a:t>Καταν</a:t>
            </a:r>
            <a:r>
              <a:rPr lang="en-GB" dirty="0">
                <a:solidFill>
                  <a:schemeClr val="dk1"/>
                </a:solidFill>
              </a:rPr>
              <a:t>o</a:t>
            </a:r>
            <a:r>
              <a:rPr lang="el-GR" dirty="0" err="1">
                <a:solidFill>
                  <a:schemeClr val="dk1"/>
                </a:solidFill>
              </a:rPr>
              <a:t>ήσετε</a:t>
            </a:r>
            <a:r>
              <a:rPr dirty="0"/>
              <a:t> τ</a:t>
            </a:r>
            <a:r>
              <a:rPr lang="el-GR" dirty="0" err="1"/>
              <a:t>ις</a:t>
            </a:r>
            <a:r>
              <a:rPr dirty="0"/>
              <a:t> </a:t>
            </a:r>
            <a:r>
              <a:rPr dirty="0" err="1"/>
              <a:t>ειδικ</a:t>
            </a:r>
            <a:r>
              <a:rPr lang="el-GR" dirty="0" err="1"/>
              <a:t>ές</a:t>
            </a:r>
            <a:r>
              <a:rPr lang="el-GR" dirty="0"/>
              <a:t> ανάγκες</a:t>
            </a:r>
            <a:r>
              <a:rPr dirty="0"/>
              <a:t> </a:t>
            </a:r>
            <a:r>
              <a:rPr dirty="0" err="1"/>
              <a:t>των</a:t>
            </a:r>
            <a:r>
              <a:rPr dirty="0"/>
              <a:t> α</a:t>
            </a:r>
            <a:r>
              <a:rPr dirty="0" err="1"/>
              <a:t>τόμων</a:t>
            </a:r>
            <a:r>
              <a:rPr dirty="0"/>
              <a:t> από </a:t>
            </a:r>
            <a:r>
              <a:rPr dirty="0" err="1"/>
              <a:t>ευάλωτες</a:t>
            </a:r>
            <a:r>
              <a:rPr dirty="0"/>
              <a:t> και π</a:t>
            </a:r>
            <a:r>
              <a:rPr dirty="0" err="1"/>
              <a:t>εριθωριο</a:t>
            </a:r>
            <a:r>
              <a:rPr dirty="0"/>
              <a:t>ποιημένες ομάδες στην αγορά εργασίας. </a:t>
            </a:r>
          </a:p>
          <a:p>
            <a:pPr marL="457200" lvl="0" indent="-457200" algn="just" rtl="0">
              <a:lnSpc>
                <a:spcPct val="100000"/>
              </a:lnSpc>
              <a:spcBef>
                <a:spcPts val="1300"/>
              </a:spcBef>
              <a:spcAft>
                <a:spcPts val="0"/>
              </a:spcAft>
              <a:buClr>
                <a:schemeClr val="dk1"/>
              </a:buClr>
              <a:buSzPts val="2400"/>
              <a:buAutoNum type="arabicPeriod"/>
            </a:pPr>
            <a:r>
              <a:rPr dirty="0" err="1">
                <a:solidFill>
                  <a:schemeClr val="dk1"/>
                </a:solidFill>
              </a:rPr>
              <a:t>Γνωρίστε</a:t>
            </a:r>
            <a:r>
              <a:rPr dirty="0">
                <a:solidFill>
                  <a:schemeClr val="dk1"/>
                </a:solidFill>
              </a:rPr>
              <a:t> </a:t>
            </a:r>
            <a:r>
              <a:rPr dirty="0" err="1">
                <a:solidFill>
                  <a:schemeClr val="dk1"/>
                </a:solidFill>
              </a:rPr>
              <a:t>τη</a:t>
            </a:r>
            <a:r>
              <a:rPr dirty="0">
                <a:solidFill>
                  <a:schemeClr val="dk1"/>
                </a:solidFill>
              </a:rPr>
              <a:t> </a:t>
            </a:r>
            <a:r>
              <a:rPr dirty="0" err="1"/>
              <a:t>δι</a:t>
            </a:r>
            <a:r>
              <a:rPr dirty="0"/>
              <a:t>αδικασία σχεδιασμού ενός προγράμματος κοινωνικής-εργατικής παρέμβασης</a:t>
            </a:r>
          </a:p>
          <a:p>
            <a:pPr marL="457200" lvl="0" indent="-457200" algn="just" rtl="0">
              <a:lnSpc>
                <a:spcPct val="100000"/>
              </a:lnSpc>
              <a:spcBef>
                <a:spcPts val="1300"/>
              </a:spcBef>
              <a:spcAft>
                <a:spcPts val="0"/>
              </a:spcAft>
              <a:buClr>
                <a:srgbClr val="262626"/>
              </a:buClr>
              <a:buSzPts val="2400"/>
              <a:buFont typeface="Arial"/>
              <a:buAutoNum type="arabicPeriod"/>
            </a:pPr>
            <a:r>
              <a:rPr dirty="0"/>
              <a:t>Να </a:t>
            </a:r>
            <a:r>
              <a:rPr lang="el-GR" dirty="0"/>
              <a:t>είστε</a:t>
            </a:r>
            <a:r>
              <a:rPr dirty="0"/>
              <a:t> σε θέση να </a:t>
            </a:r>
            <a:r>
              <a:rPr dirty="0" err="1"/>
              <a:t>σχεδιά</a:t>
            </a:r>
            <a:r>
              <a:rPr lang="el-GR" dirty="0" err="1"/>
              <a:t>σετε</a:t>
            </a:r>
            <a:r>
              <a:rPr dirty="0"/>
              <a:t> το πρόγραμμα κοινωνικής παρέμβασης με τη συμμετοχή των κοινωνικών επιχειρήσεων</a:t>
            </a:r>
          </a:p>
          <a:p>
            <a:pPr marL="457200" lvl="0" indent="-457200" algn="just" rtl="0">
              <a:lnSpc>
                <a:spcPct val="100000"/>
              </a:lnSpc>
              <a:spcBef>
                <a:spcPts val="1300"/>
              </a:spcBef>
              <a:spcAft>
                <a:spcPts val="0"/>
              </a:spcAft>
              <a:buClr>
                <a:srgbClr val="262626"/>
              </a:buClr>
              <a:buSzPts val="2400"/>
              <a:buFont typeface="Arial"/>
              <a:buAutoNum type="arabicPeriod"/>
            </a:pPr>
            <a:r>
              <a:rPr dirty="0" err="1"/>
              <a:t>Μελ</a:t>
            </a:r>
            <a:r>
              <a:rPr lang="el-GR" dirty="0" err="1"/>
              <a:t>ετήσετε</a:t>
            </a:r>
            <a:r>
              <a:rPr dirty="0"/>
              <a:t> </a:t>
            </a:r>
            <a:r>
              <a:rPr dirty="0" err="1"/>
              <a:t>το</a:t>
            </a:r>
            <a:r>
              <a:rPr dirty="0"/>
              <a:t> </a:t>
            </a:r>
            <a:r>
              <a:rPr dirty="0" err="1"/>
              <a:t>ρόλο</a:t>
            </a:r>
            <a:r>
              <a:rPr dirty="0"/>
              <a:t> </a:t>
            </a:r>
            <a:r>
              <a:rPr dirty="0" err="1"/>
              <a:t>της</a:t>
            </a:r>
            <a:r>
              <a:rPr dirty="0"/>
              <a:t> α</a:t>
            </a:r>
            <a:r>
              <a:rPr dirty="0" err="1"/>
              <a:t>ρχής</a:t>
            </a:r>
            <a:r>
              <a:rPr dirty="0"/>
              <a:t> </a:t>
            </a:r>
            <a:r>
              <a:rPr dirty="0" err="1"/>
              <a:t>της</a:t>
            </a:r>
            <a:r>
              <a:rPr dirty="0"/>
              <a:t> </a:t>
            </a:r>
            <a:r>
              <a:rPr dirty="0" err="1"/>
              <a:t>ενδυνάμωσης</a:t>
            </a:r>
            <a:r>
              <a:rPr dirty="0"/>
              <a:t> </a:t>
            </a:r>
            <a:r>
              <a:rPr dirty="0" err="1"/>
              <a:t>στον</a:t>
            </a:r>
            <a:r>
              <a:rPr dirty="0"/>
              <a:t> π</a:t>
            </a:r>
            <a:r>
              <a:rPr dirty="0" err="1"/>
              <a:t>ρογρ</a:t>
            </a:r>
            <a:r>
              <a:rPr dirty="0"/>
              <a:t>αμματισμό και τη διαχείριση του προγράμματος</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657223" y="176501"/>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p>
        </p:txBody>
      </p:sp>
      <p:sp>
        <p:nvSpPr>
          <p:cNvPr id="421" name="Google Shape;421;p29"/>
          <p:cNvSpPr txBox="1">
            <a:spLocks noGrp="1"/>
          </p:cNvSpPr>
          <p:nvPr>
            <p:ph type="body" idx="1"/>
          </p:nvPr>
        </p:nvSpPr>
        <p:spPr>
          <a:xfrm>
            <a:off x="676274" y="1834699"/>
            <a:ext cx="10753725" cy="434678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1800"/>
              <a:buNone/>
            </a:pPr>
            <a:endParaRPr sz="2600">
              <a:solidFill>
                <a:schemeClr val="dk1"/>
              </a:solidFill>
            </a:endParaRPr>
          </a:p>
          <a:p>
            <a:pPr marL="0" lvl="0" indent="0" algn="l" rtl="0">
              <a:lnSpc>
                <a:spcPct val="110000"/>
              </a:lnSpc>
              <a:spcBef>
                <a:spcPts val="1300"/>
              </a:spcBef>
              <a:spcAft>
                <a:spcPts val="0"/>
              </a:spcAft>
              <a:buClr>
                <a:srgbClr val="262626"/>
              </a:buClr>
              <a:buSzPts val="2400"/>
              <a:buNone/>
            </a:pPr>
            <a:endParaRPr>
              <a:solidFill>
                <a:schemeClr val="dk1"/>
              </a:solidFill>
              <a:latin typeface="Calibri"/>
              <a:ea typeface="Calibri"/>
              <a:cs typeface="Calibri"/>
              <a:sym typeface="Calibri"/>
            </a:endParaRPr>
          </a:p>
        </p:txBody>
      </p:sp>
      <p:sp>
        <p:nvSpPr>
          <p:cNvPr id="422" name="Google Shape;422;p29"/>
          <p:cNvSpPr/>
          <p:nvPr/>
        </p:nvSpPr>
        <p:spPr>
          <a:xfrm>
            <a:off x="657223" y="1671679"/>
            <a:ext cx="11200479"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000">
                <a:solidFill>
                  <a:schemeClr val="dk1"/>
                </a:solidFill>
                <a:latin typeface="Calibri"/>
                <a:ea typeface="Calibri"/>
                <a:cs typeface="Calibri"/>
                <a:sym typeface="Calibri"/>
              </a:defRPr>
            </a:pPr>
            <a:r>
              <a:rPr b="1" dirty="0" err="1"/>
              <a:t>Ερώτηση</a:t>
            </a:r>
            <a:r>
              <a:rPr b="1" dirty="0"/>
              <a:t> 1:  Η </a:t>
            </a:r>
            <a:r>
              <a:rPr b="1" dirty="0" err="1"/>
              <a:t>δι</a:t>
            </a:r>
            <a:r>
              <a:rPr b="1" dirty="0"/>
              <a:t>αδικασία σχεδιασμού ενός προγράμματος κοινωνικής παρέμβασης συνήθως αποτελείται από τα ακόλουθα βήματα (σημειώστε τη σωστή σειρά).</a:t>
            </a:r>
            <a:endParaRPr sz="20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lphaLcParenR"/>
              <a:defRPr sz="2000">
                <a:solidFill>
                  <a:schemeClr val="dk1"/>
                </a:solidFill>
                <a:latin typeface="Calibri"/>
                <a:ea typeface="Calibri"/>
                <a:cs typeface="Calibri"/>
                <a:sym typeface="Calibri"/>
              </a:defRPr>
            </a:pPr>
            <a:r>
              <a:rPr dirty="0"/>
              <a:t>(1) </a:t>
            </a:r>
            <a:r>
              <a:rPr dirty="0" err="1"/>
              <a:t>Σχεδι</a:t>
            </a:r>
            <a:r>
              <a:rPr dirty="0"/>
              <a:t>ασμός των κύριων παραδοχών του προγράμματος (2) Διαδικασία διαβούλευσης, (3) Εφαρμογή και αξιολόγηση, (4) Διάγνωση</a:t>
            </a: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lphaLcParenR"/>
              <a:defRPr sz="2000">
                <a:solidFill>
                  <a:schemeClr val="dk1"/>
                </a:solidFill>
                <a:latin typeface="Calibri"/>
                <a:ea typeface="Calibri"/>
                <a:cs typeface="Calibri"/>
                <a:sym typeface="Calibri"/>
              </a:defRPr>
            </a:pPr>
            <a:r>
              <a:rPr dirty="0"/>
              <a:t>(1)</a:t>
            </a:r>
            <a:r>
              <a:rPr dirty="0" err="1"/>
              <a:t>Δι</a:t>
            </a:r>
            <a:r>
              <a:rPr dirty="0"/>
              <a:t>αγνωστική (2) Προγραμματισμός των κύριων παραδοχών του προγράμματος, (3) Εφαρμογή και αξιολόγηση, (4) Διαδικασία Διαβούλευσης</a:t>
            </a: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lphaLcParenR"/>
              <a:defRPr sz="2000">
                <a:solidFill>
                  <a:schemeClr val="dk1"/>
                </a:solidFill>
                <a:latin typeface="Calibri"/>
                <a:ea typeface="Calibri"/>
                <a:cs typeface="Calibri"/>
                <a:sym typeface="Calibri"/>
              </a:defRPr>
            </a:pPr>
            <a:r>
              <a:rPr dirty="0"/>
              <a:t>(1)</a:t>
            </a:r>
            <a:r>
              <a:rPr dirty="0" err="1"/>
              <a:t>Δι</a:t>
            </a:r>
            <a:r>
              <a:rPr dirty="0"/>
              <a:t>αγνωστική (2) Διαδικασία διαβούλευσης (3) Προγραμματισμός των κύριων παραδοχών του προγράμματος, (4) Εφαρμογή και αξιολόγηση</a:t>
            </a: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lphaLcParenR"/>
              <a:defRPr sz="2000">
                <a:solidFill>
                  <a:schemeClr val="dk1"/>
                </a:solidFill>
                <a:latin typeface="Calibri"/>
                <a:ea typeface="Calibri"/>
                <a:cs typeface="Calibri"/>
                <a:sym typeface="Calibri"/>
              </a:defRPr>
            </a:pPr>
            <a:r>
              <a:rPr dirty="0"/>
              <a:t>(1) </a:t>
            </a:r>
            <a:r>
              <a:rPr dirty="0" err="1"/>
              <a:t>Δι</a:t>
            </a:r>
            <a:r>
              <a:rPr dirty="0"/>
              <a:t>αδικασία διαβούλευσης (2) Διάγνωση (3) Προγραμματισμός των κύριων παραδοχών του προγράμματος, (4) Εφαρμογή και αξιολόγηση.</a:t>
            </a:r>
          </a:p>
          <a:p>
            <a:pPr marL="342900" marR="0" lvl="0" indent="-215900" algn="l" rtl="0">
              <a:spcBef>
                <a:spcPts val="0"/>
              </a:spcBef>
              <a:spcAft>
                <a:spcPts val="0"/>
              </a:spcAft>
              <a:buClr>
                <a:schemeClr val="dk1"/>
              </a:buClr>
              <a:buSzPts val="2000"/>
              <a:buFont typeface="Calibri"/>
              <a:buNone/>
            </a:pPr>
            <a:endParaRPr sz="2000"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Calibri"/>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r>
              <a:rPr dirty="0"/>
              <a:t>Η </a:t>
            </a:r>
            <a:r>
              <a:rPr dirty="0" err="1"/>
              <a:t>σωστή</a:t>
            </a:r>
            <a:r>
              <a:rPr dirty="0"/>
              <a:t> απ</a:t>
            </a:r>
            <a:r>
              <a:rPr dirty="0" err="1"/>
              <a:t>άντηση</a:t>
            </a:r>
            <a:r>
              <a:rPr dirty="0"/>
              <a:t>:</a:t>
            </a:r>
          </a:p>
          <a:p>
            <a:pPr marL="0" marR="0" lvl="0" indent="0" algn="l" rtl="0">
              <a:spcBef>
                <a:spcPts val="0"/>
              </a:spcBef>
              <a:spcAft>
                <a:spcPts val="0"/>
              </a:spcAft>
              <a:buNone/>
              <a:defRPr sz="2000">
                <a:solidFill>
                  <a:schemeClr val="dk1"/>
                </a:solidFill>
                <a:latin typeface="Calibri"/>
                <a:ea typeface="Calibri"/>
                <a:cs typeface="Calibri"/>
                <a:sym typeface="Calibri"/>
              </a:defRPr>
            </a:pPr>
            <a:r>
              <a:rPr dirty="0"/>
              <a:t>β)</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0"/>
          <p:cNvSpPr txBox="1">
            <a:spLocks noGrp="1"/>
          </p:cNvSpPr>
          <p:nvPr>
            <p:ph type="title"/>
          </p:nvPr>
        </p:nvSpPr>
        <p:spPr>
          <a:xfrm>
            <a:off x="539237" y="352049"/>
            <a:ext cx="10772775" cy="101463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endParaRPr sz="2800">
              <a:solidFill>
                <a:schemeClr val="dk1"/>
              </a:solidFill>
            </a:endParaRPr>
          </a:p>
        </p:txBody>
      </p:sp>
      <p:sp>
        <p:nvSpPr>
          <p:cNvPr id="428" name="Google Shape;428;p30"/>
          <p:cNvSpPr txBox="1">
            <a:spLocks noGrp="1"/>
          </p:cNvSpPr>
          <p:nvPr>
            <p:ph type="body" idx="1"/>
          </p:nvPr>
        </p:nvSpPr>
        <p:spPr>
          <a:xfrm>
            <a:off x="695939" y="1366684"/>
            <a:ext cx="10753725" cy="47725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defRPr sz="1800" b="1">
                <a:solidFill>
                  <a:schemeClr val="dk1"/>
                </a:solidFill>
              </a:defRPr>
            </a:pPr>
            <a:r>
              <a:rPr dirty="0"/>
              <a:t>2. </a:t>
            </a:r>
            <a:r>
              <a:rPr lang="el-GR" dirty="0"/>
              <a:t>Σωστό ή Λάθος</a:t>
            </a:r>
            <a:endParaRPr sz="1800" b="1" dirty="0"/>
          </a:p>
          <a:p>
            <a:pPr marL="0" lvl="0" indent="0" algn="l" rtl="0">
              <a:lnSpc>
                <a:spcPct val="100000"/>
              </a:lnSpc>
              <a:spcBef>
                <a:spcPts val="1300"/>
              </a:spcBef>
              <a:spcAft>
                <a:spcPts val="0"/>
              </a:spcAft>
              <a:buClr>
                <a:srgbClr val="262626"/>
              </a:buClr>
              <a:buSzPts val="1800"/>
              <a:buNone/>
              <a:defRPr sz="1800"/>
            </a:pPr>
            <a:r>
              <a:rPr b="1" dirty="0" err="1"/>
              <a:t>Οι</a:t>
            </a:r>
            <a:r>
              <a:rPr b="1" dirty="0"/>
              <a:t> </a:t>
            </a:r>
            <a:r>
              <a:rPr b="1" dirty="0" err="1"/>
              <a:t>λόγοι</a:t>
            </a:r>
            <a:r>
              <a:rPr b="1" dirty="0"/>
              <a:t> π</a:t>
            </a:r>
            <a:r>
              <a:rPr b="1" dirty="0" err="1"/>
              <a:t>ου</a:t>
            </a:r>
            <a:r>
              <a:rPr b="1" dirty="0"/>
              <a:t> </a:t>
            </a:r>
            <a:r>
              <a:rPr b="1" dirty="0" err="1"/>
              <a:t>οδηγούν</a:t>
            </a:r>
            <a:r>
              <a:rPr b="1" dirty="0"/>
              <a:t> </a:t>
            </a:r>
            <a:r>
              <a:rPr b="1" dirty="0" err="1"/>
              <a:t>στον</a:t>
            </a:r>
            <a:r>
              <a:rPr b="1" dirty="0"/>
              <a:t> </a:t>
            </a:r>
            <a:r>
              <a:rPr b="1" dirty="0" err="1"/>
              <a:t>κοινωνικό</a:t>
            </a:r>
            <a:r>
              <a:rPr b="1" dirty="0"/>
              <a:t> απ</a:t>
            </a:r>
            <a:r>
              <a:rPr b="1" dirty="0" err="1"/>
              <a:t>οκλεισμό</a:t>
            </a:r>
            <a:r>
              <a:rPr b="1" dirty="0"/>
              <a:t> μπ</a:t>
            </a:r>
            <a:r>
              <a:rPr b="1" dirty="0" err="1"/>
              <a:t>ορεί</a:t>
            </a:r>
            <a:r>
              <a:rPr b="1" dirty="0"/>
              <a:t> να π</a:t>
            </a:r>
            <a:r>
              <a:rPr b="1" dirty="0" err="1"/>
              <a:t>εριλ</a:t>
            </a:r>
            <a:r>
              <a:rPr b="1" dirty="0"/>
              <a:t>αμβάνουν: </a:t>
            </a:r>
          </a:p>
          <a:p>
            <a:pPr marL="514350" lvl="0" indent="-514350" algn="l" rtl="0">
              <a:lnSpc>
                <a:spcPct val="100000"/>
              </a:lnSpc>
              <a:spcBef>
                <a:spcPts val="1300"/>
              </a:spcBef>
              <a:spcAft>
                <a:spcPts val="0"/>
              </a:spcAft>
              <a:buClr>
                <a:srgbClr val="262626"/>
              </a:buClr>
              <a:buSzPts val="1800"/>
              <a:buAutoNum type="alphaLcParenR"/>
              <a:defRPr sz="1800"/>
            </a:pPr>
            <a:r>
              <a:rPr dirty="0" err="1"/>
              <a:t>Εθνοτική</a:t>
            </a:r>
            <a:r>
              <a:rPr dirty="0"/>
              <a:t> κατα</a:t>
            </a:r>
            <a:r>
              <a:rPr dirty="0" err="1"/>
              <a:t>γωγή</a:t>
            </a:r>
            <a:endParaRPr sz="1800" dirty="0"/>
          </a:p>
          <a:p>
            <a:pPr marL="514350" lvl="0" indent="-514350" algn="l" rtl="0">
              <a:lnSpc>
                <a:spcPct val="100000"/>
              </a:lnSpc>
              <a:spcBef>
                <a:spcPts val="1300"/>
              </a:spcBef>
              <a:spcAft>
                <a:spcPts val="0"/>
              </a:spcAft>
              <a:buClr>
                <a:srgbClr val="262626"/>
              </a:buClr>
              <a:buSzPts val="1800"/>
              <a:buAutoNum type="alphaLcParenR"/>
              <a:defRPr sz="1800"/>
            </a:pPr>
            <a:r>
              <a:rPr dirty="0" err="1"/>
              <a:t>Υψηλό</a:t>
            </a:r>
            <a:r>
              <a:rPr dirty="0"/>
              <a:t> επίπ</a:t>
            </a:r>
            <a:r>
              <a:rPr dirty="0" err="1"/>
              <a:t>εδο</a:t>
            </a:r>
            <a:r>
              <a:rPr dirty="0"/>
              <a:t> </a:t>
            </a:r>
            <a:r>
              <a:rPr dirty="0" err="1"/>
              <a:t>εκ</a:t>
            </a:r>
            <a:r>
              <a:rPr dirty="0"/>
              <a:t>παίδευσης</a:t>
            </a:r>
          </a:p>
          <a:p>
            <a:pPr marL="514350" lvl="0" indent="-514350" algn="l" rtl="0">
              <a:lnSpc>
                <a:spcPct val="100000"/>
              </a:lnSpc>
              <a:spcBef>
                <a:spcPts val="1300"/>
              </a:spcBef>
              <a:spcAft>
                <a:spcPts val="0"/>
              </a:spcAft>
              <a:buClr>
                <a:srgbClr val="262626"/>
              </a:buClr>
              <a:buSzPts val="1800"/>
              <a:buAutoNum type="alphaLcParenR"/>
              <a:defRPr sz="1800"/>
            </a:pPr>
            <a:r>
              <a:rPr dirty="0" err="1"/>
              <a:t>σεξου</a:t>
            </a:r>
            <a:r>
              <a:rPr dirty="0"/>
              <a:t>αλικός προσανατολισμός</a:t>
            </a:r>
            <a:endParaRPr sz="1800" dirty="0"/>
          </a:p>
          <a:p>
            <a:pPr marL="514350" lvl="0" indent="-514350" algn="l" rtl="0">
              <a:lnSpc>
                <a:spcPct val="100000"/>
              </a:lnSpc>
              <a:spcBef>
                <a:spcPts val="1300"/>
              </a:spcBef>
              <a:spcAft>
                <a:spcPts val="0"/>
              </a:spcAft>
              <a:buClr>
                <a:srgbClr val="262626"/>
              </a:buClr>
              <a:buSzPts val="1800"/>
              <a:buAutoNum type="alphaLcParenR"/>
              <a:defRPr sz="1800"/>
            </a:pPr>
            <a:r>
              <a:rPr dirty="0" err="1"/>
              <a:t>Θρησκεί</a:t>
            </a:r>
            <a:r>
              <a:rPr dirty="0"/>
              <a:t>α</a:t>
            </a:r>
            <a:endParaRPr sz="1800" dirty="0"/>
          </a:p>
          <a:p>
            <a:pPr marL="0" lvl="0" indent="0" algn="l" rtl="0">
              <a:lnSpc>
                <a:spcPct val="100000"/>
              </a:lnSpc>
              <a:spcBef>
                <a:spcPts val="1300"/>
              </a:spcBef>
              <a:spcAft>
                <a:spcPts val="0"/>
              </a:spcAft>
              <a:buClr>
                <a:srgbClr val="262626"/>
              </a:buClr>
              <a:buSzPts val="1800"/>
              <a:buNone/>
              <a:defRPr sz="1800"/>
            </a:pPr>
            <a:r>
              <a:rPr dirty="0"/>
              <a:t>* Απα</a:t>
            </a:r>
            <a:r>
              <a:rPr dirty="0" err="1"/>
              <a:t>ντήσεις</a:t>
            </a:r>
            <a:r>
              <a:rPr dirty="0"/>
              <a:t>:</a:t>
            </a:r>
          </a:p>
          <a:p>
            <a:pPr marL="457200" lvl="0" indent="-457200" algn="l" rtl="0">
              <a:lnSpc>
                <a:spcPct val="100000"/>
              </a:lnSpc>
              <a:spcBef>
                <a:spcPts val="1300"/>
              </a:spcBef>
              <a:spcAft>
                <a:spcPts val="0"/>
              </a:spcAft>
              <a:buClr>
                <a:srgbClr val="262626"/>
              </a:buClr>
              <a:buSzPts val="1800"/>
              <a:buFont typeface="Calibri"/>
              <a:buAutoNum type="alphaLcParenR"/>
              <a:defRPr sz="1800"/>
            </a:pPr>
            <a:r>
              <a:rPr lang="el-GR" dirty="0"/>
              <a:t>Σωστό</a:t>
            </a:r>
            <a:endParaRPr dirty="0"/>
          </a:p>
          <a:p>
            <a:pPr marL="457200" lvl="0" indent="-457200" algn="l" rtl="0">
              <a:lnSpc>
                <a:spcPct val="100000"/>
              </a:lnSpc>
              <a:spcBef>
                <a:spcPts val="1300"/>
              </a:spcBef>
              <a:spcAft>
                <a:spcPts val="0"/>
              </a:spcAft>
              <a:buClr>
                <a:srgbClr val="262626"/>
              </a:buClr>
              <a:buSzPts val="1800"/>
              <a:buFont typeface="Calibri"/>
              <a:buAutoNum type="alphaLcParenR"/>
              <a:defRPr sz="1800"/>
            </a:pPr>
            <a:r>
              <a:rPr lang="el-GR" dirty="0"/>
              <a:t>Λάθος</a:t>
            </a:r>
            <a:endParaRPr sz="1800" dirty="0"/>
          </a:p>
          <a:p>
            <a:pPr marL="457200" lvl="0" indent="-457200" algn="l" rtl="0">
              <a:lnSpc>
                <a:spcPct val="100000"/>
              </a:lnSpc>
              <a:spcBef>
                <a:spcPts val="1300"/>
              </a:spcBef>
              <a:spcAft>
                <a:spcPts val="0"/>
              </a:spcAft>
              <a:buClr>
                <a:srgbClr val="262626"/>
              </a:buClr>
              <a:buSzPts val="1800"/>
              <a:buFont typeface="Calibri"/>
              <a:buAutoNum type="alphaLcParenR"/>
              <a:defRPr sz="1800"/>
            </a:pPr>
            <a:r>
              <a:rPr lang="el-GR" dirty="0"/>
              <a:t>Σωστό</a:t>
            </a:r>
          </a:p>
          <a:p>
            <a:pPr marL="457200" lvl="0" indent="-457200" algn="l" rtl="0">
              <a:lnSpc>
                <a:spcPct val="100000"/>
              </a:lnSpc>
              <a:spcBef>
                <a:spcPts val="1300"/>
              </a:spcBef>
              <a:spcAft>
                <a:spcPts val="0"/>
              </a:spcAft>
              <a:buClr>
                <a:srgbClr val="262626"/>
              </a:buClr>
              <a:buSzPts val="1800"/>
              <a:buFont typeface="Calibri"/>
              <a:buAutoNum type="alphaLcParenR"/>
              <a:defRPr sz="1800"/>
            </a:pPr>
            <a:r>
              <a:rPr lang="el-GR" dirty="0"/>
              <a:t>Σωστό</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p>
        </p:txBody>
      </p:sp>
      <p:sp>
        <p:nvSpPr>
          <p:cNvPr id="434" name="Google Shape;434;p31"/>
          <p:cNvSpPr txBox="1">
            <a:spLocks noGrp="1"/>
          </p:cNvSpPr>
          <p:nvPr>
            <p:ph type="body" idx="1"/>
          </p:nvPr>
        </p:nvSpPr>
        <p:spPr>
          <a:xfrm>
            <a:off x="676274" y="1834699"/>
            <a:ext cx="10753725" cy="4346787"/>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b="1" dirty="0"/>
              <a:t>3. </a:t>
            </a:r>
            <a:r>
              <a:rPr b="1" dirty="0" err="1"/>
              <a:t>Εξωτερικά</a:t>
            </a:r>
            <a:r>
              <a:rPr b="1" dirty="0"/>
              <a:t> </a:t>
            </a:r>
            <a:r>
              <a:rPr b="1" dirty="0" err="1"/>
              <a:t>δεδομέν</a:t>
            </a:r>
            <a:r>
              <a:rPr b="1" dirty="0"/>
              <a:t>α για τη διάγνωση πιο συχνά:</a:t>
            </a:r>
          </a:p>
          <a:p>
            <a:pPr marL="457200" lvl="0" indent="-457200" algn="l" rtl="0">
              <a:lnSpc>
                <a:spcPct val="85000"/>
              </a:lnSpc>
              <a:spcBef>
                <a:spcPts val="1300"/>
              </a:spcBef>
              <a:spcAft>
                <a:spcPts val="0"/>
              </a:spcAft>
              <a:buClr>
                <a:srgbClr val="262626"/>
              </a:buClr>
              <a:buSzPts val="2400"/>
              <a:buFont typeface="Calibri"/>
              <a:buAutoNum type="alphaLcParenR"/>
            </a:pPr>
            <a:r>
              <a:rPr dirty="0"/>
              <a:t>π</a:t>
            </a:r>
            <a:r>
              <a:rPr dirty="0" err="1"/>
              <a:t>ροέρχοντ</a:t>
            </a:r>
            <a:r>
              <a:rPr dirty="0"/>
              <a:t>αι από γενικές στατιστικές από άλλες οντότητες, εταιρείες, εκθέσεις. </a:t>
            </a:r>
          </a:p>
          <a:p>
            <a:pPr marL="457200" lvl="0" indent="-457200" algn="l" rtl="0">
              <a:lnSpc>
                <a:spcPct val="85000"/>
              </a:lnSpc>
              <a:spcBef>
                <a:spcPts val="1300"/>
              </a:spcBef>
              <a:spcAft>
                <a:spcPts val="0"/>
              </a:spcAft>
              <a:buClr>
                <a:srgbClr val="262626"/>
              </a:buClr>
              <a:buSzPts val="2400"/>
              <a:buFont typeface="Calibri"/>
              <a:buAutoNum type="alphaLcParenR"/>
            </a:pPr>
            <a:r>
              <a:rPr dirty="0"/>
              <a:t>π</a:t>
            </a:r>
            <a:r>
              <a:rPr dirty="0" err="1"/>
              <a:t>ροέρχοντ</a:t>
            </a:r>
            <a:r>
              <a:rPr dirty="0"/>
              <a:t>αι από εσωτερικές πηγές που παράγονται από τις επιχειρήσεις</a:t>
            </a:r>
          </a:p>
          <a:p>
            <a:pPr marL="457200" lvl="0" indent="-457200" algn="l" rtl="0">
              <a:lnSpc>
                <a:spcPct val="85000"/>
              </a:lnSpc>
              <a:spcBef>
                <a:spcPts val="1300"/>
              </a:spcBef>
              <a:spcAft>
                <a:spcPts val="0"/>
              </a:spcAft>
              <a:buClr>
                <a:srgbClr val="262626"/>
              </a:buClr>
              <a:buSzPts val="2400"/>
              <a:buFont typeface="Calibri"/>
              <a:buAutoNum type="alphaLcParenR"/>
            </a:pPr>
            <a:r>
              <a:rPr dirty="0" err="1"/>
              <a:t>έχουν</a:t>
            </a:r>
            <a:r>
              <a:rPr dirty="0"/>
              <a:t> π</a:t>
            </a:r>
            <a:r>
              <a:rPr dirty="0" err="1"/>
              <a:t>οιοτική</a:t>
            </a:r>
            <a:r>
              <a:rPr dirty="0"/>
              <a:t> </a:t>
            </a:r>
            <a:r>
              <a:rPr dirty="0" err="1"/>
              <a:t>φύση</a:t>
            </a:r>
            <a:endParaRPr dirty="0"/>
          </a:p>
          <a:p>
            <a:pPr marL="457200" lvl="0" indent="-457200" algn="l" rtl="0">
              <a:lnSpc>
                <a:spcPct val="85000"/>
              </a:lnSpc>
              <a:spcBef>
                <a:spcPts val="1300"/>
              </a:spcBef>
              <a:spcAft>
                <a:spcPts val="0"/>
              </a:spcAft>
              <a:buClr>
                <a:srgbClr val="262626"/>
              </a:buClr>
              <a:buSzPts val="2400"/>
              <a:buFont typeface="Calibri"/>
              <a:buAutoNum type="alphaLcParenR"/>
            </a:pPr>
            <a:r>
              <a:rPr dirty="0"/>
              <a:t>πα</a:t>
            </a:r>
            <a:r>
              <a:rPr dirty="0" err="1"/>
              <a:t>ρέ</a:t>
            </a:r>
            <a:r>
              <a:rPr lang="el-GR" dirty="0" err="1"/>
              <a:t>χουν</a:t>
            </a:r>
            <a:r>
              <a:rPr dirty="0"/>
              <a:t> </a:t>
            </a:r>
            <a:r>
              <a:rPr lang="el-GR" dirty="0"/>
              <a:t>πηγαίες</a:t>
            </a:r>
            <a:r>
              <a:rPr dirty="0"/>
              <a:t> π</a:t>
            </a:r>
            <a:r>
              <a:rPr dirty="0" err="1"/>
              <a:t>ληροφορίες</a:t>
            </a:r>
            <a:r>
              <a:rPr dirty="0"/>
              <a:t> </a:t>
            </a:r>
            <a:r>
              <a:rPr dirty="0" err="1"/>
              <a:t>σχετικά</a:t>
            </a:r>
            <a:r>
              <a:rPr dirty="0"/>
              <a:t> </a:t>
            </a:r>
            <a:r>
              <a:rPr dirty="0" err="1"/>
              <a:t>με</a:t>
            </a:r>
            <a:r>
              <a:rPr dirty="0"/>
              <a:t> τα ανα</a:t>
            </a:r>
            <a:r>
              <a:rPr dirty="0" err="1"/>
              <a:t>λυόμεν</a:t>
            </a:r>
            <a:r>
              <a:rPr dirty="0"/>
              <a:t>α φαινόμενα</a:t>
            </a:r>
          </a:p>
          <a:p>
            <a:pPr marL="457200" lvl="0" indent="-304800" algn="l" rtl="0">
              <a:lnSpc>
                <a:spcPct val="85000"/>
              </a:lnSpc>
              <a:spcBef>
                <a:spcPts val="1300"/>
              </a:spcBef>
              <a:spcAft>
                <a:spcPts val="0"/>
              </a:spcAft>
              <a:buClr>
                <a:srgbClr val="262626"/>
              </a:buClr>
              <a:buSzPts val="2400"/>
              <a:buFont typeface="Calibri"/>
              <a:buNone/>
            </a:pPr>
            <a:endParaRPr dirty="0"/>
          </a:p>
          <a:p>
            <a:pPr marL="0" lvl="0" indent="0" algn="l" rtl="0">
              <a:lnSpc>
                <a:spcPct val="85000"/>
              </a:lnSpc>
              <a:spcBef>
                <a:spcPts val="1300"/>
              </a:spcBef>
              <a:spcAft>
                <a:spcPts val="0"/>
              </a:spcAft>
              <a:buClr>
                <a:srgbClr val="262626"/>
              </a:buClr>
              <a:buSzPts val="2400"/>
              <a:buNone/>
            </a:pPr>
            <a:r>
              <a:rPr dirty="0"/>
              <a:t>Η </a:t>
            </a:r>
            <a:r>
              <a:rPr dirty="0" err="1"/>
              <a:t>σωστή</a:t>
            </a:r>
            <a:r>
              <a:rPr dirty="0"/>
              <a:t> απ</a:t>
            </a:r>
            <a:r>
              <a:rPr dirty="0" err="1"/>
              <a:t>άντηση</a:t>
            </a:r>
            <a:r>
              <a:rPr dirty="0"/>
              <a:t>:</a:t>
            </a:r>
          </a:p>
          <a:p>
            <a:pPr marL="91440" lvl="0" indent="-152400" algn="l" rtl="0">
              <a:lnSpc>
                <a:spcPct val="85000"/>
              </a:lnSpc>
              <a:spcBef>
                <a:spcPts val="1300"/>
              </a:spcBef>
              <a:spcAft>
                <a:spcPts val="0"/>
              </a:spcAft>
              <a:buClr>
                <a:srgbClr val="262626"/>
              </a:buClr>
              <a:buSzPts val="2400"/>
              <a:buChar char=" "/>
            </a:pPr>
            <a:r>
              <a:rPr dirty="0"/>
              <a:t>α)</a:t>
            </a:r>
          </a:p>
          <a:p>
            <a:pPr marL="457200" lvl="0" indent="-304800" algn="l" rtl="0">
              <a:lnSpc>
                <a:spcPct val="85000"/>
              </a:lnSpc>
              <a:spcBef>
                <a:spcPts val="1300"/>
              </a:spcBef>
              <a:spcAft>
                <a:spcPts val="0"/>
              </a:spcAft>
              <a:buClr>
                <a:srgbClr val="262626"/>
              </a:buClr>
              <a:buSzPts val="2400"/>
              <a:buFont typeface="Calibri"/>
              <a:buNone/>
            </a:pPr>
            <a:endParaRPr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endParaRPr sz="2800">
              <a:solidFill>
                <a:schemeClr val="dk1"/>
              </a:solidFill>
            </a:endParaRPr>
          </a:p>
        </p:txBody>
      </p:sp>
      <p:sp>
        <p:nvSpPr>
          <p:cNvPr id="440" name="Google Shape;440;p32"/>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262626"/>
              </a:buClr>
              <a:buSzPts val="2000"/>
              <a:buNone/>
              <a:defRPr sz="2000"/>
            </a:pPr>
            <a:r>
              <a:rPr dirty="0"/>
              <a:t>4. </a:t>
            </a:r>
            <a:r>
              <a:rPr b="1" dirty="0" err="1"/>
              <a:t>Οι</a:t>
            </a:r>
            <a:r>
              <a:rPr b="1" dirty="0"/>
              <a:t> </a:t>
            </a:r>
            <a:r>
              <a:rPr b="1" dirty="0" err="1"/>
              <a:t>στρ</a:t>
            </a:r>
            <a:r>
              <a:rPr b="1" dirty="0"/>
              <a:t>ατηγικοί στόχοι του προγράμματος κοινωνικο-εργατικής παρέμβασης είναι:</a:t>
            </a:r>
          </a:p>
          <a:p>
            <a:pPr marL="457200" lvl="0" indent="-457200" algn="l" rtl="0">
              <a:lnSpc>
                <a:spcPct val="150000"/>
              </a:lnSpc>
              <a:spcBef>
                <a:spcPts val="1300"/>
              </a:spcBef>
              <a:spcAft>
                <a:spcPts val="0"/>
              </a:spcAft>
              <a:buClr>
                <a:srgbClr val="262626"/>
              </a:buClr>
              <a:buSzPts val="2000"/>
              <a:buFont typeface="Calibri"/>
              <a:buAutoNum type="alphaLcParenR"/>
              <a:defRPr sz="2000"/>
            </a:pPr>
            <a:r>
              <a:rPr dirty="0" err="1"/>
              <a:t>άμεσ</a:t>
            </a:r>
            <a:r>
              <a:rPr dirty="0"/>
              <a:t>α συνδεδεμέν</a:t>
            </a:r>
            <a:r>
              <a:rPr lang="el-GR" dirty="0"/>
              <a:t>οι</a:t>
            </a:r>
            <a:r>
              <a:rPr dirty="0"/>
              <a:t> με τον επιχειρησιακό στόχο </a:t>
            </a:r>
            <a:endParaRPr sz="2000" dirty="0"/>
          </a:p>
          <a:p>
            <a:pPr marL="457200" lvl="0" indent="-457200" algn="l" rtl="0">
              <a:lnSpc>
                <a:spcPct val="150000"/>
              </a:lnSpc>
              <a:spcBef>
                <a:spcPts val="1300"/>
              </a:spcBef>
              <a:spcAft>
                <a:spcPts val="0"/>
              </a:spcAft>
              <a:buClr>
                <a:srgbClr val="262626"/>
              </a:buClr>
              <a:buSzPts val="2000"/>
              <a:buFont typeface="Calibri"/>
              <a:buAutoNum type="alphaLcParenR"/>
              <a:defRPr sz="2000"/>
            </a:pPr>
            <a:r>
              <a:rPr dirty="0" err="1"/>
              <a:t>σχετικ</a:t>
            </a:r>
            <a:r>
              <a:rPr lang="el-GR" dirty="0" err="1"/>
              <a:t>οί</a:t>
            </a:r>
            <a:r>
              <a:rPr dirty="0"/>
              <a:t> </a:t>
            </a:r>
            <a:r>
              <a:rPr dirty="0" err="1"/>
              <a:t>με</a:t>
            </a:r>
            <a:r>
              <a:rPr dirty="0"/>
              <a:t> </a:t>
            </a:r>
            <a:r>
              <a:rPr dirty="0" err="1"/>
              <a:t>το</a:t>
            </a:r>
            <a:r>
              <a:rPr dirty="0"/>
              <a:t> </a:t>
            </a:r>
            <a:r>
              <a:rPr dirty="0" err="1"/>
              <a:t>όρ</a:t>
            </a:r>
            <a:r>
              <a:rPr dirty="0"/>
              <a:t>αμα των κοινωνικών επιχειρήσεων</a:t>
            </a:r>
            <a:endParaRPr sz="2000" dirty="0"/>
          </a:p>
          <a:p>
            <a:pPr marL="457200" lvl="0" indent="-457200" algn="l" rtl="0">
              <a:lnSpc>
                <a:spcPct val="150000"/>
              </a:lnSpc>
              <a:spcBef>
                <a:spcPts val="1300"/>
              </a:spcBef>
              <a:spcAft>
                <a:spcPts val="0"/>
              </a:spcAft>
              <a:buClr>
                <a:srgbClr val="262626"/>
              </a:buClr>
              <a:buSzPts val="2000"/>
              <a:buFont typeface="Calibri"/>
              <a:buAutoNum type="alphaLcParenR"/>
              <a:defRPr sz="2000"/>
            </a:pPr>
            <a:r>
              <a:rPr dirty="0" err="1"/>
              <a:t>σχετικ</a:t>
            </a:r>
            <a:r>
              <a:rPr lang="el-GR" dirty="0" err="1"/>
              <a:t>οί</a:t>
            </a:r>
            <a:r>
              <a:rPr dirty="0"/>
              <a:t> </a:t>
            </a:r>
            <a:r>
              <a:rPr dirty="0" err="1"/>
              <a:t>με</a:t>
            </a:r>
            <a:r>
              <a:rPr dirty="0"/>
              <a:t> </a:t>
            </a:r>
            <a:r>
              <a:rPr dirty="0" err="1"/>
              <a:t>μι</a:t>
            </a:r>
            <a:r>
              <a:rPr dirty="0"/>
              <a:t>α αποστολή των κοινωνικών επιχειρήσεων</a:t>
            </a:r>
          </a:p>
          <a:p>
            <a:pPr marL="457200" lvl="0" indent="-457200" algn="l" rtl="0">
              <a:lnSpc>
                <a:spcPct val="150000"/>
              </a:lnSpc>
              <a:spcBef>
                <a:spcPts val="1300"/>
              </a:spcBef>
              <a:spcAft>
                <a:spcPts val="0"/>
              </a:spcAft>
              <a:buClr>
                <a:srgbClr val="262626"/>
              </a:buClr>
              <a:buSzPts val="2000"/>
              <a:buFont typeface="Calibri"/>
              <a:buAutoNum type="alphaLcParenR"/>
              <a:defRPr sz="2000"/>
            </a:pPr>
            <a:r>
              <a:rPr dirty="0" err="1"/>
              <a:t>άμεσ</a:t>
            </a:r>
            <a:r>
              <a:rPr dirty="0"/>
              <a:t>α συνδεδεμέν</a:t>
            </a:r>
            <a:r>
              <a:rPr lang="el-GR" dirty="0"/>
              <a:t>οι</a:t>
            </a:r>
            <a:r>
              <a:rPr dirty="0"/>
              <a:t> με τον κύριο στόχο </a:t>
            </a:r>
            <a:endParaRPr sz="2000" dirty="0"/>
          </a:p>
          <a:p>
            <a:pPr marL="457200" lvl="0" indent="-330200" algn="l" rtl="0">
              <a:lnSpc>
                <a:spcPct val="150000"/>
              </a:lnSpc>
              <a:spcBef>
                <a:spcPts val="1300"/>
              </a:spcBef>
              <a:spcAft>
                <a:spcPts val="0"/>
              </a:spcAft>
              <a:buClr>
                <a:srgbClr val="262626"/>
              </a:buClr>
              <a:buSzPts val="2000"/>
              <a:buFont typeface="Calibri"/>
              <a:buNone/>
            </a:pPr>
            <a:endParaRPr sz="2000" dirty="0"/>
          </a:p>
          <a:p>
            <a:pPr marL="0" lvl="0" indent="0" algn="l" rtl="0">
              <a:lnSpc>
                <a:spcPct val="85000"/>
              </a:lnSpc>
              <a:spcBef>
                <a:spcPts val="1300"/>
              </a:spcBef>
              <a:spcAft>
                <a:spcPts val="0"/>
              </a:spcAft>
              <a:buClr>
                <a:srgbClr val="262626"/>
              </a:buClr>
              <a:buSzPts val="2000"/>
              <a:buNone/>
              <a:defRPr sz="2000"/>
            </a:pPr>
            <a:r>
              <a:rPr dirty="0"/>
              <a:t>Η </a:t>
            </a:r>
            <a:r>
              <a:rPr dirty="0" err="1"/>
              <a:t>σωστή</a:t>
            </a:r>
            <a:r>
              <a:rPr dirty="0"/>
              <a:t> απ</a:t>
            </a:r>
            <a:r>
              <a:rPr dirty="0" err="1"/>
              <a:t>άντηση</a:t>
            </a:r>
            <a:r>
              <a:rPr dirty="0"/>
              <a:t>:</a:t>
            </a:r>
          </a:p>
          <a:p>
            <a:pPr marL="91440" lvl="0" indent="-127000" algn="l" rtl="0">
              <a:lnSpc>
                <a:spcPct val="85000"/>
              </a:lnSpc>
              <a:spcBef>
                <a:spcPts val="1300"/>
              </a:spcBef>
              <a:spcAft>
                <a:spcPts val="0"/>
              </a:spcAft>
              <a:buClr>
                <a:srgbClr val="262626"/>
              </a:buClr>
              <a:buSzPts val="2000"/>
              <a:buChar char=" "/>
              <a:defRPr sz="2000"/>
            </a:pPr>
            <a:r>
              <a:rPr dirty="0"/>
              <a:t>Δ)</a:t>
            </a:r>
            <a:endParaRPr sz="2000" dirty="0"/>
          </a:p>
          <a:p>
            <a:pPr marL="0" lvl="0" indent="0" algn="l" rtl="0">
              <a:lnSpc>
                <a:spcPct val="150000"/>
              </a:lnSpc>
              <a:spcBef>
                <a:spcPts val="1300"/>
              </a:spcBef>
              <a:spcAft>
                <a:spcPts val="0"/>
              </a:spcAft>
              <a:buClr>
                <a:srgbClr val="262626"/>
              </a:buClr>
              <a:buSzPts val="2000"/>
              <a:buNone/>
            </a:pPr>
            <a:endParaRPr sz="2000"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3" name="Google Shape;413;p2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4" name="Google Shape;414;p28"/>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ΑΝΑΦΟΡΈΣ</a:t>
            </a:r>
            <a:endParaRPr>
              <a:solidFill>
                <a:srgbClr val="FFFFFF"/>
              </a:solidFill>
            </a:endParaRPr>
          </a:p>
        </p:txBody>
      </p:sp>
      <p:sp>
        <p:nvSpPr>
          <p:cNvPr id="415" name="Google Shape;415;p28"/>
          <p:cNvSpPr txBox="1"/>
          <p:nvPr/>
        </p:nvSpPr>
        <p:spPr>
          <a:xfrm>
            <a:off x="643467" y="2825791"/>
            <a:ext cx="10992273" cy="2777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t>Οδηγός για την εφαρμογή της στήριξης των κοινωνικά αποκλεισμένων ατόμων και των ατόμων που διατρέχουν κίνδυνο κοινωνικού αποκλεισμού (πολωνικά)έκδοση), Πολωνικό Υπουργείο Περιφερειακής Ανάπτυξης Βαρσοβία 2010</a:t>
            </a: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t>Starnawska M., Αναθεώρηση του επιχειρηματικού προσανατολισμού σε μια κοινωνική επιχείρηση, Gdansk University of Technology,</a:t>
            </a:r>
          </a:p>
          <a:p>
            <a:pPr marL="0" marR="0" lvl="0" indent="0" algn="l" rtl="0">
              <a:spcBef>
                <a:spcPts val="0"/>
              </a:spcBef>
              <a:spcAft>
                <a:spcPts val="0"/>
              </a:spcAft>
              <a:buNone/>
              <a:defRPr sz="1800">
                <a:solidFill>
                  <a:schemeClr val="dk1"/>
                </a:solidFill>
                <a:latin typeface="Calibri"/>
                <a:ea typeface="Calibri"/>
                <a:cs typeface="Calibri"/>
                <a:sym typeface="Calibri"/>
              </a:defRPr>
            </a:pPr>
            <a:br>
              <a:rPr lang="pl-PL" sz="1050">
                <a:solidFill>
                  <a:schemeClr val="dk1"/>
                </a:solidFill>
                <a:latin typeface="Calibri"/>
                <a:ea typeface="Calibri"/>
                <a:cs typeface="Calibri"/>
                <a:sym typeface="Calibri"/>
              </a:rPr>
            </a:br>
            <a:r>
              <a:t>Το μοντέλο δημιουργίας περιφερειακών προγραμμάτων για την ανάπτυξη της κοινωνικής οικονομίας, ROPS Krakow, 2020</a:t>
            </a:r>
          </a:p>
          <a:p>
            <a:pPr marL="0" marR="0" lvl="0" indent="0" algn="l" rtl="0">
              <a:spcBef>
                <a:spcPts val="0"/>
              </a:spcBef>
              <a:spcAft>
                <a:spcPts val="0"/>
              </a:spcAft>
              <a:buNone/>
              <a:defRPr>
                <a:solidFill>
                  <a:schemeClr val="dk1"/>
                </a:solidFill>
                <a:latin typeface="Calibri"/>
                <a:ea typeface="Calibri"/>
                <a:cs typeface="Calibri"/>
                <a:sym typeface="Calibri"/>
              </a:defRPr>
            </a:pPr>
            <a:r>
              <a:rPr sz="1800"/>
              <a:t>Escribano F.P., González F.J.M.</a:t>
            </a:r>
            <a:r>
              <a:rPr sz="2800"/>
              <a:t> </a:t>
            </a:r>
            <a:r>
              <a:rPr sz="1800"/>
              <a:t>Δημιουργία κοινωνικών επιχειρήσεων ενσωμάτωσης στην εργασία (WISE) από οργανώσεις κοινωνικής δράσης: Πρόταση υποδείγματος για τη λήψη αποφάσεων, </a:t>
            </a:r>
            <a:r>
              <a:rPr sz="1800" i="1"/>
              <a:t>VOLUNTAS: Διεθνές Περιοδικό Εθελοντικών και Μη Κερδοσκοπικών Οργανώσεων, </a:t>
            </a:r>
            <a:r>
              <a:rPr sz="1800"/>
              <a:t>2022</a:t>
            </a: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defRPr>
            </a:pPr>
            <a:r>
              <a:t>http://www.inworkproject.eu/</a:t>
            </a:r>
            <a:endParaRPr sz="180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6" name="Google Shape;446;p33" descr="Logotipo  Descripción generada automáticamente"/>
          <p:cNvPicPr preferRelativeResize="0">
            <a:picLocks noGrp="1"/>
          </p:cNvPicPr>
          <p:nvPr>
            <p:ph type="pic" idx="2"/>
          </p:nvPr>
        </p:nvPicPr>
        <p:blipFill rotWithShape="1">
          <a:blip r:embed="rId3">
            <a:alphaModFix/>
          </a:blip>
          <a:srcRect t="28138" b="28137"/>
          <a:stretch/>
        </p:blipFill>
        <p:spPr>
          <a:xfrm>
            <a:off x="0" y="0"/>
            <a:ext cx="12192000" cy="5330952"/>
          </a:xfrm>
          <a:prstGeom prst="rect">
            <a:avLst/>
          </a:prstGeom>
          <a:solidFill>
            <a:srgbClr val="D6F0E6"/>
          </a:solidFill>
          <a:ln>
            <a:noFill/>
          </a:ln>
        </p:spPr>
      </p:pic>
      <p:sp>
        <p:nvSpPr>
          <p:cNvPr id="447" name="Google Shape;447;p33"/>
          <p:cNvSpPr txBox="1">
            <a:spLocks noGrp="1"/>
          </p:cNvSpPr>
          <p:nvPr>
            <p:ph type="body" idx="1"/>
          </p:nvPr>
        </p:nvSpPr>
        <p:spPr>
          <a:xfrm>
            <a:off x="676655" y="5909735"/>
            <a:ext cx="10944537" cy="533400"/>
          </a:xfrm>
          <a:prstGeom prst="rect">
            <a:avLst/>
          </a:prstGeom>
          <a:noFill/>
          <a:ln>
            <a:noFill/>
          </a:ln>
        </p:spPr>
        <p:txBody>
          <a:bodyPr spcFirstLastPara="1" wrap="square" lIns="91425" tIns="45700" rIns="91425" bIns="45700" anchor="t" anchorCtr="0">
            <a:normAutofit/>
          </a:bodyPr>
          <a:lstStyle/>
          <a:p>
            <a:pPr marL="0" indent="0">
              <a:spcBef>
                <a:spcPts val="0"/>
              </a:spcBef>
            </a:pPr>
            <a:r>
              <a:rPr lang="el-GR" dirty="0">
                <a:solidFill>
                  <a:srgbClr val="3A3A3A"/>
                </a:solidFill>
              </a:rPr>
              <a:t>Ενότητα 6: </a:t>
            </a:r>
            <a:r>
              <a:rPr lang="el-GR" dirty="0">
                <a:solidFill>
                  <a:schemeClr val="dk1"/>
                </a:solidFill>
              </a:rPr>
              <a:t>Κατευθυντήριες γραμμές για τον σχεδιασμό προγραμμάτων </a:t>
            </a:r>
            <a:r>
              <a:rPr lang="el-GR" dirty="0" err="1">
                <a:solidFill>
                  <a:schemeClr val="dk1"/>
                </a:solidFill>
              </a:rPr>
              <a:t>κοινωνικο</a:t>
            </a:r>
            <a:r>
              <a:rPr lang="el-GR" dirty="0">
                <a:solidFill>
                  <a:schemeClr val="dk1"/>
                </a:solidFill>
              </a:rPr>
              <a:t>-εργατικής παρέμβασης με κοινωνικούς επιχειρηματίες</a:t>
            </a:r>
            <a:endParaRPr lang="el-GR" sz="1400" b="0" i="0" u="none" strike="noStrike" cap="none" dirty="0">
              <a:solidFill>
                <a:srgbClr val="3A3A3A"/>
              </a:solidFill>
              <a:latin typeface="Calibri"/>
              <a:ea typeface="Calibri"/>
              <a:cs typeface="Calibri"/>
              <a:sym typeface="Calibri"/>
            </a:endParaRPr>
          </a:p>
          <a:p>
            <a:pPr marL="0" lvl="0" indent="0" algn="l" rtl="0">
              <a:lnSpc>
                <a:spcPct val="90000"/>
              </a:lnSpc>
              <a:spcBef>
                <a:spcPts val="0"/>
              </a:spcBef>
              <a:spcAft>
                <a:spcPts val="0"/>
              </a:spcAft>
              <a:buClr>
                <a:srgbClr val="262626"/>
              </a:buClr>
              <a:buSzPts val="1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lang="el-GR" dirty="0"/>
              <a:t>Περιεχόμενα</a:t>
            </a:r>
            <a:endParaRPr dirty="0"/>
          </a:p>
        </p:txBody>
      </p:sp>
      <p:sp>
        <p:nvSpPr>
          <p:cNvPr id="111" name="Google Shape;111;p4"/>
          <p:cNvSpPr txBox="1">
            <a:spLocks noGrp="1"/>
          </p:cNvSpPr>
          <p:nvPr>
            <p:ph type="body" idx="1"/>
          </p:nvPr>
        </p:nvSpPr>
        <p:spPr>
          <a:xfrm>
            <a:off x="676274" y="1874029"/>
            <a:ext cx="11393806" cy="4294015"/>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just" rtl="0">
              <a:lnSpc>
                <a:spcPct val="85000"/>
              </a:lnSpc>
              <a:spcBef>
                <a:spcPts val="0"/>
              </a:spcBef>
              <a:spcAft>
                <a:spcPts val="0"/>
              </a:spcAft>
              <a:buClr>
                <a:schemeClr val="dk1"/>
              </a:buClr>
              <a:buSzPct val="100000"/>
              <a:buFont typeface="Calibri"/>
              <a:buAutoNum type="arabicPeriod"/>
              <a:defRPr sz="2800">
                <a:solidFill>
                  <a:schemeClr val="dk1"/>
                </a:solidFill>
              </a:defRPr>
            </a:pPr>
            <a:r>
              <a:rPr dirty="0"/>
              <a:t>Τα π</a:t>
            </a:r>
            <a:r>
              <a:rPr dirty="0" err="1"/>
              <a:t>ρογράμμ</a:t>
            </a:r>
            <a:r>
              <a:rPr dirty="0"/>
              <a:t>ατα κοινωνικο-εργατικής παρέμβασης με κοινωνικούς επιχειρηματίες</a:t>
            </a:r>
          </a:p>
          <a:p>
            <a:pPr marL="457200" lvl="0" indent="-457200" algn="just" rtl="0">
              <a:lnSpc>
                <a:spcPct val="85000"/>
              </a:lnSpc>
              <a:spcBef>
                <a:spcPts val="1300"/>
              </a:spcBef>
              <a:spcAft>
                <a:spcPts val="0"/>
              </a:spcAft>
              <a:buClr>
                <a:schemeClr val="dk1"/>
              </a:buClr>
              <a:buSzPct val="100000"/>
              <a:buFont typeface="Calibri"/>
              <a:buAutoNum type="arabicPeriod"/>
              <a:defRPr sz="2800">
                <a:solidFill>
                  <a:schemeClr val="dk1"/>
                </a:solidFill>
              </a:defRPr>
            </a:pPr>
            <a:r>
              <a:rPr lang="el-GR" dirty="0"/>
              <a:t>Πρότυπο δομής για τη δημιουργία προγραμμάτων </a:t>
            </a:r>
            <a:r>
              <a:rPr lang="el-GR" dirty="0" err="1"/>
              <a:t>κοινωνικο</a:t>
            </a:r>
            <a:r>
              <a:rPr lang="el-GR" dirty="0"/>
              <a:t>-εργασιακής παρέμβασης</a:t>
            </a:r>
          </a:p>
          <a:p>
            <a:pPr marL="457200" lvl="0" indent="-457200" algn="just" rtl="0">
              <a:lnSpc>
                <a:spcPct val="85000"/>
              </a:lnSpc>
              <a:spcBef>
                <a:spcPts val="1300"/>
              </a:spcBef>
              <a:spcAft>
                <a:spcPts val="0"/>
              </a:spcAft>
              <a:buClr>
                <a:schemeClr val="dk1"/>
              </a:buClr>
              <a:buSzPct val="100000"/>
              <a:buFont typeface="Calibri"/>
              <a:buAutoNum type="arabicPeriod"/>
              <a:defRPr sz="2800">
                <a:solidFill>
                  <a:schemeClr val="dk1"/>
                </a:solidFill>
              </a:defRPr>
            </a:pPr>
            <a:r>
              <a:rPr dirty="0"/>
              <a:t>Η </a:t>
            </a:r>
            <a:r>
              <a:rPr dirty="0" err="1"/>
              <a:t>διάγνωση</a:t>
            </a:r>
            <a:endParaRPr dirty="0"/>
          </a:p>
          <a:p>
            <a:pPr marL="457200" lvl="0" indent="-457200" algn="just" rtl="0">
              <a:lnSpc>
                <a:spcPct val="85000"/>
              </a:lnSpc>
              <a:spcBef>
                <a:spcPts val="1300"/>
              </a:spcBef>
              <a:spcAft>
                <a:spcPts val="0"/>
              </a:spcAft>
              <a:buClr>
                <a:schemeClr val="dk1"/>
              </a:buClr>
              <a:buSzPct val="100000"/>
              <a:buFont typeface="Calibri"/>
              <a:buAutoNum type="arabicPeriod"/>
              <a:defRPr sz="2800">
                <a:solidFill>
                  <a:schemeClr val="dk1"/>
                </a:solidFill>
              </a:defRPr>
            </a:pPr>
            <a:r>
              <a:rPr lang="el-GR" dirty="0"/>
              <a:t>Σχεδιασμός των κύριων προθέσεων του προγράμματος</a:t>
            </a:r>
          </a:p>
          <a:p>
            <a:pPr marL="457200" lvl="0" indent="-457200" algn="just" rtl="0">
              <a:lnSpc>
                <a:spcPct val="85000"/>
              </a:lnSpc>
              <a:spcBef>
                <a:spcPts val="1300"/>
              </a:spcBef>
              <a:spcAft>
                <a:spcPts val="0"/>
              </a:spcAft>
              <a:buClr>
                <a:schemeClr val="dk1"/>
              </a:buClr>
              <a:buSzPct val="100000"/>
              <a:buFont typeface="Calibri"/>
              <a:buAutoNum type="arabicPeriod"/>
              <a:defRPr sz="2800">
                <a:solidFill>
                  <a:schemeClr val="dk1"/>
                </a:solidFill>
              </a:defRPr>
            </a:pPr>
            <a:r>
              <a:rPr dirty="0" err="1"/>
              <a:t>Υλο</a:t>
            </a:r>
            <a:r>
              <a:rPr dirty="0"/>
              <a:t>ποίηση, αξιολόγηση &amp; διαβούλευση του προγράμματος</a:t>
            </a:r>
          </a:p>
          <a:p>
            <a:pPr marL="457200" lvl="0" indent="-457200" algn="just" rtl="0">
              <a:lnSpc>
                <a:spcPct val="85000"/>
              </a:lnSpc>
              <a:spcBef>
                <a:spcPts val="1300"/>
              </a:spcBef>
              <a:spcAft>
                <a:spcPts val="0"/>
              </a:spcAft>
              <a:buClr>
                <a:schemeClr val="dk1"/>
              </a:buClr>
              <a:buSzPct val="100000"/>
              <a:buFont typeface="Calibri"/>
              <a:buAutoNum type="arabicPeriod"/>
              <a:defRPr sz="2800">
                <a:solidFill>
                  <a:schemeClr val="dk1"/>
                </a:solidFill>
              </a:defRPr>
            </a:pPr>
            <a:r>
              <a:rPr dirty="0" err="1"/>
              <a:t>Χειρ</a:t>
            </a:r>
            <a:r>
              <a:rPr dirty="0"/>
              <a:t>αφέτηση</a:t>
            </a:r>
          </a:p>
          <a:p>
            <a:pPr marL="457200" lvl="0" indent="-292735" algn="just" rtl="0">
              <a:lnSpc>
                <a:spcPct val="85000"/>
              </a:lnSpc>
              <a:spcBef>
                <a:spcPts val="1300"/>
              </a:spcBef>
              <a:spcAft>
                <a:spcPts val="0"/>
              </a:spcAft>
              <a:buClr>
                <a:srgbClr val="262626"/>
              </a:buClr>
              <a:buSzPct val="100000"/>
              <a:buFont typeface="Calibri"/>
              <a:buNone/>
            </a:pPr>
            <a:endParaRPr sz="2800" dirty="0">
              <a:solidFill>
                <a:schemeClr val="dk1"/>
              </a:solidFill>
            </a:endParaRPr>
          </a:p>
          <a:p>
            <a:pPr marL="91440" lvl="0" indent="-164465" algn="just" rtl="0">
              <a:lnSpc>
                <a:spcPct val="85000"/>
              </a:lnSpc>
              <a:spcBef>
                <a:spcPts val="1300"/>
              </a:spcBef>
              <a:spcAft>
                <a:spcPts val="0"/>
              </a:spcAft>
              <a:buClr>
                <a:schemeClr val="dk1"/>
              </a:buClr>
              <a:buSzPct val="100000"/>
              <a:buFont typeface="Arial"/>
              <a:buChar char="•"/>
              <a:defRPr sz="2800">
                <a:solidFill>
                  <a:schemeClr val="dk1"/>
                </a:solidFill>
              </a:defRPr>
            </a:pPr>
            <a:r>
              <a:rPr lang="el-GR" dirty="0"/>
              <a:t>Διάρκεια</a:t>
            </a:r>
            <a:r>
              <a:rPr dirty="0"/>
              <a:t> </a:t>
            </a:r>
            <a:r>
              <a:rPr dirty="0" err="1"/>
              <a:t>ενότητ</a:t>
            </a:r>
            <a:r>
              <a:rPr dirty="0"/>
              <a:t>ας: 2 ώρες</a:t>
            </a:r>
          </a:p>
          <a:p>
            <a:pPr marL="91440" lvl="0" indent="0" algn="just" rtl="0">
              <a:lnSpc>
                <a:spcPct val="85000"/>
              </a:lnSpc>
              <a:spcBef>
                <a:spcPts val="1300"/>
              </a:spcBef>
              <a:spcAft>
                <a:spcPts val="0"/>
              </a:spcAft>
              <a:buClr>
                <a:srgbClr val="262626"/>
              </a:buClr>
              <a:buSzPct val="100000"/>
              <a:buFont typeface="Arial"/>
              <a:buNone/>
            </a:pPr>
            <a:endParaRPr dirty="0">
              <a:solidFill>
                <a:srgbClr val="FF0000"/>
              </a:solidFill>
            </a:endParaRPr>
          </a:p>
          <a:p>
            <a:pPr marL="0" lvl="0" indent="0" algn="just" rtl="0">
              <a:lnSpc>
                <a:spcPct val="85000"/>
              </a:lnSpc>
              <a:spcBef>
                <a:spcPts val="1300"/>
              </a:spcBef>
              <a:spcAft>
                <a:spcPts val="0"/>
              </a:spcAft>
              <a:buClr>
                <a:srgbClr val="262626"/>
              </a:buClr>
              <a:buSzPct val="100000"/>
              <a:buNone/>
            </a:pPr>
            <a:endParaRPr dirty="0">
              <a:solidFill>
                <a:srgbClr val="FF0000"/>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g15d754312bf_1_8"/>
          <p:cNvPicPr preferRelativeResize="0"/>
          <p:nvPr/>
        </p:nvPicPr>
        <p:blipFill rotWithShape="1">
          <a:blip r:embed="rId4">
            <a:alphaModFix/>
            <a:extLst>
              <a:ext uri="{BEBA8EAE-BF5A-486C-A8C5-ECC9F3942E4B}">
                <a14:imgProps xmlns:a14="http://schemas.microsoft.com/office/drawing/2010/main">
                  <a14:imgLayer r:embed="rId5">
                    <a14:imgEffect>
                      <a14:sharpenSoften amount="-25000"/>
                    </a14:imgEffect>
                  </a14:imgLayer>
                </a14:imgProps>
              </a:ext>
            </a:extLst>
          </a:blip>
          <a:srcRect l="10079" t="4198" r="13958"/>
          <a:stretch/>
        </p:blipFill>
        <p:spPr>
          <a:xfrm>
            <a:off x="7963592" y="3429000"/>
            <a:ext cx="4023361" cy="2899474"/>
          </a:xfrm>
          <a:prstGeom prst="rect">
            <a:avLst/>
          </a:prstGeom>
          <a:noFill/>
          <a:ln>
            <a:noFill/>
          </a:ln>
        </p:spPr>
      </p:pic>
      <p:sp>
        <p:nvSpPr>
          <p:cNvPr id="117" name="Google Shape;117;g15d754312bf_1_8"/>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g15d754312bf_1_8"/>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g15d754312bf_1_8"/>
          <p:cNvSpPr txBox="1">
            <a:spLocks noGrp="1"/>
          </p:cNvSpPr>
          <p:nvPr>
            <p:ph type="title"/>
          </p:nvPr>
        </p:nvSpPr>
        <p:spPr>
          <a:xfrm>
            <a:off x="1075882" y="1024243"/>
            <a:ext cx="10040100" cy="12282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defRPr sz="3600">
                <a:solidFill>
                  <a:srgbClr val="FFFFFF"/>
                </a:solidFill>
              </a:defRPr>
            </a:pPr>
            <a:r>
              <a:t>6</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.1. Τα προγράμματα κοινωνικο-εργατικής παρέμβασης με κοινωνικούς επιχειρηματίες</a:t>
            </a:r>
            <a:endParaRPr sz="3600">
              <a:solidFill>
                <a:srgbClr val="FFFFFF"/>
              </a:solidFill>
            </a:endParaRPr>
          </a:p>
        </p:txBody>
      </p:sp>
      <p:sp>
        <p:nvSpPr>
          <p:cNvPr id="120" name="Google Shape;120;g15d754312bf_1_8"/>
          <p:cNvSpPr txBox="1"/>
          <p:nvPr/>
        </p:nvSpPr>
        <p:spPr>
          <a:xfrm>
            <a:off x="643475" y="3089849"/>
            <a:ext cx="6788103" cy="23005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050">
                <a:solidFill>
                  <a:schemeClr val="dk1"/>
                </a:solidFill>
                <a:highlight>
                  <a:srgbClr val="FFFFFF"/>
                </a:highlight>
                <a:latin typeface="Roboto"/>
                <a:ea typeface="Roboto"/>
                <a:cs typeface="Roboto"/>
                <a:sym typeface="Roboto"/>
              </a:defRPr>
            </a:pPr>
            <a:r>
              <a:rPr dirty="0" err="1"/>
              <a:t>Οι</a:t>
            </a:r>
            <a:r>
              <a:rPr dirty="0"/>
              <a:t> </a:t>
            </a:r>
            <a:r>
              <a:rPr dirty="0" err="1"/>
              <a:t>κοινωνικοί</a:t>
            </a:r>
            <a:r>
              <a:rPr dirty="0"/>
              <a:t> επ</a:t>
            </a:r>
            <a:r>
              <a:rPr dirty="0" err="1"/>
              <a:t>ιχειρημ</a:t>
            </a:r>
            <a:r>
              <a:rPr dirty="0"/>
              <a:t>ατίες μπορούν να ασχοληθούν με διάφορα θέματα προκειμένου να είναι μια κοινωνική επιχείρηση. </a:t>
            </a:r>
            <a:r>
              <a:rPr dirty="0" err="1"/>
              <a:t>Σε</a:t>
            </a:r>
            <a:r>
              <a:rPr dirty="0"/>
              <a:t> α</a:t>
            </a:r>
            <a:r>
              <a:rPr dirty="0" err="1"/>
              <a:t>υτό</a:t>
            </a:r>
            <a:r>
              <a:rPr dirty="0"/>
              <a:t> </a:t>
            </a:r>
            <a:r>
              <a:rPr dirty="0" err="1"/>
              <a:t>το</a:t>
            </a:r>
            <a:r>
              <a:rPr dirty="0"/>
              <a:t> </a:t>
            </a:r>
            <a:r>
              <a:rPr dirty="0" err="1"/>
              <a:t>κεφάλ</a:t>
            </a:r>
            <a:r>
              <a:rPr dirty="0"/>
              <a:t>αιο θα επικεντρωθούμε στο πώς ένας κοινωνικός επιχειρηματίας μπορεί να αναλάβει την κοινωνική ευθύνη και να επιτρέψει στα κοινωνικά αποκλεισμένα άτομα να συμμετέχουν στην κοινωνία.</a:t>
            </a:r>
            <a:endParaRPr sz="2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6" name="Google Shape;126;g15d754312bf_1_0"/>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g15d754312bf_1_0"/>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g15d754312bf_1_0"/>
          <p:cNvSpPr txBox="1">
            <a:spLocks noGrp="1"/>
          </p:cNvSpPr>
          <p:nvPr>
            <p:ph type="title"/>
          </p:nvPr>
        </p:nvSpPr>
        <p:spPr>
          <a:xfrm>
            <a:off x="1075882" y="1024243"/>
            <a:ext cx="10040100" cy="12282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defRPr sz="3600">
                <a:solidFill>
                  <a:srgbClr val="FFFFFF"/>
                </a:solidFill>
              </a:defRPr>
            </a:pPr>
            <a:r>
              <a:t>6</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.1. Τα προγράμματα κοινωνικο-εργατικής παρέμβασης με κοινωνικούς επιχειρηματίες</a:t>
            </a:r>
            <a:endParaRPr sz="3600">
              <a:solidFill>
                <a:srgbClr val="FFFFFF"/>
              </a:solidFill>
            </a:endParaRPr>
          </a:p>
        </p:txBody>
      </p:sp>
      <p:sp>
        <p:nvSpPr>
          <p:cNvPr id="129" name="Google Shape;129;g15d754312bf_1_0"/>
          <p:cNvSpPr txBox="1"/>
          <p:nvPr/>
        </p:nvSpPr>
        <p:spPr>
          <a:xfrm>
            <a:off x="90784" y="2668475"/>
            <a:ext cx="9285971" cy="42934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a:t>Υπ</a:t>
            </a:r>
            <a:r>
              <a:rPr dirty="0" err="1"/>
              <a:t>άρχουν</a:t>
            </a:r>
            <a:r>
              <a:rPr dirty="0"/>
              <a:t> π</a:t>
            </a:r>
            <a:r>
              <a:rPr dirty="0" err="1"/>
              <a:t>ολλές</a:t>
            </a:r>
            <a:r>
              <a:rPr dirty="0"/>
              <a:t> </a:t>
            </a:r>
            <a:r>
              <a:rPr dirty="0" err="1"/>
              <a:t>κοινωνικές</a:t>
            </a:r>
            <a:r>
              <a:rPr dirty="0"/>
              <a:t> επ</a:t>
            </a:r>
            <a:r>
              <a:rPr dirty="0" err="1"/>
              <a:t>ιχειρήσεις</a:t>
            </a:r>
            <a:r>
              <a:rPr dirty="0"/>
              <a:t> </a:t>
            </a:r>
            <a:r>
              <a:rPr b="1" dirty="0"/>
              <a:t>π</a:t>
            </a:r>
            <a:r>
              <a:rPr b="1" dirty="0" err="1"/>
              <a:t>ου</a:t>
            </a:r>
            <a:r>
              <a:rPr b="1" dirty="0"/>
              <a:t> απ</a:t>
            </a:r>
            <a:r>
              <a:rPr b="1" dirty="0" err="1"/>
              <a:t>οσκο</a:t>
            </a:r>
            <a:r>
              <a:rPr b="1" dirty="0"/>
              <a:t>πούν στη στήριξη της κοινωνικής και εργασιακής ένταξης των ατόμων από περιθωριοποιημένες και/ή ευάλωτες ομάδες</a:t>
            </a:r>
            <a:r>
              <a:rPr dirty="0"/>
              <a:t>, που είναι άτομα που δεν μπορούν να αντεπεξέλθουν ανεξάρτητα στην κοινωνία και στην αγορά εργασίας. </a:t>
            </a:r>
            <a:r>
              <a:rPr dirty="0" err="1"/>
              <a:t>Λέμε</a:t>
            </a:r>
            <a:r>
              <a:rPr dirty="0"/>
              <a:t> </a:t>
            </a:r>
            <a:r>
              <a:rPr dirty="0" err="1"/>
              <a:t>ότι</a:t>
            </a:r>
            <a:r>
              <a:rPr dirty="0"/>
              <a:t> </a:t>
            </a:r>
            <a:r>
              <a:rPr dirty="0" err="1"/>
              <a:t>είν</a:t>
            </a:r>
            <a:r>
              <a:rPr dirty="0"/>
              <a:t>αι «</a:t>
            </a:r>
            <a:r>
              <a:rPr i="1" dirty="0"/>
              <a:t>κοινωνικά αποκλεισμένοι</a:t>
            </a:r>
            <a:r>
              <a:rPr dirty="0"/>
              <a:t>».  </a:t>
            </a:r>
          </a:p>
          <a:p>
            <a:pPr marL="0" marR="0" lvl="0" indent="0" algn="just" rtl="0">
              <a:spcBef>
                <a:spcPts val="0"/>
              </a:spcBef>
              <a:spcAft>
                <a:spcPts val="0"/>
              </a:spcAft>
              <a:buNone/>
            </a:pPr>
            <a:endParaRPr sz="105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err="1"/>
              <a:t>Οι</a:t>
            </a:r>
            <a:r>
              <a:rPr dirty="0"/>
              <a:t> </a:t>
            </a:r>
            <a:r>
              <a:rPr dirty="0" err="1"/>
              <a:t>λόγοι</a:t>
            </a:r>
            <a:r>
              <a:rPr dirty="0"/>
              <a:t> π</a:t>
            </a:r>
            <a:r>
              <a:rPr dirty="0" err="1"/>
              <a:t>ου</a:t>
            </a:r>
            <a:r>
              <a:rPr dirty="0"/>
              <a:t> </a:t>
            </a:r>
            <a:r>
              <a:rPr dirty="0" err="1"/>
              <a:t>οδηγούν</a:t>
            </a:r>
            <a:r>
              <a:rPr dirty="0"/>
              <a:t> </a:t>
            </a:r>
            <a:r>
              <a:rPr dirty="0" err="1"/>
              <a:t>στον</a:t>
            </a:r>
            <a:r>
              <a:rPr dirty="0"/>
              <a:t> </a:t>
            </a:r>
            <a:r>
              <a:rPr dirty="0" err="1"/>
              <a:t>κοινωνικό</a:t>
            </a:r>
            <a:r>
              <a:rPr dirty="0"/>
              <a:t> απ</a:t>
            </a:r>
            <a:r>
              <a:rPr dirty="0" err="1"/>
              <a:t>οκλεισμό</a:t>
            </a:r>
            <a:r>
              <a:rPr dirty="0"/>
              <a:t> π</a:t>
            </a:r>
            <a:r>
              <a:rPr dirty="0" err="1"/>
              <a:t>οικίλλουν</a:t>
            </a:r>
            <a:r>
              <a:rPr dirty="0"/>
              <a:t> </a:t>
            </a:r>
            <a:r>
              <a:rPr dirty="0" err="1"/>
              <a:t>σε</a:t>
            </a:r>
            <a:r>
              <a:rPr dirty="0"/>
              <a:t> </a:t>
            </a:r>
            <a:r>
              <a:rPr dirty="0" err="1"/>
              <a:t>μεγάλο</a:t>
            </a:r>
            <a:r>
              <a:rPr dirty="0"/>
              <a:t> βα</a:t>
            </a:r>
            <a:r>
              <a:rPr dirty="0" err="1"/>
              <a:t>θμό</a:t>
            </a:r>
            <a:r>
              <a:rPr dirty="0"/>
              <a:t>. Μπ</a:t>
            </a:r>
            <a:r>
              <a:rPr dirty="0" err="1"/>
              <a:t>ορεί</a:t>
            </a:r>
            <a:r>
              <a:rPr dirty="0"/>
              <a:t> να π</a:t>
            </a:r>
            <a:r>
              <a:rPr dirty="0" err="1"/>
              <a:t>εριλ</a:t>
            </a:r>
            <a:r>
              <a:rPr dirty="0"/>
              <a:t>αμβάνουν: εθνοτική καταγωγή, χαμηλό επίπεδο εκπαίδευσης ή οικονομική κατάσταση, περιορισμένη πρόσβαση σε μέσα επικοινωνίας (χαμηλή κοινωνική κινητικότητα). </a:t>
            </a:r>
            <a:r>
              <a:rPr dirty="0" err="1"/>
              <a:t>Αλλά</a:t>
            </a:r>
            <a:r>
              <a:rPr dirty="0"/>
              <a:t> α</a:t>
            </a:r>
            <a:r>
              <a:rPr dirty="0" err="1"/>
              <a:t>υτές</a:t>
            </a:r>
            <a:r>
              <a:rPr dirty="0"/>
              <a:t> </a:t>
            </a:r>
            <a:r>
              <a:rPr dirty="0" err="1"/>
              <a:t>οι</a:t>
            </a:r>
            <a:r>
              <a:rPr dirty="0"/>
              <a:t> α</a:t>
            </a:r>
            <a:r>
              <a:rPr dirty="0" err="1"/>
              <a:t>ιτίες</a:t>
            </a:r>
            <a:r>
              <a:rPr dirty="0"/>
              <a:t> μπ</a:t>
            </a:r>
            <a:r>
              <a:rPr dirty="0" err="1"/>
              <a:t>ορεί</a:t>
            </a:r>
            <a:r>
              <a:rPr dirty="0"/>
              <a:t> επ</a:t>
            </a:r>
            <a:r>
              <a:rPr dirty="0" err="1"/>
              <a:t>ίσης</a:t>
            </a:r>
            <a:r>
              <a:rPr dirty="0"/>
              <a:t> να </a:t>
            </a:r>
            <a:r>
              <a:rPr dirty="0" err="1"/>
              <a:t>είν</a:t>
            </a:r>
            <a:r>
              <a:rPr dirty="0"/>
              <a:t>αι κοινωνικά στερεότυπα και προκαταλήψεις που οδηγούν σε άμεσες ή έμμεσες διακρίσεις με βάση τα χαρακτηριστικά ενός ατόμου, όπως το φύλο, ο σεξουαλικός προσανατολισμός, η ηλικία, η φυλή, η θρησκεία ή η αναπηρία. </a:t>
            </a:r>
          </a:p>
          <a:p>
            <a:pPr marL="0" marR="0" lvl="0" indent="0" algn="just" rtl="0">
              <a:spcBef>
                <a:spcPts val="0"/>
              </a:spcBef>
              <a:spcAft>
                <a:spcPts val="0"/>
              </a:spcAft>
              <a:buNone/>
            </a:pPr>
            <a:endParaRPr sz="105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err="1"/>
              <a:t>Αξίζει</a:t>
            </a:r>
            <a:r>
              <a:rPr dirty="0"/>
              <a:t> να </a:t>
            </a:r>
            <a:r>
              <a:rPr dirty="0" err="1"/>
              <a:t>σημειωθεί</a:t>
            </a:r>
            <a:r>
              <a:rPr dirty="0"/>
              <a:t> </a:t>
            </a:r>
            <a:r>
              <a:rPr dirty="0" err="1"/>
              <a:t>ότι</a:t>
            </a:r>
            <a:r>
              <a:rPr dirty="0"/>
              <a:t> </a:t>
            </a:r>
            <a:r>
              <a:rPr dirty="0" err="1"/>
              <a:t>οι</a:t>
            </a:r>
            <a:r>
              <a:rPr dirty="0"/>
              <a:t> </a:t>
            </a:r>
            <a:r>
              <a:rPr dirty="0" err="1"/>
              <a:t>δι</a:t>
            </a:r>
            <a:r>
              <a:rPr dirty="0"/>
              <a:t>ακρίσεις μπορούν πολύ συχνά να λάβουν τη μορφή πολλαπλών διακρίσεων που αφορούν περισσότερες από μία αιτίες. </a:t>
            </a:r>
            <a:r>
              <a:rPr dirty="0" err="1"/>
              <a:t>Έν</a:t>
            </a:r>
            <a:r>
              <a:rPr dirty="0"/>
              <a:t>α παράδειγμα αυτού του είδους αποκλεισμού μπορεί να είναι οι διακρίσεις εις βάρος ηλικιωμένων ατόμων με αναπηρία ή γυναικών που ανήκουν σε εθνικές ή εθνοτικές μειονότητες.</a:t>
            </a:r>
            <a:endParaRPr sz="1800" dirty="0">
              <a:solidFill>
                <a:schemeClr val="dk1"/>
              </a:solidFill>
              <a:latin typeface="Calibri"/>
              <a:ea typeface="Calibri"/>
              <a:cs typeface="Calibri"/>
              <a:sym typeface="Calibri"/>
            </a:endParaRPr>
          </a:p>
        </p:txBody>
      </p:sp>
      <p:pic>
        <p:nvPicPr>
          <p:cNvPr id="2" name="Google Shape;116;g15d754312bf_1_8">
            <a:extLst>
              <a:ext uri="{FF2B5EF4-FFF2-40B4-BE49-F238E27FC236}">
                <a16:creationId xmlns:a16="http://schemas.microsoft.com/office/drawing/2014/main" id="{DAD89640-578E-2B80-C7F2-ABC4756C34A3}"/>
              </a:ext>
            </a:extLst>
          </p:cNvPr>
          <p:cNvPicPr preferRelativeResize="0"/>
          <p:nvPr/>
        </p:nvPicPr>
        <p:blipFill rotWithShape="1">
          <a:blip r:embed="rId4">
            <a:alphaModFix/>
            <a:extLst>
              <a:ext uri="{BEBA8EAE-BF5A-486C-A8C5-ECC9F3942E4B}">
                <a14:imgProps xmlns:a14="http://schemas.microsoft.com/office/drawing/2010/main">
                  <a14:imgLayer r:embed="rId5">
                    <a14:imgEffect>
                      <a14:sharpenSoften amount="-25000"/>
                    </a14:imgEffect>
                  </a14:imgLayer>
                </a14:imgProps>
              </a:ext>
            </a:extLst>
          </a:blip>
          <a:srcRect l="10079" t="4198" r="13958"/>
          <a:stretch/>
        </p:blipFill>
        <p:spPr>
          <a:xfrm>
            <a:off x="9376755" y="3707475"/>
            <a:ext cx="2815245" cy="2195731"/>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657222" y="20044"/>
            <a:ext cx="10772775" cy="1309602"/>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4400"/>
              <a:buFont typeface="Calibri"/>
              <a:buNone/>
              <a:defRPr sz="4400"/>
            </a:pPr>
            <a:r>
              <a:t>Κοινωνικός αποκλεισμός — τι σημαίνει αυτό;</a:t>
            </a:r>
          </a:p>
        </p:txBody>
      </p:sp>
      <p:sp>
        <p:nvSpPr>
          <p:cNvPr id="135" name="Google Shape;135;p6"/>
          <p:cNvSpPr/>
          <p:nvPr/>
        </p:nvSpPr>
        <p:spPr>
          <a:xfrm>
            <a:off x="591076" y="1146766"/>
            <a:ext cx="11600924"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400">
                <a:solidFill>
                  <a:schemeClr val="dk1"/>
                </a:solidFill>
                <a:latin typeface="Calibri"/>
                <a:ea typeface="Calibri"/>
                <a:cs typeface="Calibri"/>
                <a:sym typeface="Calibri"/>
              </a:defRPr>
            </a:pPr>
            <a:r>
              <a:rPr dirty="0"/>
              <a:t>Ο </a:t>
            </a:r>
            <a:r>
              <a:rPr dirty="0" err="1"/>
              <a:t>όρος</a:t>
            </a:r>
            <a:r>
              <a:rPr dirty="0"/>
              <a:t> </a:t>
            </a:r>
            <a:r>
              <a:rPr i="1" dirty="0"/>
              <a:t>«</a:t>
            </a:r>
            <a:r>
              <a:rPr b="1" i="1" dirty="0" err="1"/>
              <a:t>κοινωνικός</a:t>
            </a:r>
            <a:r>
              <a:rPr b="1" i="1" dirty="0"/>
              <a:t> απ</a:t>
            </a:r>
            <a:r>
              <a:rPr b="1" i="1" dirty="0" err="1"/>
              <a:t>οκλεισμός</a:t>
            </a:r>
            <a:r>
              <a:rPr i="1" dirty="0"/>
              <a:t>» </a:t>
            </a:r>
            <a:r>
              <a:rPr dirty="0"/>
              <a:t>π</a:t>
            </a:r>
            <a:r>
              <a:rPr dirty="0" err="1"/>
              <a:t>εριλ</a:t>
            </a:r>
            <a:r>
              <a:rPr dirty="0"/>
              <a:t>αμβάνει </a:t>
            </a:r>
            <a:r>
              <a:rPr lang="el-GR" dirty="0"/>
              <a:t>δ</a:t>
            </a:r>
            <a:r>
              <a:rPr dirty="0" err="1"/>
              <a:t>ιάφορ</a:t>
            </a:r>
            <a:r>
              <a:rPr dirty="0"/>
              <a:t>α </a:t>
            </a:r>
            <a:r>
              <a:rPr lang="el-GR" dirty="0"/>
              <a:t>θέματα</a:t>
            </a:r>
            <a:r>
              <a:rPr dirty="0"/>
              <a:t> στρατηγικής και προγραμματισμού που σχετίζονται με την κοινωνική πολιτική και την αγορά εργασίας</a:t>
            </a:r>
            <a:r>
              <a:rPr lang="el-GR" dirty="0"/>
              <a:t>, </a:t>
            </a:r>
            <a:r>
              <a:rPr dirty="0" err="1"/>
              <a:t>την</a:t>
            </a:r>
            <a:r>
              <a:rPr dirty="0"/>
              <a:t> έλλειψη ή περιορισμένες δυνατότητες συμμετοχής, επηρεάζοντας άτομα και ομάδες από τα θεμελιώδη δικαιώματα, τους δημόσιους θεσμούς, τις υπηρεσίες και τις αγορές που θα πρέπει να είναι διαθέσιμες για όλους.</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marR="0" lvl="0" indent="0" algn="just" rtl="0">
              <a:spcBef>
                <a:spcPts val="0"/>
              </a:spcBef>
              <a:spcAft>
                <a:spcPts val="0"/>
              </a:spcAft>
              <a:buNone/>
              <a:defRPr sz="240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defRPr>
            </a:pPr>
            <a:r>
              <a:rPr dirty="0"/>
              <a:t>Η </a:t>
            </a:r>
            <a:r>
              <a:rPr dirty="0" err="1"/>
              <a:t>κοινωνική</a:t>
            </a:r>
            <a:r>
              <a:rPr dirty="0"/>
              <a:t> απ</a:t>
            </a:r>
            <a:r>
              <a:rPr dirty="0" err="1"/>
              <a:t>οκλειστικότητ</a:t>
            </a:r>
            <a:r>
              <a:rPr dirty="0"/>
              <a:t>α μπορεί να έχει τις ακόλουθες συνέπειες/χαρακτηριστικά: </a:t>
            </a:r>
          </a:p>
          <a:p>
            <a:pPr marL="342900" marR="0" lvl="0" indent="-342900" algn="just" rtl="0">
              <a:spcBef>
                <a:spcPts val="0"/>
              </a:spcBef>
              <a:spcAft>
                <a:spcPts val="0"/>
              </a:spcAft>
              <a:buFont typeface="Arial" panose="020B0604020202020204" pitchFamily="34" charset="0"/>
              <a:buChar char="•"/>
              <a:defRPr sz="240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defRPr>
            </a:pPr>
            <a:r>
              <a:rPr dirty="0"/>
              <a:t>απ</a:t>
            </a:r>
            <a:r>
              <a:rPr dirty="0" err="1"/>
              <a:t>οκλεισμός</a:t>
            </a:r>
            <a:r>
              <a:rPr dirty="0"/>
              <a:t> </a:t>
            </a:r>
            <a:r>
              <a:rPr dirty="0" err="1"/>
              <a:t>κοινωνικών</a:t>
            </a:r>
            <a:r>
              <a:rPr dirty="0"/>
              <a:t> </a:t>
            </a:r>
            <a:r>
              <a:rPr dirty="0" err="1"/>
              <a:t>ομάδων</a:t>
            </a:r>
            <a:r>
              <a:rPr dirty="0"/>
              <a:t> ή α</a:t>
            </a:r>
            <a:r>
              <a:rPr dirty="0" err="1"/>
              <a:t>τόμων</a:t>
            </a:r>
            <a:r>
              <a:rPr dirty="0"/>
              <a:t> από </a:t>
            </a:r>
            <a:r>
              <a:rPr dirty="0" err="1"/>
              <a:t>την</a:t>
            </a:r>
            <a:r>
              <a:rPr dirty="0"/>
              <a:t> </a:t>
            </a:r>
            <a:r>
              <a:rPr dirty="0" err="1"/>
              <a:t>κοινωνί</a:t>
            </a:r>
            <a:r>
              <a:rPr dirty="0"/>
              <a:t>α</a:t>
            </a:r>
            <a:endParaRPr sz="2400" dirty="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342900" marR="0" lvl="0" indent="-342900" algn="just" rtl="0">
              <a:spcBef>
                <a:spcPts val="0"/>
              </a:spcBef>
              <a:spcAft>
                <a:spcPts val="0"/>
              </a:spcAft>
              <a:buFont typeface="Arial" panose="020B0604020202020204" pitchFamily="34" charset="0"/>
              <a:buChar char="•"/>
              <a:defRPr sz="240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defRPr>
            </a:pPr>
            <a:r>
              <a:rPr dirty="0" err="1"/>
              <a:t>έλλειψη</a:t>
            </a:r>
            <a:r>
              <a:rPr dirty="0"/>
              <a:t> απ</a:t>
            </a:r>
            <a:r>
              <a:rPr dirty="0" err="1"/>
              <a:t>οδοχής</a:t>
            </a:r>
            <a:r>
              <a:rPr dirty="0"/>
              <a:t> από </a:t>
            </a:r>
            <a:r>
              <a:rPr dirty="0" err="1"/>
              <a:t>την</a:t>
            </a:r>
            <a:r>
              <a:rPr dirty="0"/>
              <a:t> υπ</a:t>
            </a:r>
            <a:r>
              <a:rPr dirty="0" err="1"/>
              <a:t>όλοι</a:t>
            </a:r>
            <a:r>
              <a:rPr dirty="0"/>
              <a:t>πη κοινωνία</a:t>
            </a:r>
            <a:endParaRPr sz="2400" dirty="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342900" marR="0" lvl="0" indent="-342900" algn="just" rtl="0">
              <a:spcBef>
                <a:spcPts val="0"/>
              </a:spcBef>
              <a:spcAft>
                <a:spcPts val="0"/>
              </a:spcAft>
              <a:buFont typeface="Arial" panose="020B0604020202020204" pitchFamily="34" charset="0"/>
              <a:buChar char="•"/>
              <a:defRPr sz="2400">
                <a:solidFill>
                  <a:schemeClr val="dk1"/>
                </a:solidFill>
                <a:highlight>
                  <a:srgbClr val="FF99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defRPr>
            </a:pPr>
            <a:r>
              <a:rPr lang="el-GR" dirty="0"/>
              <a:t>την</a:t>
            </a:r>
            <a:r>
              <a:rPr dirty="0"/>
              <a:t> α</a:t>
            </a:r>
            <a:r>
              <a:rPr dirty="0" err="1"/>
              <a:t>νεργί</a:t>
            </a:r>
            <a:r>
              <a:rPr dirty="0"/>
              <a:t>α</a:t>
            </a:r>
          </a:p>
          <a:p>
            <a:pPr marL="342900" marR="0" lvl="0" indent="-342900" algn="just" rtl="0">
              <a:spcBef>
                <a:spcPts val="0"/>
              </a:spcBef>
              <a:spcAft>
                <a:spcPts val="0"/>
              </a:spcAft>
              <a:buFont typeface="Arial" panose="020B0604020202020204" pitchFamily="34" charset="0"/>
              <a:buChar char="•"/>
              <a:defRPr sz="2400">
                <a:solidFill>
                  <a:schemeClr val="dk1"/>
                </a:solidFill>
                <a:latin typeface="Calibri"/>
                <a:ea typeface="Calibri"/>
                <a:cs typeface="Calibri"/>
                <a:sym typeface="Calibri"/>
              </a:defRPr>
            </a:pPr>
            <a:r>
              <a:rPr dirty="0"/>
              <a:t>Επιπ</a:t>
            </a:r>
            <a:r>
              <a:rPr dirty="0" err="1"/>
              <a:t>λέον</a:t>
            </a:r>
            <a:r>
              <a:rPr dirty="0"/>
              <a:t>, ο </a:t>
            </a:r>
            <a:r>
              <a:rPr dirty="0" err="1"/>
              <a:t>κοινωνικός</a:t>
            </a:r>
            <a:r>
              <a:rPr dirty="0"/>
              <a:t> απ</a:t>
            </a:r>
            <a:r>
              <a:rPr dirty="0" err="1"/>
              <a:t>οκλεισμός</a:t>
            </a:r>
            <a:r>
              <a:rPr dirty="0"/>
              <a:t> </a:t>
            </a:r>
            <a:r>
              <a:rPr dirty="0" err="1"/>
              <a:t>συνδέετ</a:t>
            </a:r>
            <a:r>
              <a:rPr dirty="0"/>
              <a:t>αι επίσης με κοινωνικά προβλήματα όπως ο αλκοολισμός, η φτώχεια, </a:t>
            </a:r>
            <a:r>
              <a:rPr lang="el-GR" dirty="0"/>
              <a:t>στέγαση</a:t>
            </a:r>
            <a:r>
              <a:rPr dirty="0"/>
              <a:t>, ακόμη και </a:t>
            </a:r>
            <a:r>
              <a:rPr lang="el-GR" dirty="0"/>
              <a:t>εγκληματικότητα</a:t>
            </a:r>
            <a:r>
              <a:rPr dirty="0"/>
              <a:t>, καθώς και διάφορα είδη παρεκκλίσεων και κοινωνικών παθολογιών.</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7"/>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7"/>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1075882" y="1024243"/>
            <a:ext cx="10040233"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000"/>
              <a:buFont typeface="Calibri"/>
              <a:buNone/>
              <a:defRPr sz="4000">
                <a:solidFill>
                  <a:srgbClr val="FFFFFF"/>
                </a:solidFill>
              </a:defRPr>
            </a:pPr>
            <a:r>
              <a:t>6.1. Τα προγράμματα κοινωνικο-εργατικής παρέμβασης με κοινωνικούς επιχειρηματίες</a:t>
            </a:r>
            <a:endParaRPr sz="4000">
              <a:solidFill>
                <a:srgbClr val="FFFFFF"/>
              </a:solidFill>
            </a:endParaRPr>
          </a:p>
        </p:txBody>
      </p:sp>
      <p:sp>
        <p:nvSpPr>
          <p:cNvPr id="143" name="Google Shape;143;p7"/>
          <p:cNvSpPr txBox="1"/>
          <p:nvPr/>
        </p:nvSpPr>
        <p:spPr>
          <a:xfrm>
            <a:off x="365761" y="2784688"/>
            <a:ext cx="11594304"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000">
                <a:solidFill>
                  <a:schemeClr val="dk1"/>
                </a:solidFill>
                <a:latin typeface="Calibri"/>
                <a:ea typeface="Calibri"/>
                <a:cs typeface="Calibri"/>
                <a:sym typeface="Calibri"/>
              </a:defRPr>
            </a:pPr>
            <a:r>
              <a:rPr dirty="0"/>
              <a:t>Κα</a:t>
            </a:r>
            <a:r>
              <a:rPr dirty="0" err="1"/>
              <a:t>τά</a:t>
            </a:r>
            <a:r>
              <a:rPr dirty="0"/>
              <a:t> </a:t>
            </a:r>
            <a:r>
              <a:rPr dirty="0" err="1"/>
              <a:t>την</a:t>
            </a:r>
            <a:r>
              <a:rPr dirty="0"/>
              <a:t> </a:t>
            </a:r>
            <a:r>
              <a:rPr dirty="0" err="1"/>
              <a:t>υλο</a:t>
            </a:r>
            <a:r>
              <a:rPr dirty="0"/>
              <a:t>ποίηση δραστηριοτήτων που στοχεύουν σε κοινωνικά αποκλεισμένους ανθρώπους, η έμφαση μετατοπίζεται από τις ατομικές δραστηριότητες στη συνεργασία πολλών εταίρων, με έμφαση στην επίλυση κοινωνικών προβλημάτων.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r>
              <a:rPr dirty="0" err="1"/>
              <a:t>Πρ</a:t>
            </a:r>
            <a:r>
              <a:rPr dirty="0"/>
              <a:t>αγματοποιείται, μεταξύ άλλων, μέσω της υλοποίησης διαφόρων τύπων </a:t>
            </a:r>
            <a:r>
              <a:rPr b="1" dirty="0"/>
              <a:t>προγραμμάτων, έργων και πρωτοβουλιών κοινωνικής παρέμβασης</a:t>
            </a:r>
            <a:r>
              <a:rPr dirty="0"/>
              <a: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br>
              <a:rPr lang="pl-PL" sz="2000" dirty="0">
                <a:solidFill>
                  <a:schemeClr val="dk1"/>
                </a:solidFill>
                <a:latin typeface="Calibri"/>
                <a:ea typeface="Calibri"/>
                <a:cs typeface="Calibri"/>
                <a:sym typeface="Calibri"/>
              </a:rPr>
            </a:br>
            <a:r>
              <a:rPr dirty="0" err="1"/>
              <a:t>Μέσω</a:t>
            </a:r>
            <a:r>
              <a:rPr dirty="0"/>
              <a:t> </a:t>
            </a:r>
            <a:r>
              <a:rPr dirty="0" err="1"/>
              <a:t>της</a:t>
            </a:r>
            <a:r>
              <a:rPr dirty="0"/>
              <a:t> </a:t>
            </a:r>
            <a:r>
              <a:rPr dirty="0" err="1"/>
              <a:t>δημιουργί</a:t>
            </a:r>
            <a:r>
              <a:rPr dirty="0"/>
              <a:t>ας τοπικών εταιρικών σχέσεων, της αμοιβαίας συνεργασίας της τοπικής κοινότητας και των τοπικών εταίρων (π.χ. </a:t>
            </a:r>
            <a:r>
              <a:rPr dirty="0" err="1"/>
              <a:t>οργ</a:t>
            </a:r>
            <a:r>
              <a:rPr dirty="0"/>
              <a:t>ανώσεις, εργοδότες κ.λπ.) υπάρχει επίσης μεγαλύτερος συντονισμός των δραστηριοτήτων προς όφελος των κοινωνικά αποκλεισμένων ατόμων.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2000">
                <a:solidFill>
                  <a:schemeClr val="dk1"/>
                </a:solidFill>
                <a:latin typeface="Calibri"/>
                <a:ea typeface="Calibri"/>
                <a:cs typeface="Calibri"/>
                <a:sym typeface="Calibri"/>
              </a:defRPr>
            </a:pPr>
            <a:r>
              <a:rPr dirty="0" err="1"/>
              <a:t>Οι</a:t>
            </a:r>
            <a:r>
              <a:rPr dirty="0"/>
              <a:t> </a:t>
            </a:r>
            <a:r>
              <a:rPr dirty="0" err="1"/>
              <a:t>κοινές</a:t>
            </a:r>
            <a:r>
              <a:rPr dirty="0"/>
              <a:t> </a:t>
            </a:r>
            <a:r>
              <a:rPr dirty="0" err="1"/>
              <a:t>δρ</a:t>
            </a:r>
            <a:r>
              <a:rPr dirty="0"/>
              <a:t>αστηριότητες αυξάνουν επίσης την ευθύνη για τα εκτελεσθέντα έργα, τα οποία επηρεάζουν την αποτελεσματικότητα και την αποδοτικότητά τους, και ενισχύουν τις δυνατότητες των παρόχων υπηρεσιών.</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40B385"/>
              </a:buClr>
              <a:buSzPts val="4400"/>
              <a:buFont typeface="Calibri"/>
              <a:buNone/>
              <a:defRPr sz="4400">
                <a:solidFill>
                  <a:srgbClr val="40B385"/>
                </a:solidFill>
              </a:defRPr>
            </a:pPr>
            <a:r>
              <a:t>Τα προγράμματα κοινωνικο-εργατικής παρέμβασης με κοινωνικούς επιχειρηματίες</a:t>
            </a:r>
            <a:endParaRPr sz="4400">
              <a:solidFill>
                <a:srgbClr val="40B385"/>
              </a:solidFill>
            </a:endParaRPr>
          </a:p>
        </p:txBody>
      </p:sp>
      <p:sp>
        <p:nvSpPr>
          <p:cNvPr id="149" name="Google Shape;149;p8"/>
          <p:cNvSpPr txBox="1"/>
          <p:nvPr/>
        </p:nvSpPr>
        <p:spPr>
          <a:xfrm flipH="1">
            <a:off x="657223" y="1728216"/>
            <a:ext cx="3254590" cy="4731578"/>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3A3A3A"/>
              </a:buClr>
              <a:buSzPts val="1800"/>
              <a:buFont typeface="Arial"/>
              <a:buNone/>
              <a:defRPr sz="1800">
                <a:solidFill>
                  <a:srgbClr val="3A3A3A"/>
                </a:solidFill>
                <a:latin typeface="Calibri"/>
                <a:ea typeface="Calibri"/>
                <a:cs typeface="Calibri"/>
                <a:sym typeface="Calibri"/>
              </a:defRPr>
            </a:pPr>
            <a:r>
              <a:rPr dirty="0" err="1"/>
              <a:t>Έν</a:t>
            </a:r>
            <a:r>
              <a:rPr dirty="0"/>
              <a:t>α εργαλείο για την αποτελεσματική και αποδοτική παροχή υπηρεσιών, που απευθύν</a:t>
            </a:r>
            <a:r>
              <a:rPr lang="el-GR" dirty="0" err="1"/>
              <a:t>εται</a:t>
            </a:r>
            <a:r>
              <a:rPr dirty="0"/>
              <a:t> σε άτομα από περιθωριοποιημένες ή ευάλωτες ομάδες ή που διατρέχουν κίνδυνο κοινωνικού αποκλεισμού, σχεδιάζονται προγράμματα </a:t>
            </a:r>
            <a:r>
              <a:rPr b="1" dirty="0"/>
              <a:t>κοινωνικο-εργατικής παρέμβασης,</a:t>
            </a:r>
            <a:r>
              <a:rPr dirty="0"/>
              <a:t> τα οποία περιλαμβάνουν τα ακόλουθα βήματα:</a:t>
            </a:r>
            <a:endParaRPr sz="1800" dirty="0">
              <a:solidFill>
                <a:srgbClr val="3A3A3A"/>
              </a:solidFill>
              <a:latin typeface="Calibri"/>
              <a:ea typeface="Calibri"/>
              <a:cs typeface="Calibri"/>
              <a:sym typeface="Calibri"/>
            </a:endParaRPr>
          </a:p>
        </p:txBody>
      </p:sp>
      <p:cxnSp>
        <p:nvCxnSpPr>
          <p:cNvPr id="150" name="Google Shape;150;p8"/>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151" name="Google Shape;151;p8"/>
          <p:cNvSpPr txBox="1"/>
          <p:nvPr/>
        </p:nvSpPr>
        <p:spPr>
          <a:xfrm flipH="1">
            <a:off x="5947948" y="1811344"/>
            <a:ext cx="5978569" cy="10019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A3A3A"/>
              </a:buClr>
              <a:buSzPts val="1800"/>
              <a:buFont typeface="Arial"/>
              <a:buNone/>
              <a:defRPr sz="1800">
                <a:solidFill>
                  <a:srgbClr val="3A3A3A"/>
                </a:solidFill>
                <a:latin typeface="Calibri"/>
                <a:ea typeface="Calibri"/>
                <a:cs typeface="Calibri"/>
                <a:sym typeface="Calibri"/>
              </a:defRPr>
            </a:pPr>
            <a:r>
              <a:rPr sz="1600" b="1" dirty="0" err="1"/>
              <a:t>Διάγνωση</a:t>
            </a:r>
            <a:r>
              <a:rPr sz="1600" dirty="0"/>
              <a:t>, </a:t>
            </a:r>
            <a:r>
              <a:rPr sz="1600" dirty="0" err="1"/>
              <a:t>δηλ</a:t>
            </a:r>
            <a:r>
              <a:rPr sz="1600" dirty="0"/>
              <a:t>αδή καθορισμός της αιτίας αποκλεισμού μιας δεδομένης κοινωνικής ομάδας, ανάλυση της αγοράς εργασίας όσον αφορά την αντιστοίχιση της ζήτησης με την προσφορά σε σχέση με μια δεδομένη κοινωνική ομάδα, προσδοκίες και ανάγκες των εκπροσώπων της ομάδας στην οποία θέλουν να κατευθύνουν την υποστήριξη.</a:t>
            </a:r>
            <a:endParaRPr sz="1600" dirty="0">
              <a:solidFill>
                <a:srgbClr val="3A3A3A"/>
              </a:solidFill>
              <a:latin typeface="Calibri"/>
              <a:ea typeface="Calibri"/>
              <a:cs typeface="Calibri"/>
              <a:sym typeface="Calibri"/>
            </a:endParaRPr>
          </a:p>
        </p:txBody>
      </p:sp>
      <p:sp>
        <p:nvSpPr>
          <p:cNvPr id="152" name="Google Shape;152;p8"/>
          <p:cNvSpPr/>
          <p:nvPr/>
        </p:nvSpPr>
        <p:spPr>
          <a:xfrm>
            <a:off x="4959851" y="2028082"/>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01</a:t>
            </a:r>
          </a:p>
        </p:txBody>
      </p:sp>
      <p:sp>
        <p:nvSpPr>
          <p:cNvPr id="153" name="Google Shape;153;p8"/>
          <p:cNvSpPr txBox="1"/>
          <p:nvPr/>
        </p:nvSpPr>
        <p:spPr>
          <a:xfrm flipH="1">
            <a:off x="5947937" y="3438747"/>
            <a:ext cx="5978580" cy="10019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A3A3A"/>
              </a:buClr>
              <a:buSzPts val="1800"/>
              <a:buFont typeface="Arial"/>
              <a:buNone/>
              <a:defRPr sz="1800">
                <a:solidFill>
                  <a:srgbClr val="3A3A3A"/>
                </a:solidFill>
                <a:latin typeface="Calibri"/>
                <a:ea typeface="Calibri"/>
                <a:cs typeface="Calibri"/>
                <a:sym typeface="Calibri"/>
              </a:defRPr>
            </a:pPr>
            <a:r>
              <a:rPr b="1" dirty="0" err="1"/>
              <a:t>Οι</a:t>
            </a:r>
            <a:r>
              <a:rPr b="1" dirty="0"/>
              <a:t> </a:t>
            </a:r>
            <a:r>
              <a:rPr b="1" dirty="0" err="1"/>
              <a:t>στόχοι</a:t>
            </a:r>
            <a:r>
              <a:rPr b="1" dirty="0"/>
              <a:t> </a:t>
            </a:r>
            <a:r>
              <a:rPr dirty="0" err="1"/>
              <a:t>του</a:t>
            </a:r>
            <a:r>
              <a:rPr dirty="0"/>
              <a:t> π</a:t>
            </a:r>
            <a:r>
              <a:rPr dirty="0" err="1"/>
              <a:t>ρογράμμ</a:t>
            </a:r>
            <a:r>
              <a:rPr dirty="0"/>
              <a:t>ατος, που καθορίζονται από κοινού με τους συμμετέχοντες και τις </a:t>
            </a:r>
            <a:r>
              <a:rPr b="1" dirty="0"/>
              <a:t>δραστηριότητες </a:t>
            </a:r>
            <a:r>
              <a:rPr dirty="0"/>
              <a:t>και </a:t>
            </a:r>
            <a:r>
              <a:rPr b="1" dirty="0"/>
              <a:t>τα αναμενόμενα αποτελέσματα </a:t>
            </a:r>
            <a:r>
              <a:rPr dirty="0"/>
              <a:t>που προκύπτουν από αυτούς τους στόχους</a:t>
            </a:r>
            <a:endParaRPr sz="1800" dirty="0">
              <a:solidFill>
                <a:srgbClr val="3A3A3A"/>
              </a:solidFill>
              <a:latin typeface="Calibri"/>
              <a:ea typeface="Calibri"/>
              <a:cs typeface="Calibri"/>
              <a:sym typeface="Calibri"/>
            </a:endParaRPr>
          </a:p>
        </p:txBody>
      </p:sp>
      <p:sp>
        <p:nvSpPr>
          <p:cNvPr id="154" name="Google Shape;154;p8"/>
          <p:cNvSpPr/>
          <p:nvPr/>
        </p:nvSpPr>
        <p:spPr>
          <a:xfrm>
            <a:off x="4959851" y="336291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02</a:t>
            </a:r>
          </a:p>
        </p:txBody>
      </p:sp>
      <p:sp>
        <p:nvSpPr>
          <p:cNvPr id="155" name="Google Shape;155;p8"/>
          <p:cNvSpPr txBox="1"/>
          <p:nvPr/>
        </p:nvSpPr>
        <p:spPr>
          <a:xfrm flipH="1">
            <a:off x="5947948" y="4642713"/>
            <a:ext cx="5595747" cy="10019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A3A3A"/>
              </a:buClr>
              <a:buSzPts val="1800"/>
              <a:buFont typeface="Arial"/>
              <a:buNone/>
              <a:defRPr sz="1800">
                <a:solidFill>
                  <a:srgbClr val="3A3A3A"/>
                </a:solidFill>
                <a:latin typeface="Calibri"/>
                <a:ea typeface="Calibri"/>
                <a:cs typeface="Calibri"/>
                <a:sym typeface="Calibri"/>
              </a:defRPr>
            </a:pPr>
            <a:r>
              <a:rPr b="1" dirty="0"/>
              <a:t>Η </a:t>
            </a:r>
            <a:r>
              <a:rPr b="1" dirty="0" err="1"/>
              <a:t>υλο</a:t>
            </a:r>
            <a:r>
              <a:rPr b="1" dirty="0"/>
              <a:t>ποίηση </a:t>
            </a:r>
            <a:r>
              <a:rPr dirty="0"/>
              <a:t>του προγράμματος — σύνολο δραστηριοτήτων και καθηκόντων που σχετίζονται με τις ανάγκες των συμμετεχόντων</a:t>
            </a:r>
            <a:endParaRPr sz="1800" dirty="0">
              <a:solidFill>
                <a:srgbClr val="3A3A3A"/>
              </a:solidFill>
              <a:latin typeface="Calibri"/>
              <a:ea typeface="Calibri"/>
              <a:cs typeface="Calibri"/>
              <a:sym typeface="Calibri"/>
            </a:endParaRPr>
          </a:p>
        </p:txBody>
      </p:sp>
      <p:sp>
        <p:nvSpPr>
          <p:cNvPr id="156" name="Google Shape;156;p8"/>
          <p:cNvSpPr/>
          <p:nvPr/>
        </p:nvSpPr>
        <p:spPr>
          <a:xfrm>
            <a:off x="4959851" y="4332079"/>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03</a:t>
            </a:r>
          </a:p>
        </p:txBody>
      </p:sp>
      <p:sp>
        <p:nvSpPr>
          <p:cNvPr id="157" name="Google Shape;157;p8"/>
          <p:cNvSpPr txBox="1"/>
          <p:nvPr/>
        </p:nvSpPr>
        <p:spPr>
          <a:xfrm flipH="1">
            <a:off x="5947948" y="5662303"/>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800"/>
              <a:buFont typeface="Arial"/>
              <a:buNone/>
              <a:defRPr sz="1800">
                <a:solidFill>
                  <a:srgbClr val="3A3A3A"/>
                </a:solidFill>
                <a:latin typeface="Calibri"/>
                <a:ea typeface="Calibri"/>
                <a:cs typeface="Calibri"/>
                <a:sym typeface="Calibri"/>
              </a:defRPr>
            </a:pPr>
            <a:r>
              <a:rPr dirty="0" err="1"/>
              <a:t>Διενέργει</a:t>
            </a:r>
            <a:r>
              <a:rPr dirty="0"/>
              <a:t>α </a:t>
            </a:r>
            <a:r>
              <a:rPr b="1" dirty="0"/>
              <a:t>αξιολόγησης του προγράμματος</a:t>
            </a:r>
            <a:endParaRPr sz="1800" b="1" dirty="0">
              <a:solidFill>
                <a:srgbClr val="3A3A3A"/>
              </a:solidFill>
              <a:latin typeface="Calibri"/>
              <a:ea typeface="Calibri"/>
              <a:cs typeface="Calibri"/>
              <a:sym typeface="Calibri"/>
            </a:endParaRPr>
          </a:p>
        </p:txBody>
      </p:sp>
      <p:sp>
        <p:nvSpPr>
          <p:cNvPr id="158" name="Google Shape;158;p8"/>
          <p:cNvSpPr/>
          <p:nvPr/>
        </p:nvSpPr>
        <p:spPr>
          <a:xfrm>
            <a:off x="4959851" y="5432191"/>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defRPr sz="2100">
                <a:solidFill>
                  <a:srgbClr val="3A3A3A"/>
                </a:solidFill>
                <a:latin typeface="Calibri"/>
                <a:ea typeface="Calibri"/>
                <a:cs typeface="Calibri"/>
                <a:sym typeface="Calibri"/>
              </a:defRPr>
            </a:pPr>
            <a:r>
              <a:t>04</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o">
  <a:themeElements>
    <a:clrScheme name="Personalizado 3">
      <a:dk1>
        <a:srgbClr val="000000"/>
      </a:dk1>
      <a:lt1>
        <a:srgbClr val="FFFFFF"/>
      </a:lt1>
      <a:dk2>
        <a:srgbClr val="F2DCDB"/>
      </a:dk2>
      <a:lt2>
        <a:srgbClr val="EEECE1"/>
      </a:lt2>
      <a:accent1>
        <a:srgbClr val="40B385"/>
      </a:accent1>
      <a:accent2>
        <a:srgbClr val="C0504D"/>
      </a:accent2>
      <a:accent3>
        <a:srgbClr val="40B38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3559</Words>
  <Application>Microsoft Office PowerPoint</Application>
  <PresentationFormat>Widescreen</PresentationFormat>
  <Paragraphs>282</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Quattrocento Sans</vt:lpstr>
      <vt:lpstr>Arial</vt:lpstr>
      <vt:lpstr>Roboto</vt:lpstr>
      <vt:lpstr>Metropolitano</vt:lpstr>
      <vt:lpstr>PowerPoint Presentation</vt:lpstr>
      <vt:lpstr>Περίληψη</vt:lpstr>
      <vt:lpstr>Μαθησιακοί Στόχοι</vt:lpstr>
      <vt:lpstr>Περιεχόμενα</vt:lpstr>
      <vt:lpstr>6.1. Τα προγράμματα κοινωνικο-εργατικής παρέμβασης με κοινωνικούς επιχειρηματίες</vt:lpstr>
      <vt:lpstr>6.1. Τα προγράμματα κοινωνικο-εργατικής παρέμβασης με κοινωνικούς επιχειρηματίες</vt:lpstr>
      <vt:lpstr>Κοινωνικός αποκλεισμός — τι σημαίνει αυτό;</vt:lpstr>
      <vt:lpstr>6.1. Τα προγράμματα κοινωνικο-εργατικής παρέμβασης με κοινωνικούς επιχειρηματίες</vt:lpstr>
      <vt:lpstr>Τα προγράμματα κοινωνικο-εργατικής παρέμβασης με κοινωνικούς επιχειρηματίες</vt:lpstr>
      <vt:lpstr>6.2. ΥΠΟΔΕΙΓΜΑ ΔΟΜΗΣ για τη ΟΡΓΑΝΩΣΗ ΠΡΟΓΡΑΜΜΑΤΩΝ ΚΟΙΝΩΝΙΚΗΣ-ΕΡΓΑΣΙΑΣ ΠΑΡΕΜΒΑΣΗΣ</vt:lpstr>
      <vt:lpstr>6.3. Η διάγνωση</vt:lpstr>
      <vt:lpstr>Ο σκοπός της διάγνωσης</vt:lpstr>
      <vt:lpstr>Για να γίνει μια διάγνωση που καθορίζει την έναρξη και τη λειτουργία του προγράμματος, είναι απαραίτητο να διενεργηθούν πολλές αναλύσεις.</vt:lpstr>
      <vt:lpstr>6.3. Οι βασικοί τομείς της διάγνωσης</vt:lpstr>
      <vt:lpstr>6.3. Η διάγνωση</vt:lpstr>
      <vt:lpstr>Η διαδικασία της προετοιμασίας της διάγνωσης — Βήμα προς βήμα </vt:lpstr>
      <vt:lpstr>6.4. Σχεδιασμός των κύριων παραδοχών του προγράμματος</vt:lpstr>
      <vt:lpstr>6.4. Η λογική δομή του προγράμματος κοινωνικο-εργατικής παρέμβασης</vt:lpstr>
      <vt:lpstr>6.5. Υλοποίηση, αξιολόγηση &amp; διαβουλεύσεις του προγράμματος</vt:lpstr>
      <vt:lpstr>Παρακολούθηση και αξιολόγηση. Υπολογίστε τα αποτελέσματα του προγράμματος.</vt:lpstr>
      <vt:lpstr>ΔΙΑΒΟΥΛΕΥΣΕΙΣ ΠΡΟΓΡΑΜΜΑΤΩΝ</vt:lpstr>
      <vt:lpstr>6.6. Ενδυνάμωση</vt:lpstr>
      <vt:lpstr>6.6. Ενδυνάμωση</vt:lpstr>
      <vt:lpstr>Οφέλη της ενδυνάμωσης</vt:lpstr>
      <vt:lpstr>Οφέλη της ενδυνάμωσης</vt:lpstr>
      <vt:lpstr>Οφέλη της ενδυνάμωσης</vt:lpstr>
      <vt:lpstr>Ένταξη των ατόμων από τις ευάλωτες ομάδες στον σχεδιασμό και τη διαχείριση του προγράμματος</vt:lpstr>
      <vt:lpstr>Παραδείγματα του πεδίου για την ένταξη των συμμετεχόντων στο πρόγραμμα στη διαδικασία διαχείρισης</vt:lpstr>
      <vt:lpstr>PowerPoint Presentation</vt:lpstr>
      <vt:lpstr>ΑΞΙΟΛΟΓΗΣΗ</vt:lpstr>
      <vt:lpstr>ΑΞΙΟΛΟΓΗΣΗ</vt:lpstr>
      <vt:lpstr>ΑΞΙΟΛΟΓΗΣΗ</vt:lpstr>
      <vt:lpstr>ΑΞΙΟΛΟΓΗΣΗ</vt:lpstr>
      <vt:lpstr>ΑΝΑΦΟΡΈΣ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Iñigo Arrieta Arbulu</dc:creator>
  <cp:keywords>ΜΧ</cp:keywords>
  <cp:lastModifiedBy>Sofia Tsiortou</cp:lastModifiedBy>
  <cp:revision>5</cp:revision>
  <dcterms:created xsi:type="dcterms:W3CDTF">2022-05-20T10:02:23Z</dcterms:created>
  <dcterms:modified xsi:type="dcterms:W3CDTF">2022-11-02T14:07:47Z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2D913CED-8C16-4560-A471-A2AB124B2144</vt:lpwstr>
  </property>
  <property fmtid="{D5CDD505-2E9C-101B-9397-08002B2CF9AE}" pid="3" name="ArticulatePath">
    <vt:lpwstr>Metropolitano</vt:lpwstr>
  </property>
</Properties>
</file>