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42.xml" ContentType="application/vnd.openxmlformats-officedocument.presentationml.notesSlide+xml"/>
  <Override PartName="/ppt/comments/comment1.xml" ContentType="application/vnd.openxmlformats-officedocument.presentationml.comments+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300" r:id="rId10"/>
    <p:sldId id="301" r:id="rId11"/>
    <p:sldId id="30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303" r:id="rId31"/>
    <p:sldId id="304" r:id="rId32"/>
    <p:sldId id="282" r:id="rId33"/>
    <p:sldId id="283" r:id="rId34"/>
    <p:sldId id="284" r:id="rId35"/>
    <p:sldId id="285" r:id="rId36"/>
    <p:sldId id="286" r:id="rId37"/>
    <p:sldId id="287" r:id="rId38"/>
    <p:sldId id="288" r:id="rId39"/>
    <p:sldId id="289" r:id="rId40"/>
    <p:sldId id="290" r:id="rId41"/>
    <p:sldId id="291" r:id="rId42"/>
    <p:sldId id="292" r:id="rId43"/>
    <p:sldId id="294" r:id="rId44"/>
    <p:sldId id="305" r:id="rId45"/>
    <p:sldId id="296" r:id="rId46"/>
    <p:sldId id="297" r:id="rId47"/>
    <p:sldId id="298" r:id="rId48"/>
    <p:sldId id="295" r:id="rId49"/>
    <p:sldId id="299" r:id="rId50"/>
  </p:sldIdLst>
  <p:sldSz cx="12192000" cy="6858000"/>
  <p:notesSz cx="6858000" cy="9144000"/>
  <p:embeddedFontLst>
    <p:embeddedFont>
      <p:font typeface="Book Antiqua" panose="02040602050305030304" pitchFamily="18"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Quattrocento Sans" panose="020B0502050000020003" pitchFamily="34" charset="0"/>
      <p:regular r:id="rId60"/>
      <p:bold r:id="rId61"/>
      <p:italic r:id="rId62"/>
      <p:boldItalic r:id="rId63"/>
    </p:embeddedFont>
  </p:embeddedFontLst>
  <p:custDataLst>
    <p:tags r:id="rId6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jd8GFClwpFTvPyHWEGdBVV2/gX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dona Okraszewska" initials="" lastIdx="1" clrIdx="0"/>
  <p:cmAuthor id="1" name="Sofia Tsiortou" initials="" lastIdx="2" clrIdx="1"/>
  <p:cmAuthor id="2" name="monika.jaded@gmail.com" initials="m" lastIdx="1" clrIdx="2">
    <p:extLst>
      <p:ext uri="{19B8F6BF-5375-455C-9EA6-DF929625EA0E}">
        <p15:presenceInfo xmlns:p15="http://schemas.microsoft.com/office/powerpoint/2012/main" userId="944649352dddb2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8F3119-4F1E-4DB4-8467-D946FF0624AD}">
  <a:tblStyle styleId="{AB8F3119-4F1E-4DB4-8467-D946FF0624AD}" styleName="Table_0">
    <a:wholeTbl>
      <a:tcTxStyle b="off" i="off">
        <a:font>
          <a:latin typeface="Calibri Light"/>
          <a:ea typeface="Calibri Light"/>
          <a:cs typeface="Calibri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2ED"/>
          </a:solidFill>
        </a:fill>
      </a:tcStyle>
    </a:wholeTbl>
    <a:band1H>
      <a:tcTxStyle b="off" i="off"/>
      <a:tcStyle>
        <a:tcBdr/>
        <a:fill>
          <a:solidFill>
            <a:srgbClr val="CDE4D8"/>
          </a:solidFill>
        </a:fill>
      </a:tcStyle>
    </a:band1H>
    <a:band2H>
      <a:tcTxStyle b="off" i="off"/>
      <a:tcStyle>
        <a:tcBdr/>
      </a:tcStyle>
    </a:band2H>
    <a:band1V>
      <a:tcTxStyle b="off" i="off"/>
      <a:tcStyle>
        <a:tcBdr/>
        <a:fill>
          <a:solidFill>
            <a:srgbClr val="CDE4D8"/>
          </a:solidFill>
        </a:fill>
      </a:tcStyle>
    </a:band1V>
    <a:band2V>
      <a:tcTxStyle b="off" i="off"/>
      <a:tcStyle>
        <a:tcBdr/>
      </a:tcStyle>
    </a:band2V>
    <a:lastCol>
      <a:tcTxStyle b="on" i="off">
        <a:font>
          <a:latin typeface="Calibri Light"/>
          <a:ea typeface="Calibri Light"/>
          <a:cs typeface="Calibri Light"/>
        </a:font>
        <a:schemeClr val="lt1"/>
      </a:tcTxStyle>
      <a:tcStyle>
        <a:tcBdr/>
        <a:fill>
          <a:solidFill>
            <a:schemeClr val="accent1"/>
          </a:solidFill>
        </a:fill>
      </a:tcStyle>
    </a:lastCol>
    <a:firstCol>
      <a:tcTxStyle b="on" i="off">
        <a:font>
          <a:latin typeface="Calibri Light"/>
          <a:ea typeface="Calibri Light"/>
          <a:cs typeface="Calibri Light"/>
        </a:font>
        <a:schemeClr val="lt1"/>
      </a:tcTxStyle>
      <a:tcStyle>
        <a:tcBdr/>
        <a:fill>
          <a:solidFill>
            <a:schemeClr val="accent1"/>
          </a:solidFill>
        </a:fill>
      </a:tcStyle>
    </a:firstCol>
    <a:lastRow>
      <a:tcTxStyle b="on" i="off">
        <a:font>
          <a:latin typeface="Calibri Light"/>
          <a:ea typeface="Calibri Light"/>
          <a:cs typeface="Calibri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Light"/>
          <a:ea typeface="Calibri Light"/>
          <a:cs typeface="Calibri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06"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ags" Target="tags/tag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Tsiortou" userId="68427d275b08e60f" providerId="LiveId" clId="{3A06B7F3-F12D-4F34-8E22-2ED2B6B119B8}"/>
    <pc:docChg chg="custSel modSld">
      <pc:chgData name="Sofia Tsiortou" userId="68427d275b08e60f" providerId="LiveId" clId="{3A06B7F3-F12D-4F34-8E22-2ED2B6B119B8}" dt="2022-11-02T14:01:48.778" v="93" actId="113"/>
      <pc:docMkLst>
        <pc:docMk/>
      </pc:docMkLst>
      <pc:sldChg chg="modSp mod">
        <pc:chgData name="Sofia Tsiortou" userId="68427d275b08e60f" providerId="LiveId" clId="{3A06B7F3-F12D-4F34-8E22-2ED2B6B119B8}" dt="2022-11-02T12:51:04.428" v="6" actId="20577"/>
        <pc:sldMkLst>
          <pc:docMk/>
          <pc:sldMk cId="0" sldId="256"/>
        </pc:sldMkLst>
        <pc:spChg chg="mod">
          <ac:chgData name="Sofia Tsiortou" userId="68427d275b08e60f" providerId="LiveId" clId="{3A06B7F3-F12D-4F34-8E22-2ED2B6B119B8}" dt="2022-11-02T12:51:04.428" v="6" actId="20577"/>
          <ac:spMkLst>
            <pc:docMk/>
            <pc:sldMk cId="0" sldId="256"/>
            <ac:spMk id="93" creationId="{00000000-0000-0000-0000-000000000000}"/>
          </ac:spMkLst>
        </pc:spChg>
      </pc:sldChg>
      <pc:sldChg chg="modSp mod">
        <pc:chgData name="Sofia Tsiortou" userId="68427d275b08e60f" providerId="LiveId" clId="{3A06B7F3-F12D-4F34-8E22-2ED2B6B119B8}" dt="2022-11-02T12:51:12.134" v="7"/>
        <pc:sldMkLst>
          <pc:docMk/>
          <pc:sldMk cId="0" sldId="259"/>
        </pc:sldMkLst>
        <pc:spChg chg="mod">
          <ac:chgData name="Sofia Tsiortou" userId="68427d275b08e60f" providerId="LiveId" clId="{3A06B7F3-F12D-4F34-8E22-2ED2B6B119B8}" dt="2022-11-02T12:51:12.134" v="7"/>
          <ac:spMkLst>
            <pc:docMk/>
            <pc:sldMk cId="0" sldId="259"/>
            <ac:spMk id="110" creationId="{00000000-0000-0000-0000-000000000000}"/>
          </ac:spMkLst>
        </pc:spChg>
      </pc:sldChg>
      <pc:sldChg chg="modSp mod delCm">
        <pc:chgData name="Sofia Tsiortou" userId="68427d275b08e60f" providerId="LiveId" clId="{3A06B7F3-F12D-4F34-8E22-2ED2B6B119B8}" dt="2022-11-02T12:51:53.882" v="10" actId="13926"/>
        <pc:sldMkLst>
          <pc:docMk/>
          <pc:sldMk cId="0" sldId="274"/>
        </pc:sldMkLst>
        <pc:spChg chg="mod">
          <ac:chgData name="Sofia Tsiortou" userId="68427d275b08e60f" providerId="LiveId" clId="{3A06B7F3-F12D-4F34-8E22-2ED2B6B119B8}" dt="2022-11-02T12:51:53.882" v="10" actId="13926"/>
          <ac:spMkLst>
            <pc:docMk/>
            <pc:sldMk cId="0" sldId="274"/>
            <ac:spMk id="254" creationId="{00000000-0000-0000-0000-000000000000}"/>
          </ac:spMkLst>
        </pc:spChg>
      </pc:sldChg>
      <pc:sldChg chg="modSp mod">
        <pc:chgData name="Sofia Tsiortou" userId="68427d275b08e60f" providerId="LiveId" clId="{3A06B7F3-F12D-4F34-8E22-2ED2B6B119B8}" dt="2022-11-02T14:01:48.778" v="93" actId="113"/>
        <pc:sldMkLst>
          <pc:docMk/>
          <pc:sldMk cId="0" sldId="296"/>
        </pc:sldMkLst>
        <pc:spChg chg="mod">
          <ac:chgData name="Sofia Tsiortou" userId="68427d275b08e60f" providerId="LiveId" clId="{3A06B7F3-F12D-4F34-8E22-2ED2B6B119B8}" dt="2022-11-02T14:01:48.778" v="93" actId="113"/>
          <ac:spMkLst>
            <pc:docMk/>
            <pc:sldMk cId="0" sldId="296"/>
            <ac:spMk id="504" creationId="{00000000-0000-0000-0000-000000000000}"/>
          </ac:spMkLst>
        </pc:spChg>
      </pc:sldChg>
      <pc:sldChg chg="modSp mod">
        <pc:chgData name="Sofia Tsiortou" userId="68427d275b08e60f" providerId="LiveId" clId="{3A06B7F3-F12D-4F34-8E22-2ED2B6B119B8}" dt="2022-11-02T12:52:07.835" v="11" actId="207"/>
        <pc:sldMkLst>
          <pc:docMk/>
          <pc:sldMk cId="3646568433" sldId="303"/>
        </pc:sldMkLst>
        <pc:spChg chg="mod">
          <ac:chgData name="Sofia Tsiortou" userId="68427d275b08e60f" providerId="LiveId" clId="{3A06B7F3-F12D-4F34-8E22-2ED2B6B119B8}" dt="2022-11-02T12:52:07.835" v="11" actId="207"/>
          <ac:spMkLst>
            <pc:docMk/>
            <pc:sldMk cId="3646568433" sldId="303"/>
            <ac:spMk id="3" creationId="{1FD74EAC-45CA-EB83-8F7E-12D3EF83D1E3}"/>
          </ac:spMkLst>
        </pc:spChg>
      </pc:sldChg>
      <pc:sldChg chg="modSp mod delCm">
        <pc:chgData name="Sofia Tsiortou" userId="68427d275b08e60f" providerId="LiveId" clId="{3A06B7F3-F12D-4F34-8E22-2ED2B6B119B8}" dt="2022-11-02T14:01:24.666" v="92" actId="20577"/>
        <pc:sldMkLst>
          <pc:docMk/>
          <pc:sldMk cId="1721772128" sldId="304"/>
        </pc:sldMkLst>
        <pc:graphicFrameChg chg="modGraphic">
          <ac:chgData name="Sofia Tsiortou" userId="68427d275b08e60f" providerId="LiveId" clId="{3A06B7F3-F12D-4F34-8E22-2ED2B6B119B8}" dt="2022-11-02T14:01:24.666" v="92" actId="20577"/>
          <ac:graphicFrameMkLst>
            <pc:docMk/>
            <pc:sldMk cId="1721772128" sldId="304"/>
            <ac:graphicFrameMk id="5" creationId="{F237A91E-D01C-3CEC-A924-F9680B18A636}"/>
          </ac:graphicFrameMkLst>
        </pc:graphicFrameChg>
      </pc:sldChg>
    </pc:docChg>
  </pc:docChgLst>
  <pc:docChgLst>
    <pc:chgData name="monika.jaded@gmail.com" userId="944649352dddb27d" providerId="LiveId" clId="{7E9804D6-6A86-4872-998C-B40AC09CBDE1}"/>
    <pc:docChg chg="undo redo custSel modSld">
      <pc:chgData name="monika.jaded@gmail.com" userId="944649352dddb27d" providerId="LiveId" clId="{7E9804D6-6A86-4872-998C-B40AC09CBDE1}" dt="2022-10-31T20:55:06.347" v="1547" actId="478"/>
      <pc:docMkLst>
        <pc:docMk/>
      </pc:docMkLst>
      <pc:sldChg chg="modSp mod">
        <pc:chgData name="monika.jaded@gmail.com" userId="944649352dddb27d" providerId="LiveId" clId="{7E9804D6-6A86-4872-998C-B40AC09CBDE1}" dt="2022-10-31T18:23:14.648" v="41" actId="1038"/>
        <pc:sldMkLst>
          <pc:docMk/>
          <pc:sldMk cId="0" sldId="256"/>
        </pc:sldMkLst>
        <pc:spChg chg="mod">
          <ac:chgData name="monika.jaded@gmail.com" userId="944649352dddb27d" providerId="LiveId" clId="{7E9804D6-6A86-4872-998C-B40AC09CBDE1}" dt="2022-10-31T18:23:14.648" v="41" actId="1038"/>
          <ac:spMkLst>
            <pc:docMk/>
            <pc:sldMk cId="0" sldId="256"/>
            <ac:spMk id="91" creationId="{00000000-0000-0000-0000-000000000000}"/>
          </ac:spMkLst>
        </pc:spChg>
        <pc:spChg chg="mod">
          <ac:chgData name="monika.jaded@gmail.com" userId="944649352dddb27d" providerId="LiveId" clId="{7E9804D6-6A86-4872-998C-B40AC09CBDE1}" dt="2022-10-31T18:23:08.063" v="39" actId="27636"/>
          <ac:spMkLst>
            <pc:docMk/>
            <pc:sldMk cId="0" sldId="256"/>
            <ac:spMk id="93" creationId="{00000000-0000-0000-0000-000000000000}"/>
          </ac:spMkLst>
        </pc:spChg>
      </pc:sldChg>
      <pc:sldChg chg="modSp mod">
        <pc:chgData name="monika.jaded@gmail.com" userId="944649352dddb27d" providerId="LiveId" clId="{7E9804D6-6A86-4872-998C-B40AC09CBDE1}" dt="2022-10-31T18:23:27.415" v="42" actId="6549"/>
        <pc:sldMkLst>
          <pc:docMk/>
          <pc:sldMk cId="0" sldId="257"/>
        </pc:sldMkLst>
        <pc:spChg chg="mod">
          <ac:chgData name="monika.jaded@gmail.com" userId="944649352dddb27d" providerId="LiveId" clId="{7E9804D6-6A86-4872-998C-B40AC09CBDE1}" dt="2022-10-31T18:23:27.415" v="42" actId="6549"/>
          <ac:spMkLst>
            <pc:docMk/>
            <pc:sldMk cId="0" sldId="257"/>
            <ac:spMk id="99" creationId="{00000000-0000-0000-0000-000000000000}"/>
          </ac:spMkLst>
        </pc:spChg>
      </pc:sldChg>
      <pc:sldChg chg="modSp mod">
        <pc:chgData name="monika.jaded@gmail.com" userId="944649352dddb27d" providerId="LiveId" clId="{7E9804D6-6A86-4872-998C-B40AC09CBDE1}" dt="2022-10-31T18:22:16.368" v="26" actId="20577"/>
        <pc:sldMkLst>
          <pc:docMk/>
          <pc:sldMk cId="0" sldId="259"/>
        </pc:sldMkLst>
        <pc:spChg chg="mod">
          <ac:chgData name="monika.jaded@gmail.com" userId="944649352dddb27d" providerId="LiveId" clId="{7E9804D6-6A86-4872-998C-B40AC09CBDE1}" dt="2022-10-31T18:22:16.368" v="26" actId="20577"/>
          <ac:spMkLst>
            <pc:docMk/>
            <pc:sldMk cId="0" sldId="259"/>
            <ac:spMk id="111" creationId="{00000000-0000-0000-0000-000000000000}"/>
          </ac:spMkLst>
        </pc:spChg>
      </pc:sldChg>
      <pc:sldChg chg="modSp mod">
        <pc:chgData name="monika.jaded@gmail.com" userId="944649352dddb27d" providerId="LiveId" clId="{7E9804D6-6A86-4872-998C-B40AC09CBDE1}" dt="2022-10-31T18:24:26.610" v="50" actId="14100"/>
        <pc:sldMkLst>
          <pc:docMk/>
          <pc:sldMk cId="0" sldId="260"/>
        </pc:sldMkLst>
        <pc:spChg chg="mod">
          <ac:chgData name="monika.jaded@gmail.com" userId="944649352dddb27d" providerId="LiveId" clId="{7E9804D6-6A86-4872-998C-B40AC09CBDE1}" dt="2022-10-31T18:24:26.610" v="50" actId="14100"/>
          <ac:spMkLst>
            <pc:docMk/>
            <pc:sldMk cId="0" sldId="260"/>
            <ac:spMk id="118" creationId="{00000000-0000-0000-0000-000000000000}"/>
          </ac:spMkLst>
        </pc:spChg>
      </pc:sldChg>
      <pc:sldChg chg="modSp mod">
        <pc:chgData name="monika.jaded@gmail.com" userId="944649352dddb27d" providerId="LiveId" clId="{7E9804D6-6A86-4872-998C-B40AC09CBDE1}" dt="2022-10-31T18:26:37.820" v="98" actId="14100"/>
        <pc:sldMkLst>
          <pc:docMk/>
          <pc:sldMk cId="0" sldId="261"/>
        </pc:sldMkLst>
        <pc:spChg chg="mod">
          <ac:chgData name="monika.jaded@gmail.com" userId="944649352dddb27d" providerId="LiveId" clId="{7E9804D6-6A86-4872-998C-B40AC09CBDE1}" dt="2022-10-31T18:26:31.612" v="96" actId="1038"/>
          <ac:spMkLst>
            <pc:docMk/>
            <pc:sldMk cId="0" sldId="261"/>
            <ac:spMk id="126" creationId="{00000000-0000-0000-0000-000000000000}"/>
          </ac:spMkLst>
        </pc:spChg>
        <pc:spChg chg="mod">
          <ac:chgData name="monika.jaded@gmail.com" userId="944649352dddb27d" providerId="LiveId" clId="{7E9804D6-6A86-4872-998C-B40AC09CBDE1}" dt="2022-10-31T18:26:37.820" v="98" actId="14100"/>
          <ac:spMkLst>
            <pc:docMk/>
            <pc:sldMk cId="0" sldId="261"/>
            <ac:spMk id="128" creationId="{00000000-0000-0000-0000-000000000000}"/>
          </ac:spMkLst>
        </pc:spChg>
        <pc:spChg chg="mod">
          <ac:chgData name="monika.jaded@gmail.com" userId="944649352dddb27d" providerId="LiveId" clId="{7E9804D6-6A86-4872-998C-B40AC09CBDE1}" dt="2022-10-31T18:24:53.184" v="62" actId="20577"/>
          <ac:spMkLst>
            <pc:docMk/>
            <pc:sldMk cId="0" sldId="261"/>
            <ac:spMk id="131" creationId="{00000000-0000-0000-0000-000000000000}"/>
          </ac:spMkLst>
        </pc:spChg>
        <pc:picChg chg="mod">
          <ac:chgData name="monika.jaded@gmail.com" userId="944649352dddb27d" providerId="LiveId" clId="{7E9804D6-6A86-4872-998C-B40AC09CBDE1}" dt="2022-10-31T18:26:21.281" v="92" actId="1076"/>
          <ac:picMkLst>
            <pc:docMk/>
            <pc:sldMk cId="0" sldId="261"/>
            <ac:picMk id="127" creationId="{00000000-0000-0000-0000-000000000000}"/>
          </ac:picMkLst>
        </pc:picChg>
      </pc:sldChg>
      <pc:sldChg chg="modSp mod">
        <pc:chgData name="monika.jaded@gmail.com" userId="944649352dddb27d" providerId="LiveId" clId="{7E9804D6-6A86-4872-998C-B40AC09CBDE1}" dt="2022-10-31T18:27:38.374" v="106" actId="20577"/>
        <pc:sldMkLst>
          <pc:docMk/>
          <pc:sldMk cId="0" sldId="262"/>
        </pc:sldMkLst>
        <pc:spChg chg="mod">
          <ac:chgData name="monika.jaded@gmail.com" userId="944649352dddb27d" providerId="LiveId" clId="{7E9804D6-6A86-4872-998C-B40AC09CBDE1}" dt="2022-10-31T18:27:38.374" v="106" actId="20577"/>
          <ac:spMkLst>
            <pc:docMk/>
            <pc:sldMk cId="0" sldId="262"/>
            <ac:spMk id="140" creationId="{00000000-0000-0000-0000-000000000000}"/>
          </ac:spMkLst>
        </pc:spChg>
      </pc:sldChg>
      <pc:sldChg chg="modSp mod">
        <pc:chgData name="monika.jaded@gmail.com" userId="944649352dddb27d" providerId="LiveId" clId="{7E9804D6-6A86-4872-998C-B40AC09CBDE1}" dt="2022-10-31T18:34:42.923" v="193" actId="114"/>
        <pc:sldMkLst>
          <pc:docMk/>
          <pc:sldMk cId="0" sldId="263"/>
        </pc:sldMkLst>
        <pc:spChg chg="mod">
          <ac:chgData name="monika.jaded@gmail.com" userId="944649352dddb27d" providerId="LiveId" clId="{7E9804D6-6A86-4872-998C-B40AC09CBDE1}" dt="2022-10-31T18:28:56.104" v="123" actId="122"/>
          <ac:spMkLst>
            <pc:docMk/>
            <pc:sldMk cId="0" sldId="263"/>
            <ac:spMk id="147" creationId="{00000000-0000-0000-0000-000000000000}"/>
          </ac:spMkLst>
        </pc:spChg>
        <pc:spChg chg="mod">
          <ac:chgData name="monika.jaded@gmail.com" userId="944649352dddb27d" providerId="LiveId" clId="{7E9804D6-6A86-4872-998C-B40AC09CBDE1}" dt="2022-10-31T18:28:18.473" v="113" actId="403"/>
          <ac:spMkLst>
            <pc:docMk/>
            <pc:sldMk cId="0" sldId="263"/>
            <ac:spMk id="148" creationId="{00000000-0000-0000-0000-000000000000}"/>
          </ac:spMkLst>
        </pc:spChg>
        <pc:spChg chg="mod">
          <ac:chgData name="monika.jaded@gmail.com" userId="944649352dddb27d" providerId="LiveId" clId="{7E9804D6-6A86-4872-998C-B40AC09CBDE1}" dt="2022-10-31T18:32:16.935" v="166" actId="20577"/>
          <ac:spMkLst>
            <pc:docMk/>
            <pc:sldMk cId="0" sldId="263"/>
            <ac:spMk id="149" creationId="{00000000-0000-0000-0000-000000000000}"/>
          </ac:spMkLst>
        </pc:spChg>
        <pc:spChg chg="mod">
          <ac:chgData name="monika.jaded@gmail.com" userId="944649352dddb27d" providerId="LiveId" clId="{7E9804D6-6A86-4872-998C-B40AC09CBDE1}" dt="2022-10-31T18:34:42.923" v="193" actId="114"/>
          <ac:spMkLst>
            <pc:docMk/>
            <pc:sldMk cId="0" sldId="263"/>
            <ac:spMk id="152" creationId="{00000000-0000-0000-0000-000000000000}"/>
          </ac:spMkLst>
        </pc:spChg>
        <pc:picChg chg="mod">
          <ac:chgData name="monika.jaded@gmail.com" userId="944649352dddb27d" providerId="LiveId" clId="{7E9804D6-6A86-4872-998C-B40AC09CBDE1}" dt="2022-10-31T18:28:37.761" v="116" actId="1076"/>
          <ac:picMkLst>
            <pc:docMk/>
            <pc:sldMk cId="0" sldId="263"/>
            <ac:picMk id="145" creationId="{00000000-0000-0000-0000-000000000000}"/>
          </ac:picMkLst>
        </pc:picChg>
      </pc:sldChg>
      <pc:sldChg chg="modSp mod">
        <pc:chgData name="monika.jaded@gmail.com" userId="944649352dddb27d" providerId="LiveId" clId="{7E9804D6-6A86-4872-998C-B40AC09CBDE1}" dt="2022-10-31T18:54:31.975" v="377" actId="403"/>
        <pc:sldMkLst>
          <pc:docMk/>
          <pc:sldMk cId="0" sldId="264"/>
        </pc:sldMkLst>
        <pc:spChg chg="mod">
          <ac:chgData name="monika.jaded@gmail.com" userId="944649352dddb27d" providerId="LiveId" clId="{7E9804D6-6A86-4872-998C-B40AC09CBDE1}" dt="2022-10-31T18:54:14.412" v="374" actId="20577"/>
          <ac:spMkLst>
            <pc:docMk/>
            <pc:sldMk cId="0" sldId="264"/>
            <ac:spMk id="158" creationId="{00000000-0000-0000-0000-000000000000}"/>
          </ac:spMkLst>
        </pc:spChg>
        <pc:spChg chg="mod">
          <ac:chgData name="monika.jaded@gmail.com" userId="944649352dddb27d" providerId="LiveId" clId="{7E9804D6-6A86-4872-998C-B40AC09CBDE1}" dt="2022-10-31T18:54:31.975" v="377" actId="403"/>
          <ac:spMkLst>
            <pc:docMk/>
            <pc:sldMk cId="0" sldId="264"/>
            <ac:spMk id="159" creationId="{00000000-0000-0000-0000-000000000000}"/>
          </ac:spMkLst>
        </pc:spChg>
      </pc:sldChg>
      <pc:sldChg chg="modSp mod">
        <pc:chgData name="monika.jaded@gmail.com" userId="944649352dddb27d" providerId="LiveId" clId="{7E9804D6-6A86-4872-998C-B40AC09CBDE1}" dt="2022-10-31T18:54:50.622" v="391" actId="1037"/>
        <pc:sldMkLst>
          <pc:docMk/>
          <pc:sldMk cId="0" sldId="265"/>
        </pc:sldMkLst>
        <pc:spChg chg="mod">
          <ac:chgData name="monika.jaded@gmail.com" userId="944649352dddb27d" providerId="LiveId" clId="{7E9804D6-6A86-4872-998C-B40AC09CBDE1}" dt="2022-10-31T18:54:50.622" v="391" actId="1037"/>
          <ac:spMkLst>
            <pc:docMk/>
            <pc:sldMk cId="0" sldId="265"/>
            <ac:spMk id="168" creationId="{00000000-0000-0000-0000-000000000000}"/>
          </ac:spMkLst>
        </pc:spChg>
      </pc:sldChg>
      <pc:sldChg chg="modSp mod">
        <pc:chgData name="monika.jaded@gmail.com" userId="944649352dddb27d" providerId="LiveId" clId="{7E9804D6-6A86-4872-998C-B40AC09CBDE1}" dt="2022-10-31T19:17:31.284" v="529" actId="20577"/>
        <pc:sldMkLst>
          <pc:docMk/>
          <pc:sldMk cId="0" sldId="266"/>
        </pc:sldMkLst>
        <pc:spChg chg="mod">
          <ac:chgData name="monika.jaded@gmail.com" userId="944649352dddb27d" providerId="LiveId" clId="{7E9804D6-6A86-4872-998C-B40AC09CBDE1}" dt="2022-10-31T19:17:31.284" v="529" actId="20577"/>
          <ac:spMkLst>
            <pc:docMk/>
            <pc:sldMk cId="0" sldId="266"/>
            <ac:spMk id="173" creationId="{00000000-0000-0000-0000-000000000000}"/>
          </ac:spMkLst>
        </pc:spChg>
        <pc:spChg chg="mod">
          <ac:chgData name="monika.jaded@gmail.com" userId="944649352dddb27d" providerId="LiveId" clId="{7E9804D6-6A86-4872-998C-B40AC09CBDE1}" dt="2022-10-31T18:55:19.340" v="394" actId="122"/>
          <ac:spMkLst>
            <pc:docMk/>
            <pc:sldMk cId="0" sldId="266"/>
            <ac:spMk id="174" creationId="{00000000-0000-0000-0000-000000000000}"/>
          </ac:spMkLst>
        </pc:spChg>
      </pc:sldChg>
      <pc:sldChg chg="modSp mod">
        <pc:chgData name="monika.jaded@gmail.com" userId="944649352dddb27d" providerId="LiveId" clId="{7E9804D6-6A86-4872-998C-B40AC09CBDE1}" dt="2022-10-31T19:20:28.254" v="569" actId="20577"/>
        <pc:sldMkLst>
          <pc:docMk/>
          <pc:sldMk cId="0" sldId="267"/>
        </pc:sldMkLst>
        <pc:spChg chg="mod">
          <ac:chgData name="monika.jaded@gmail.com" userId="944649352dddb27d" providerId="LiveId" clId="{7E9804D6-6A86-4872-998C-B40AC09CBDE1}" dt="2022-10-31T19:18:29.922" v="546" actId="14100"/>
          <ac:spMkLst>
            <pc:docMk/>
            <pc:sldMk cId="0" sldId="267"/>
            <ac:spMk id="179" creationId="{00000000-0000-0000-0000-000000000000}"/>
          </ac:spMkLst>
        </pc:spChg>
        <pc:spChg chg="mod">
          <ac:chgData name="monika.jaded@gmail.com" userId="944649352dddb27d" providerId="LiveId" clId="{7E9804D6-6A86-4872-998C-B40AC09CBDE1}" dt="2022-10-31T19:19:10.501" v="553" actId="255"/>
          <ac:spMkLst>
            <pc:docMk/>
            <pc:sldMk cId="0" sldId="267"/>
            <ac:spMk id="181" creationId="{00000000-0000-0000-0000-000000000000}"/>
          </ac:spMkLst>
        </pc:spChg>
        <pc:spChg chg="mod">
          <ac:chgData name="monika.jaded@gmail.com" userId="944649352dddb27d" providerId="LiveId" clId="{7E9804D6-6A86-4872-998C-B40AC09CBDE1}" dt="2022-10-31T19:19:44.124" v="561" actId="20577"/>
          <ac:spMkLst>
            <pc:docMk/>
            <pc:sldMk cId="0" sldId="267"/>
            <ac:spMk id="183" creationId="{00000000-0000-0000-0000-000000000000}"/>
          </ac:spMkLst>
        </pc:spChg>
        <pc:spChg chg="mod">
          <ac:chgData name="monika.jaded@gmail.com" userId="944649352dddb27d" providerId="LiveId" clId="{7E9804D6-6A86-4872-998C-B40AC09CBDE1}" dt="2022-10-31T19:20:28.254" v="569" actId="20577"/>
          <ac:spMkLst>
            <pc:docMk/>
            <pc:sldMk cId="0" sldId="267"/>
            <ac:spMk id="185" creationId="{00000000-0000-0000-0000-000000000000}"/>
          </ac:spMkLst>
        </pc:spChg>
        <pc:spChg chg="mod">
          <ac:chgData name="monika.jaded@gmail.com" userId="944649352dddb27d" providerId="LiveId" clId="{7E9804D6-6A86-4872-998C-B40AC09CBDE1}" dt="2022-10-31T19:20:11.420" v="568" actId="20577"/>
          <ac:spMkLst>
            <pc:docMk/>
            <pc:sldMk cId="0" sldId="267"/>
            <ac:spMk id="187" creationId="{00000000-0000-0000-0000-000000000000}"/>
          </ac:spMkLst>
        </pc:spChg>
        <pc:spChg chg="mod">
          <ac:chgData name="monika.jaded@gmail.com" userId="944649352dddb27d" providerId="LiveId" clId="{7E9804D6-6A86-4872-998C-B40AC09CBDE1}" dt="2022-10-31T19:15:19.037" v="444" actId="404"/>
          <ac:spMkLst>
            <pc:docMk/>
            <pc:sldMk cId="0" sldId="267"/>
            <ac:spMk id="190" creationId="{00000000-0000-0000-0000-000000000000}"/>
          </ac:spMkLst>
        </pc:spChg>
      </pc:sldChg>
      <pc:sldChg chg="modSp mod">
        <pc:chgData name="monika.jaded@gmail.com" userId="944649352dddb27d" providerId="LiveId" clId="{7E9804D6-6A86-4872-998C-B40AC09CBDE1}" dt="2022-10-31T19:23:49.346" v="657" actId="20577"/>
        <pc:sldMkLst>
          <pc:docMk/>
          <pc:sldMk cId="0" sldId="268"/>
        </pc:sldMkLst>
        <pc:spChg chg="mod">
          <ac:chgData name="monika.jaded@gmail.com" userId="944649352dddb27d" providerId="LiveId" clId="{7E9804D6-6A86-4872-998C-B40AC09CBDE1}" dt="2022-10-31T19:22:18.667" v="623" actId="255"/>
          <ac:spMkLst>
            <pc:docMk/>
            <pc:sldMk cId="0" sldId="268"/>
            <ac:spMk id="196" creationId="{00000000-0000-0000-0000-000000000000}"/>
          </ac:spMkLst>
        </pc:spChg>
        <pc:spChg chg="mod">
          <ac:chgData name="monika.jaded@gmail.com" userId="944649352dddb27d" providerId="LiveId" clId="{7E9804D6-6A86-4872-998C-B40AC09CBDE1}" dt="2022-10-31T19:22:59.762" v="630" actId="255"/>
          <ac:spMkLst>
            <pc:docMk/>
            <pc:sldMk cId="0" sldId="268"/>
            <ac:spMk id="198" creationId="{00000000-0000-0000-0000-000000000000}"/>
          </ac:spMkLst>
        </pc:spChg>
        <pc:spChg chg="mod">
          <ac:chgData name="monika.jaded@gmail.com" userId="944649352dddb27d" providerId="LiveId" clId="{7E9804D6-6A86-4872-998C-B40AC09CBDE1}" dt="2022-10-31T19:22:11.076" v="622" actId="255"/>
          <ac:spMkLst>
            <pc:docMk/>
            <pc:sldMk cId="0" sldId="268"/>
            <ac:spMk id="200" creationId="{00000000-0000-0000-0000-000000000000}"/>
          </ac:spMkLst>
        </pc:spChg>
        <pc:spChg chg="mod">
          <ac:chgData name="monika.jaded@gmail.com" userId="944649352dddb27d" providerId="LiveId" clId="{7E9804D6-6A86-4872-998C-B40AC09CBDE1}" dt="2022-10-31T19:23:49.346" v="657" actId="20577"/>
          <ac:spMkLst>
            <pc:docMk/>
            <pc:sldMk cId="0" sldId="268"/>
            <ac:spMk id="202" creationId="{00000000-0000-0000-0000-000000000000}"/>
          </ac:spMkLst>
        </pc:spChg>
        <pc:spChg chg="mod">
          <ac:chgData name="monika.jaded@gmail.com" userId="944649352dddb27d" providerId="LiveId" clId="{7E9804D6-6A86-4872-998C-B40AC09CBDE1}" dt="2022-10-31T19:21:35.594" v="616" actId="1036"/>
          <ac:spMkLst>
            <pc:docMk/>
            <pc:sldMk cId="0" sldId="268"/>
            <ac:spMk id="205" creationId="{00000000-0000-0000-0000-000000000000}"/>
          </ac:spMkLst>
        </pc:spChg>
        <pc:spChg chg="mod">
          <ac:chgData name="monika.jaded@gmail.com" userId="944649352dddb27d" providerId="LiveId" clId="{7E9804D6-6A86-4872-998C-B40AC09CBDE1}" dt="2022-10-31T19:20:45.059" v="571" actId="404"/>
          <ac:spMkLst>
            <pc:docMk/>
            <pc:sldMk cId="0" sldId="268"/>
            <ac:spMk id="206" creationId="{00000000-0000-0000-0000-000000000000}"/>
          </ac:spMkLst>
        </pc:spChg>
      </pc:sldChg>
      <pc:sldChg chg="modSp mod">
        <pc:chgData name="monika.jaded@gmail.com" userId="944649352dddb27d" providerId="LiveId" clId="{7E9804D6-6A86-4872-998C-B40AC09CBDE1}" dt="2022-10-31T19:26:28.484" v="673" actId="20577"/>
        <pc:sldMkLst>
          <pc:docMk/>
          <pc:sldMk cId="0" sldId="269"/>
        </pc:sldMkLst>
        <pc:spChg chg="mod">
          <ac:chgData name="monika.jaded@gmail.com" userId="944649352dddb27d" providerId="LiveId" clId="{7E9804D6-6A86-4872-998C-B40AC09CBDE1}" dt="2022-10-31T19:26:28.484" v="673" actId="20577"/>
          <ac:spMkLst>
            <pc:docMk/>
            <pc:sldMk cId="0" sldId="269"/>
            <ac:spMk id="211" creationId="{00000000-0000-0000-0000-000000000000}"/>
          </ac:spMkLst>
        </pc:spChg>
        <pc:spChg chg="mod">
          <ac:chgData name="monika.jaded@gmail.com" userId="944649352dddb27d" providerId="LiveId" clId="{7E9804D6-6A86-4872-998C-B40AC09CBDE1}" dt="2022-10-31T19:24:13.237" v="660" actId="404"/>
          <ac:spMkLst>
            <pc:docMk/>
            <pc:sldMk cId="0" sldId="269"/>
            <ac:spMk id="212" creationId="{00000000-0000-0000-0000-000000000000}"/>
          </ac:spMkLst>
        </pc:spChg>
      </pc:sldChg>
      <pc:sldChg chg="modSp mod">
        <pc:chgData name="monika.jaded@gmail.com" userId="944649352dddb27d" providerId="LiveId" clId="{7E9804D6-6A86-4872-998C-B40AC09CBDE1}" dt="2022-10-31T19:28:07.938" v="678" actId="14100"/>
        <pc:sldMkLst>
          <pc:docMk/>
          <pc:sldMk cId="0" sldId="270"/>
        </pc:sldMkLst>
        <pc:spChg chg="mod">
          <ac:chgData name="monika.jaded@gmail.com" userId="944649352dddb27d" providerId="LiveId" clId="{7E9804D6-6A86-4872-998C-B40AC09CBDE1}" dt="2022-10-31T19:28:07.938" v="678" actId="14100"/>
          <ac:spMkLst>
            <pc:docMk/>
            <pc:sldMk cId="0" sldId="270"/>
            <ac:spMk id="217" creationId="{00000000-0000-0000-0000-000000000000}"/>
          </ac:spMkLst>
        </pc:spChg>
      </pc:sldChg>
      <pc:sldChg chg="modSp mod">
        <pc:chgData name="monika.jaded@gmail.com" userId="944649352dddb27d" providerId="LiveId" clId="{7E9804D6-6A86-4872-998C-B40AC09CBDE1}" dt="2022-10-31T19:28:55.539" v="679" actId="123"/>
        <pc:sldMkLst>
          <pc:docMk/>
          <pc:sldMk cId="0" sldId="271"/>
        </pc:sldMkLst>
        <pc:spChg chg="mod">
          <ac:chgData name="monika.jaded@gmail.com" userId="944649352dddb27d" providerId="LiveId" clId="{7E9804D6-6A86-4872-998C-B40AC09CBDE1}" dt="2022-10-31T19:28:55.539" v="679" actId="123"/>
          <ac:spMkLst>
            <pc:docMk/>
            <pc:sldMk cId="0" sldId="271"/>
            <ac:spMk id="224" creationId="{00000000-0000-0000-0000-000000000000}"/>
          </ac:spMkLst>
        </pc:spChg>
      </pc:sldChg>
      <pc:sldChg chg="modSp mod">
        <pc:chgData name="monika.jaded@gmail.com" userId="944649352dddb27d" providerId="LiveId" clId="{7E9804D6-6A86-4872-998C-B40AC09CBDE1}" dt="2022-10-31T19:30:37.440" v="691" actId="1076"/>
        <pc:sldMkLst>
          <pc:docMk/>
          <pc:sldMk cId="0" sldId="272"/>
        </pc:sldMkLst>
        <pc:spChg chg="mod">
          <ac:chgData name="monika.jaded@gmail.com" userId="944649352dddb27d" providerId="LiveId" clId="{7E9804D6-6A86-4872-998C-B40AC09CBDE1}" dt="2022-10-31T19:30:30.100" v="689" actId="14100"/>
          <ac:spMkLst>
            <pc:docMk/>
            <pc:sldMk cId="0" sldId="272"/>
            <ac:spMk id="230" creationId="{00000000-0000-0000-0000-000000000000}"/>
          </ac:spMkLst>
        </pc:spChg>
        <pc:spChg chg="mod">
          <ac:chgData name="monika.jaded@gmail.com" userId="944649352dddb27d" providerId="LiveId" clId="{7E9804D6-6A86-4872-998C-B40AC09CBDE1}" dt="2022-10-31T19:30:37.440" v="691" actId="1076"/>
          <ac:spMkLst>
            <pc:docMk/>
            <pc:sldMk cId="0" sldId="272"/>
            <ac:spMk id="231" creationId="{00000000-0000-0000-0000-000000000000}"/>
          </ac:spMkLst>
        </pc:spChg>
      </pc:sldChg>
      <pc:sldChg chg="modSp mod">
        <pc:chgData name="monika.jaded@gmail.com" userId="944649352dddb27d" providerId="LiveId" clId="{7E9804D6-6A86-4872-998C-B40AC09CBDE1}" dt="2022-10-31T19:33:35.712" v="750" actId="20577"/>
        <pc:sldMkLst>
          <pc:docMk/>
          <pc:sldMk cId="0" sldId="273"/>
        </pc:sldMkLst>
        <pc:spChg chg="mod">
          <ac:chgData name="monika.jaded@gmail.com" userId="944649352dddb27d" providerId="LiveId" clId="{7E9804D6-6A86-4872-998C-B40AC09CBDE1}" dt="2022-10-31T19:33:13.669" v="744" actId="20577"/>
          <ac:spMkLst>
            <pc:docMk/>
            <pc:sldMk cId="0" sldId="273"/>
            <ac:spMk id="239" creationId="{00000000-0000-0000-0000-000000000000}"/>
          </ac:spMkLst>
        </pc:spChg>
        <pc:spChg chg="mod">
          <ac:chgData name="monika.jaded@gmail.com" userId="944649352dddb27d" providerId="LiveId" clId="{7E9804D6-6A86-4872-998C-B40AC09CBDE1}" dt="2022-10-31T19:33:35.712" v="750" actId="20577"/>
          <ac:spMkLst>
            <pc:docMk/>
            <pc:sldMk cId="0" sldId="273"/>
            <ac:spMk id="240" creationId="{00000000-0000-0000-0000-000000000000}"/>
          </ac:spMkLst>
        </pc:spChg>
        <pc:grpChg chg="mod">
          <ac:chgData name="monika.jaded@gmail.com" userId="944649352dddb27d" providerId="LiveId" clId="{7E9804D6-6A86-4872-998C-B40AC09CBDE1}" dt="2022-10-31T19:31:55.572" v="699" actId="14100"/>
          <ac:grpSpMkLst>
            <pc:docMk/>
            <pc:sldMk cId="0" sldId="273"/>
            <ac:grpSpMk id="241" creationId="{00000000-0000-0000-0000-000000000000}"/>
          </ac:grpSpMkLst>
        </pc:grpChg>
        <pc:picChg chg="mod ord">
          <ac:chgData name="monika.jaded@gmail.com" userId="944649352dddb27d" providerId="LiveId" clId="{7E9804D6-6A86-4872-998C-B40AC09CBDE1}" dt="2022-10-31T19:32:24.537" v="711" actId="1035"/>
          <ac:picMkLst>
            <pc:docMk/>
            <pc:sldMk cId="0" sldId="273"/>
            <ac:picMk id="246" creationId="{00000000-0000-0000-0000-000000000000}"/>
          </ac:picMkLst>
        </pc:picChg>
      </pc:sldChg>
      <pc:sldChg chg="modSp mod modCm">
        <pc:chgData name="monika.jaded@gmail.com" userId="944649352dddb27d" providerId="LiveId" clId="{7E9804D6-6A86-4872-998C-B40AC09CBDE1}" dt="2022-10-31T19:34:56.199" v="756" actId="1076"/>
        <pc:sldMkLst>
          <pc:docMk/>
          <pc:sldMk cId="0" sldId="274"/>
        </pc:sldMkLst>
        <pc:spChg chg="mod">
          <ac:chgData name="monika.jaded@gmail.com" userId="944649352dddb27d" providerId="LiveId" clId="{7E9804D6-6A86-4872-998C-B40AC09CBDE1}" dt="2022-10-31T19:34:51.268" v="754" actId="1076"/>
          <ac:spMkLst>
            <pc:docMk/>
            <pc:sldMk cId="0" sldId="274"/>
            <ac:spMk id="257" creationId="{00000000-0000-0000-0000-000000000000}"/>
          </ac:spMkLst>
        </pc:spChg>
        <pc:spChg chg="mod">
          <ac:chgData name="monika.jaded@gmail.com" userId="944649352dddb27d" providerId="LiveId" clId="{7E9804D6-6A86-4872-998C-B40AC09CBDE1}" dt="2022-10-31T19:34:47.357" v="753" actId="1076"/>
          <ac:spMkLst>
            <pc:docMk/>
            <pc:sldMk cId="0" sldId="274"/>
            <ac:spMk id="258" creationId="{00000000-0000-0000-0000-000000000000}"/>
          </ac:spMkLst>
        </pc:spChg>
        <pc:spChg chg="mod">
          <ac:chgData name="monika.jaded@gmail.com" userId="944649352dddb27d" providerId="LiveId" clId="{7E9804D6-6A86-4872-998C-B40AC09CBDE1}" dt="2022-10-31T19:34:56.199" v="756" actId="1076"/>
          <ac:spMkLst>
            <pc:docMk/>
            <pc:sldMk cId="0" sldId="274"/>
            <ac:spMk id="260" creationId="{00000000-0000-0000-0000-000000000000}"/>
          </ac:spMkLst>
        </pc:spChg>
        <pc:spChg chg="mod">
          <ac:chgData name="monika.jaded@gmail.com" userId="944649352dddb27d" providerId="LiveId" clId="{7E9804D6-6A86-4872-998C-B40AC09CBDE1}" dt="2022-10-31T19:34:54.708" v="755" actId="1076"/>
          <ac:spMkLst>
            <pc:docMk/>
            <pc:sldMk cId="0" sldId="274"/>
            <ac:spMk id="261" creationId="{00000000-0000-0000-0000-000000000000}"/>
          </ac:spMkLst>
        </pc:spChg>
      </pc:sldChg>
      <pc:sldChg chg="modSp mod">
        <pc:chgData name="monika.jaded@gmail.com" userId="944649352dddb27d" providerId="LiveId" clId="{7E9804D6-6A86-4872-998C-B40AC09CBDE1}" dt="2022-10-31T19:36:42.698" v="759" actId="27636"/>
        <pc:sldMkLst>
          <pc:docMk/>
          <pc:sldMk cId="0" sldId="275"/>
        </pc:sldMkLst>
        <pc:spChg chg="mod">
          <ac:chgData name="monika.jaded@gmail.com" userId="944649352dddb27d" providerId="LiveId" clId="{7E9804D6-6A86-4872-998C-B40AC09CBDE1}" dt="2022-10-31T19:36:42.698" v="759" actId="27636"/>
          <ac:spMkLst>
            <pc:docMk/>
            <pc:sldMk cId="0" sldId="275"/>
            <ac:spMk id="266" creationId="{00000000-0000-0000-0000-000000000000}"/>
          </ac:spMkLst>
        </pc:spChg>
        <pc:picChg chg="mod">
          <ac:chgData name="monika.jaded@gmail.com" userId="944649352dddb27d" providerId="LiveId" clId="{7E9804D6-6A86-4872-998C-B40AC09CBDE1}" dt="2022-10-31T19:35:21.651" v="757" actId="1076"/>
          <ac:picMkLst>
            <pc:docMk/>
            <pc:sldMk cId="0" sldId="275"/>
            <ac:picMk id="269" creationId="{00000000-0000-0000-0000-000000000000}"/>
          </ac:picMkLst>
        </pc:picChg>
      </pc:sldChg>
      <pc:sldChg chg="modSp mod">
        <pc:chgData name="monika.jaded@gmail.com" userId="944649352dddb27d" providerId="LiveId" clId="{7E9804D6-6A86-4872-998C-B40AC09CBDE1}" dt="2022-10-31T19:40:02.337" v="781" actId="20577"/>
        <pc:sldMkLst>
          <pc:docMk/>
          <pc:sldMk cId="0" sldId="276"/>
        </pc:sldMkLst>
        <pc:spChg chg="mod">
          <ac:chgData name="monika.jaded@gmail.com" userId="944649352dddb27d" providerId="LiveId" clId="{7E9804D6-6A86-4872-998C-B40AC09CBDE1}" dt="2022-10-31T19:37:02.940" v="761" actId="1076"/>
          <ac:spMkLst>
            <pc:docMk/>
            <pc:sldMk cId="0" sldId="276"/>
            <ac:spMk id="279" creationId="{00000000-0000-0000-0000-000000000000}"/>
          </ac:spMkLst>
        </pc:spChg>
        <pc:spChg chg="mod">
          <ac:chgData name="monika.jaded@gmail.com" userId="944649352dddb27d" providerId="LiveId" clId="{7E9804D6-6A86-4872-998C-B40AC09CBDE1}" dt="2022-10-31T19:40:02.337" v="781" actId="20577"/>
          <ac:spMkLst>
            <pc:docMk/>
            <pc:sldMk cId="0" sldId="276"/>
            <ac:spMk id="280" creationId="{00000000-0000-0000-0000-000000000000}"/>
          </ac:spMkLst>
        </pc:spChg>
      </pc:sldChg>
      <pc:sldChg chg="modSp mod">
        <pc:chgData name="monika.jaded@gmail.com" userId="944649352dddb27d" providerId="LiveId" clId="{7E9804D6-6A86-4872-998C-B40AC09CBDE1}" dt="2022-10-31T19:48:23.090" v="857"/>
        <pc:sldMkLst>
          <pc:docMk/>
          <pc:sldMk cId="0" sldId="277"/>
        </pc:sldMkLst>
        <pc:spChg chg="mod">
          <ac:chgData name="monika.jaded@gmail.com" userId="944649352dddb27d" providerId="LiveId" clId="{7E9804D6-6A86-4872-998C-B40AC09CBDE1}" dt="2022-10-31T19:43:24.381" v="791" actId="14100"/>
          <ac:spMkLst>
            <pc:docMk/>
            <pc:sldMk cId="0" sldId="277"/>
            <ac:spMk id="286" creationId="{00000000-0000-0000-0000-000000000000}"/>
          </ac:spMkLst>
        </pc:spChg>
        <pc:spChg chg="mod">
          <ac:chgData name="monika.jaded@gmail.com" userId="944649352dddb27d" providerId="LiveId" clId="{7E9804D6-6A86-4872-998C-B40AC09CBDE1}" dt="2022-10-31T19:43:27.013" v="792" actId="14100"/>
          <ac:spMkLst>
            <pc:docMk/>
            <pc:sldMk cId="0" sldId="277"/>
            <ac:spMk id="287" creationId="{00000000-0000-0000-0000-000000000000}"/>
          </ac:spMkLst>
        </pc:spChg>
        <pc:spChg chg="mod">
          <ac:chgData name="monika.jaded@gmail.com" userId="944649352dddb27d" providerId="LiveId" clId="{7E9804D6-6A86-4872-998C-B40AC09CBDE1}" dt="2022-10-31T19:43:30.651" v="793" actId="14100"/>
          <ac:spMkLst>
            <pc:docMk/>
            <pc:sldMk cId="0" sldId="277"/>
            <ac:spMk id="288" creationId="{00000000-0000-0000-0000-000000000000}"/>
          </ac:spMkLst>
        </pc:spChg>
        <pc:spChg chg="mod">
          <ac:chgData name="monika.jaded@gmail.com" userId="944649352dddb27d" providerId="LiveId" clId="{7E9804D6-6A86-4872-998C-B40AC09CBDE1}" dt="2022-10-31T19:43:35.803" v="795" actId="14100"/>
          <ac:spMkLst>
            <pc:docMk/>
            <pc:sldMk cId="0" sldId="277"/>
            <ac:spMk id="289" creationId="{00000000-0000-0000-0000-000000000000}"/>
          </ac:spMkLst>
        </pc:spChg>
        <pc:spChg chg="mod">
          <ac:chgData name="monika.jaded@gmail.com" userId="944649352dddb27d" providerId="LiveId" clId="{7E9804D6-6A86-4872-998C-B40AC09CBDE1}" dt="2022-10-31T19:43:52.901" v="799" actId="1036"/>
          <ac:spMkLst>
            <pc:docMk/>
            <pc:sldMk cId="0" sldId="277"/>
            <ac:spMk id="290" creationId="{00000000-0000-0000-0000-000000000000}"/>
          </ac:spMkLst>
        </pc:spChg>
        <pc:spChg chg="mod">
          <ac:chgData name="monika.jaded@gmail.com" userId="944649352dddb27d" providerId="LiveId" clId="{7E9804D6-6A86-4872-998C-B40AC09CBDE1}" dt="2022-10-31T19:46:24.133" v="848" actId="20577"/>
          <ac:spMkLst>
            <pc:docMk/>
            <pc:sldMk cId="0" sldId="277"/>
            <ac:spMk id="291" creationId="{00000000-0000-0000-0000-000000000000}"/>
          </ac:spMkLst>
        </pc:spChg>
        <pc:spChg chg="mod">
          <ac:chgData name="monika.jaded@gmail.com" userId="944649352dddb27d" providerId="LiveId" clId="{7E9804D6-6A86-4872-998C-B40AC09CBDE1}" dt="2022-10-31T19:42:51.547" v="786" actId="2710"/>
          <ac:spMkLst>
            <pc:docMk/>
            <pc:sldMk cId="0" sldId="277"/>
            <ac:spMk id="293" creationId="{00000000-0000-0000-0000-000000000000}"/>
          </ac:spMkLst>
        </pc:spChg>
        <pc:spChg chg="mod">
          <ac:chgData name="monika.jaded@gmail.com" userId="944649352dddb27d" providerId="LiveId" clId="{7E9804D6-6A86-4872-998C-B40AC09CBDE1}" dt="2022-10-31T19:45:04.236" v="808" actId="207"/>
          <ac:spMkLst>
            <pc:docMk/>
            <pc:sldMk cId="0" sldId="277"/>
            <ac:spMk id="294" creationId="{00000000-0000-0000-0000-000000000000}"/>
          </ac:spMkLst>
        </pc:spChg>
        <pc:spChg chg="mod">
          <ac:chgData name="monika.jaded@gmail.com" userId="944649352dddb27d" providerId="LiveId" clId="{7E9804D6-6A86-4872-998C-B40AC09CBDE1}" dt="2022-10-31T19:45:46.829" v="825" actId="1035"/>
          <ac:spMkLst>
            <pc:docMk/>
            <pc:sldMk cId="0" sldId="277"/>
            <ac:spMk id="296" creationId="{00000000-0000-0000-0000-000000000000}"/>
          </ac:spMkLst>
        </pc:spChg>
        <pc:spChg chg="mod">
          <ac:chgData name="monika.jaded@gmail.com" userId="944649352dddb27d" providerId="LiveId" clId="{7E9804D6-6A86-4872-998C-B40AC09CBDE1}" dt="2022-10-31T19:45:39.754" v="820" actId="1035"/>
          <ac:spMkLst>
            <pc:docMk/>
            <pc:sldMk cId="0" sldId="277"/>
            <ac:spMk id="297" creationId="{00000000-0000-0000-0000-000000000000}"/>
          </ac:spMkLst>
        </pc:spChg>
        <pc:spChg chg="mod">
          <ac:chgData name="monika.jaded@gmail.com" userId="944649352dddb27d" providerId="LiveId" clId="{7E9804D6-6A86-4872-998C-B40AC09CBDE1}" dt="2022-10-31T19:45:56.910" v="833" actId="1076"/>
          <ac:spMkLst>
            <pc:docMk/>
            <pc:sldMk cId="0" sldId="277"/>
            <ac:spMk id="299" creationId="{00000000-0000-0000-0000-000000000000}"/>
          </ac:spMkLst>
        </pc:spChg>
        <pc:spChg chg="mod">
          <ac:chgData name="monika.jaded@gmail.com" userId="944649352dddb27d" providerId="LiveId" clId="{7E9804D6-6A86-4872-998C-B40AC09CBDE1}" dt="2022-10-31T19:48:23.090" v="857"/>
          <ac:spMkLst>
            <pc:docMk/>
            <pc:sldMk cId="0" sldId="277"/>
            <ac:spMk id="300" creationId="{00000000-0000-0000-0000-000000000000}"/>
          </ac:spMkLst>
        </pc:spChg>
      </pc:sldChg>
      <pc:sldChg chg="modSp mod">
        <pc:chgData name="monika.jaded@gmail.com" userId="944649352dddb27d" providerId="LiveId" clId="{7E9804D6-6A86-4872-998C-B40AC09CBDE1}" dt="2022-10-31T19:48:55.540" v="859" actId="207"/>
        <pc:sldMkLst>
          <pc:docMk/>
          <pc:sldMk cId="0" sldId="278"/>
        </pc:sldMkLst>
        <pc:spChg chg="mod">
          <ac:chgData name="monika.jaded@gmail.com" userId="944649352dddb27d" providerId="LiveId" clId="{7E9804D6-6A86-4872-998C-B40AC09CBDE1}" dt="2022-10-31T19:48:38.300" v="858" actId="207"/>
          <ac:spMkLst>
            <pc:docMk/>
            <pc:sldMk cId="0" sldId="278"/>
            <ac:spMk id="310" creationId="{00000000-0000-0000-0000-000000000000}"/>
          </ac:spMkLst>
        </pc:spChg>
        <pc:spChg chg="mod">
          <ac:chgData name="monika.jaded@gmail.com" userId="944649352dddb27d" providerId="LiveId" clId="{7E9804D6-6A86-4872-998C-B40AC09CBDE1}" dt="2022-10-31T19:48:55.540" v="859" actId="207"/>
          <ac:spMkLst>
            <pc:docMk/>
            <pc:sldMk cId="0" sldId="278"/>
            <ac:spMk id="313" creationId="{00000000-0000-0000-0000-000000000000}"/>
          </ac:spMkLst>
        </pc:spChg>
      </pc:sldChg>
      <pc:sldChg chg="modSp mod">
        <pc:chgData name="monika.jaded@gmail.com" userId="944649352dddb27d" providerId="LiveId" clId="{7E9804D6-6A86-4872-998C-B40AC09CBDE1}" dt="2022-10-31T19:50:53.007" v="879" actId="20577"/>
        <pc:sldMkLst>
          <pc:docMk/>
          <pc:sldMk cId="0" sldId="279"/>
        </pc:sldMkLst>
        <pc:spChg chg="mod">
          <ac:chgData name="monika.jaded@gmail.com" userId="944649352dddb27d" providerId="LiveId" clId="{7E9804D6-6A86-4872-998C-B40AC09CBDE1}" dt="2022-10-31T19:49:40.962" v="864" actId="403"/>
          <ac:spMkLst>
            <pc:docMk/>
            <pc:sldMk cId="0" sldId="279"/>
            <ac:spMk id="324" creationId="{00000000-0000-0000-0000-000000000000}"/>
          </ac:spMkLst>
        </pc:spChg>
        <pc:spChg chg="mod">
          <ac:chgData name="monika.jaded@gmail.com" userId="944649352dddb27d" providerId="LiveId" clId="{7E9804D6-6A86-4872-998C-B40AC09CBDE1}" dt="2022-10-31T19:49:57.363" v="865" actId="1076"/>
          <ac:spMkLst>
            <pc:docMk/>
            <pc:sldMk cId="0" sldId="279"/>
            <ac:spMk id="327" creationId="{00000000-0000-0000-0000-000000000000}"/>
          </ac:spMkLst>
        </pc:spChg>
        <pc:spChg chg="mod">
          <ac:chgData name="monika.jaded@gmail.com" userId="944649352dddb27d" providerId="LiveId" clId="{7E9804D6-6A86-4872-998C-B40AC09CBDE1}" dt="2022-10-31T19:50:20.860" v="868" actId="20577"/>
          <ac:spMkLst>
            <pc:docMk/>
            <pc:sldMk cId="0" sldId="279"/>
            <ac:spMk id="330" creationId="{00000000-0000-0000-0000-000000000000}"/>
          </ac:spMkLst>
        </pc:spChg>
        <pc:spChg chg="mod">
          <ac:chgData name="monika.jaded@gmail.com" userId="944649352dddb27d" providerId="LiveId" clId="{7E9804D6-6A86-4872-998C-B40AC09CBDE1}" dt="2022-10-31T19:50:53.007" v="879" actId="20577"/>
          <ac:spMkLst>
            <pc:docMk/>
            <pc:sldMk cId="0" sldId="279"/>
            <ac:spMk id="332" creationId="{00000000-0000-0000-0000-000000000000}"/>
          </ac:spMkLst>
        </pc:spChg>
      </pc:sldChg>
      <pc:sldChg chg="modSp mod">
        <pc:chgData name="monika.jaded@gmail.com" userId="944649352dddb27d" providerId="LiveId" clId="{7E9804D6-6A86-4872-998C-B40AC09CBDE1}" dt="2022-10-31T20:00:21.416" v="943"/>
        <pc:sldMkLst>
          <pc:docMk/>
          <pc:sldMk cId="0" sldId="280"/>
        </pc:sldMkLst>
        <pc:spChg chg="mod">
          <ac:chgData name="monika.jaded@gmail.com" userId="944649352dddb27d" providerId="LiveId" clId="{7E9804D6-6A86-4872-998C-B40AC09CBDE1}" dt="2022-10-31T20:00:21.416" v="943"/>
          <ac:spMkLst>
            <pc:docMk/>
            <pc:sldMk cId="0" sldId="280"/>
            <ac:spMk id="338" creationId="{00000000-0000-0000-0000-000000000000}"/>
          </ac:spMkLst>
        </pc:spChg>
        <pc:spChg chg="mod">
          <ac:chgData name="monika.jaded@gmail.com" userId="944649352dddb27d" providerId="LiveId" clId="{7E9804D6-6A86-4872-998C-B40AC09CBDE1}" dt="2022-10-31T19:52:37.798" v="883" actId="14100"/>
          <ac:spMkLst>
            <pc:docMk/>
            <pc:sldMk cId="0" sldId="280"/>
            <ac:spMk id="339" creationId="{00000000-0000-0000-0000-000000000000}"/>
          </ac:spMkLst>
        </pc:spChg>
      </pc:sldChg>
      <pc:sldChg chg="modSp mod">
        <pc:chgData name="monika.jaded@gmail.com" userId="944649352dddb27d" providerId="LiveId" clId="{7E9804D6-6A86-4872-998C-B40AC09CBDE1}" dt="2022-10-31T20:01:55.209" v="952" actId="20577"/>
        <pc:sldMkLst>
          <pc:docMk/>
          <pc:sldMk cId="0" sldId="281"/>
        </pc:sldMkLst>
        <pc:spChg chg="mod">
          <ac:chgData name="monika.jaded@gmail.com" userId="944649352dddb27d" providerId="LiveId" clId="{7E9804D6-6A86-4872-998C-B40AC09CBDE1}" dt="2022-10-31T18:49:27.916" v="336" actId="27636"/>
          <ac:spMkLst>
            <pc:docMk/>
            <pc:sldMk cId="0" sldId="281"/>
            <ac:spMk id="348" creationId="{00000000-0000-0000-0000-000000000000}"/>
          </ac:spMkLst>
        </pc:spChg>
        <pc:spChg chg="mod">
          <ac:chgData name="monika.jaded@gmail.com" userId="944649352dddb27d" providerId="LiveId" clId="{7E9804D6-6A86-4872-998C-B40AC09CBDE1}" dt="2022-10-31T20:01:55.209" v="952" actId="20577"/>
          <ac:spMkLst>
            <pc:docMk/>
            <pc:sldMk cId="0" sldId="281"/>
            <ac:spMk id="356" creationId="{00000000-0000-0000-0000-000000000000}"/>
          </ac:spMkLst>
        </pc:spChg>
      </pc:sldChg>
      <pc:sldChg chg="modSp mod">
        <pc:chgData name="monika.jaded@gmail.com" userId="944649352dddb27d" providerId="LiveId" clId="{7E9804D6-6A86-4872-998C-B40AC09CBDE1}" dt="2022-10-31T20:20:30.827" v="1080" actId="20577"/>
        <pc:sldMkLst>
          <pc:docMk/>
          <pc:sldMk cId="0" sldId="282"/>
        </pc:sldMkLst>
        <pc:spChg chg="mod">
          <ac:chgData name="monika.jaded@gmail.com" userId="944649352dddb27d" providerId="LiveId" clId="{7E9804D6-6A86-4872-998C-B40AC09CBDE1}" dt="2022-10-31T20:09:48.804" v="1016" actId="14100"/>
          <ac:spMkLst>
            <pc:docMk/>
            <pc:sldMk cId="0" sldId="282"/>
            <ac:spMk id="2" creationId="{5FF48D9E-8BEA-D253-2114-6CE3C77F5122}"/>
          </ac:spMkLst>
        </pc:spChg>
        <pc:spChg chg="mod">
          <ac:chgData name="monika.jaded@gmail.com" userId="944649352dddb27d" providerId="LiveId" clId="{7E9804D6-6A86-4872-998C-B40AC09CBDE1}" dt="2022-10-31T20:09:42.709" v="1015" actId="1076"/>
          <ac:spMkLst>
            <pc:docMk/>
            <pc:sldMk cId="0" sldId="282"/>
            <ac:spMk id="371" creationId="{00000000-0000-0000-0000-000000000000}"/>
          </ac:spMkLst>
        </pc:spChg>
        <pc:spChg chg="mod">
          <ac:chgData name="monika.jaded@gmail.com" userId="944649352dddb27d" providerId="LiveId" clId="{7E9804D6-6A86-4872-998C-B40AC09CBDE1}" dt="2022-10-31T20:20:30.827" v="1080" actId="20577"/>
          <ac:spMkLst>
            <pc:docMk/>
            <pc:sldMk cId="0" sldId="282"/>
            <ac:spMk id="373" creationId="{00000000-0000-0000-0000-000000000000}"/>
          </ac:spMkLst>
        </pc:spChg>
      </pc:sldChg>
      <pc:sldChg chg="modSp mod">
        <pc:chgData name="monika.jaded@gmail.com" userId="944649352dddb27d" providerId="LiveId" clId="{7E9804D6-6A86-4872-998C-B40AC09CBDE1}" dt="2022-10-31T20:16:04.302" v="1051" actId="20577"/>
        <pc:sldMkLst>
          <pc:docMk/>
          <pc:sldMk cId="0" sldId="283"/>
        </pc:sldMkLst>
        <pc:spChg chg="mod">
          <ac:chgData name="monika.jaded@gmail.com" userId="944649352dddb27d" providerId="LiveId" clId="{7E9804D6-6A86-4872-998C-B40AC09CBDE1}" dt="2022-10-31T20:16:04.302" v="1051" actId="20577"/>
          <ac:spMkLst>
            <pc:docMk/>
            <pc:sldMk cId="0" sldId="283"/>
            <ac:spMk id="379" creationId="{00000000-0000-0000-0000-000000000000}"/>
          </ac:spMkLst>
        </pc:spChg>
        <pc:spChg chg="mod">
          <ac:chgData name="monika.jaded@gmail.com" userId="944649352dddb27d" providerId="LiveId" clId="{7E9804D6-6A86-4872-998C-B40AC09CBDE1}" dt="2022-10-31T20:14:52.393" v="1038"/>
          <ac:spMkLst>
            <pc:docMk/>
            <pc:sldMk cId="0" sldId="283"/>
            <ac:spMk id="380" creationId="{00000000-0000-0000-0000-000000000000}"/>
          </ac:spMkLst>
        </pc:spChg>
      </pc:sldChg>
      <pc:sldChg chg="modSp mod">
        <pc:chgData name="monika.jaded@gmail.com" userId="944649352dddb27d" providerId="LiveId" clId="{7E9804D6-6A86-4872-998C-B40AC09CBDE1}" dt="2022-10-31T20:20:52.871" v="1092" actId="20577"/>
        <pc:sldMkLst>
          <pc:docMk/>
          <pc:sldMk cId="0" sldId="284"/>
        </pc:sldMkLst>
        <pc:spChg chg="mod">
          <ac:chgData name="monika.jaded@gmail.com" userId="944649352dddb27d" providerId="LiveId" clId="{7E9804D6-6A86-4872-998C-B40AC09CBDE1}" dt="2022-10-31T20:20:52.871" v="1092" actId="20577"/>
          <ac:spMkLst>
            <pc:docMk/>
            <pc:sldMk cId="0" sldId="284"/>
            <ac:spMk id="387" creationId="{00000000-0000-0000-0000-000000000000}"/>
          </ac:spMkLst>
        </pc:spChg>
        <pc:spChg chg="mod">
          <ac:chgData name="monika.jaded@gmail.com" userId="944649352dddb27d" providerId="LiveId" clId="{7E9804D6-6A86-4872-998C-B40AC09CBDE1}" dt="2022-10-31T20:18:47.071" v="1062" actId="20577"/>
          <ac:spMkLst>
            <pc:docMk/>
            <pc:sldMk cId="0" sldId="284"/>
            <ac:spMk id="388" creationId="{00000000-0000-0000-0000-000000000000}"/>
          </ac:spMkLst>
        </pc:spChg>
      </pc:sldChg>
      <pc:sldChg chg="modSp mod">
        <pc:chgData name="monika.jaded@gmail.com" userId="944649352dddb27d" providerId="LiveId" clId="{7E9804D6-6A86-4872-998C-B40AC09CBDE1}" dt="2022-10-31T20:25:15.482" v="1167" actId="1038"/>
        <pc:sldMkLst>
          <pc:docMk/>
          <pc:sldMk cId="0" sldId="285"/>
        </pc:sldMkLst>
        <pc:spChg chg="mod">
          <ac:chgData name="monika.jaded@gmail.com" userId="944649352dddb27d" providerId="LiveId" clId="{7E9804D6-6A86-4872-998C-B40AC09CBDE1}" dt="2022-10-31T20:24:46.794" v="1153" actId="313"/>
          <ac:spMkLst>
            <pc:docMk/>
            <pc:sldMk cId="0" sldId="285"/>
            <ac:spMk id="395" creationId="{00000000-0000-0000-0000-000000000000}"/>
          </ac:spMkLst>
        </pc:spChg>
        <pc:spChg chg="mod">
          <ac:chgData name="monika.jaded@gmail.com" userId="944649352dddb27d" providerId="LiveId" clId="{7E9804D6-6A86-4872-998C-B40AC09CBDE1}" dt="2022-10-31T20:25:15.482" v="1167" actId="1038"/>
          <ac:spMkLst>
            <pc:docMk/>
            <pc:sldMk cId="0" sldId="285"/>
            <ac:spMk id="396" creationId="{00000000-0000-0000-0000-000000000000}"/>
          </ac:spMkLst>
        </pc:spChg>
        <pc:graphicFrameChg chg="mod modGraphic">
          <ac:chgData name="monika.jaded@gmail.com" userId="944649352dddb27d" providerId="LiveId" clId="{7E9804D6-6A86-4872-998C-B40AC09CBDE1}" dt="2022-10-31T20:24:31.981" v="1152" actId="1038"/>
          <ac:graphicFrameMkLst>
            <pc:docMk/>
            <pc:sldMk cId="0" sldId="285"/>
            <ac:graphicFrameMk id="397" creationId="{00000000-0000-0000-0000-000000000000}"/>
          </ac:graphicFrameMkLst>
        </pc:graphicFrameChg>
      </pc:sldChg>
      <pc:sldChg chg="modSp mod">
        <pc:chgData name="monika.jaded@gmail.com" userId="944649352dddb27d" providerId="LiveId" clId="{7E9804D6-6A86-4872-998C-B40AC09CBDE1}" dt="2022-10-31T20:27:03.745" v="1199" actId="20577"/>
        <pc:sldMkLst>
          <pc:docMk/>
          <pc:sldMk cId="0" sldId="286"/>
        </pc:sldMkLst>
        <pc:spChg chg="mod">
          <ac:chgData name="monika.jaded@gmail.com" userId="944649352dddb27d" providerId="LiveId" clId="{7E9804D6-6A86-4872-998C-B40AC09CBDE1}" dt="2022-10-31T20:25:21.037" v="1168"/>
          <ac:spMkLst>
            <pc:docMk/>
            <pc:sldMk cId="0" sldId="286"/>
            <ac:spMk id="404" creationId="{00000000-0000-0000-0000-000000000000}"/>
          </ac:spMkLst>
        </pc:spChg>
        <pc:spChg chg="mod">
          <ac:chgData name="monika.jaded@gmail.com" userId="944649352dddb27d" providerId="LiveId" clId="{7E9804D6-6A86-4872-998C-B40AC09CBDE1}" dt="2022-10-31T20:27:03.745" v="1199" actId="20577"/>
          <ac:spMkLst>
            <pc:docMk/>
            <pc:sldMk cId="0" sldId="286"/>
            <ac:spMk id="405" creationId="{00000000-0000-0000-0000-000000000000}"/>
          </ac:spMkLst>
        </pc:spChg>
      </pc:sldChg>
      <pc:sldChg chg="modSp mod">
        <pc:chgData name="monika.jaded@gmail.com" userId="944649352dddb27d" providerId="LiveId" clId="{7E9804D6-6A86-4872-998C-B40AC09CBDE1}" dt="2022-10-31T20:31:00.088" v="1261" actId="20577"/>
        <pc:sldMkLst>
          <pc:docMk/>
          <pc:sldMk cId="0" sldId="287"/>
        </pc:sldMkLst>
        <pc:spChg chg="mod">
          <ac:chgData name="monika.jaded@gmail.com" userId="944649352dddb27d" providerId="LiveId" clId="{7E9804D6-6A86-4872-998C-B40AC09CBDE1}" dt="2022-10-31T20:30:52.846" v="1251" actId="20577"/>
          <ac:spMkLst>
            <pc:docMk/>
            <pc:sldMk cId="0" sldId="287"/>
            <ac:spMk id="412" creationId="{00000000-0000-0000-0000-000000000000}"/>
          </ac:spMkLst>
        </pc:spChg>
        <pc:spChg chg="mod">
          <ac:chgData name="monika.jaded@gmail.com" userId="944649352dddb27d" providerId="LiveId" clId="{7E9804D6-6A86-4872-998C-B40AC09CBDE1}" dt="2022-10-31T20:31:00.088" v="1261" actId="20577"/>
          <ac:spMkLst>
            <pc:docMk/>
            <pc:sldMk cId="0" sldId="287"/>
            <ac:spMk id="413" creationId="{00000000-0000-0000-0000-000000000000}"/>
          </ac:spMkLst>
        </pc:spChg>
        <pc:spChg chg="mod">
          <ac:chgData name="monika.jaded@gmail.com" userId="944649352dddb27d" providerId="LiveId" clId="{7E9804D6-6A86-4872-998C-B40AC09CBDE1}" dt="2022-10-31T20:30:27.900" v="1235" actId="1076"/>
          <ac:spMkLst>
            <pc:docMk/>
            <pc:sldMk cId="0" sldId="287"/>
            <ac:spMk id="415" creationId="{00000000-0000-0000-0000-000000000000}"/>
          </ac:spMkLst>
        </pc:spChg>
        <pc:spChg chg="mod">
          <ac:chgData name="monika.jaded@gmail.com" userId="944649352dddb27d" providerId="LiveId" clId="{7E9804D6-6A86-4872-998C-B40AC09CBDE1}" dt="2022-10-31T20:30:37.081" v="1239" actId="403"/>
          <ac:spMkLst>
            <pc:docMk/>
            <pc:sldMk cId="0" sldId="287"/>
            <ac:spMk id="416" creationId="{00000000-0000-0000-0000-000000000000}"/>
          </ac:spMkLst>
        </pc:spChg>
        <pc:graphicFrameChg chg="mod modGraphic">
          <ac:chgData name="monika.jaded@gmail.com" userId="944649352dddb27d" providerId="LiveId" clId="{7E9804D6-6A86-4872-998C-B40AC09CBDE1}" dt="2022-10-31T20:30:14.164" v="1233" actId="14100"/>
          <ac:graphicFrameMkLst>
            <pc:docMk/>
            <pc:sldMk cId="0" sldId="287"/>
            <ac:graphicFrameMk id="414" creationId="{00000000-0000-0000-0000-000000000000}"/>
          </ac:graphicFrameMkLst>
        </pc:graphicFrameChg>
      </pc:sldChg>
      <pc:sldChg chg="modSp mod">
        <pc:chgData name="monika.jaded@gmail.com" userId="944649352dddb27d" providerId="LiveId" clId="{7E9804D6-6A86-4872-998C-B40AC09CBDE1}" dt="2022-10-31T20:33:30.601" v="1299" actId="14100"/>
        <pc:sldMkLst>
          <pc:docMk/>
          <pc:sldMk cId="0" sldId="288"/>
        </pc:sldMkLst>
        <pc:spChg chg="mod">
          <ac:chgData name="monika.jaded@gmail.com" userId="944649352dddb27d" providerId="LiveId" clId="{7E9804D6-6A86-4872-998C-B40AC09CBDE1}" dt="2022-10-31T20:32:13.730" v="1271"/>
          <ac:spMkLst>
            <pc:docMk/>
            <pc:sldMk cId="0" sldId="288"/>
            <ac:spMk id="423" creationId="{00000000-0000-0000-0000-000000000000}"/>
          </ac:spMkLst>
        </pc:spChg>
        <pc:spChg chg="mod">
          <ac:chgData name="monika.jaded@gmail.com" userId="944649352dddb27d" providerId="LiveId" clId="{7E9804D6-6A86-4872-998C-B40AC09CBDE1}" dt="2022-10-31T20:32:43.622" v="1295" actId="20577"/>
          <ac:spMkLst>
            <pc:docMk/>
            <pc:sldMk cId="0" sldId="288"/>
            <ac:spMk id="424" creationId="{00000000-0000-0000-0000-000000000000}"/>
          </ac:spMkLst>
        </pc:spChg>
        <pc:graphicFrameChg chg="mod modGraphic">
          <ac:chgData name="monika.jaded@gmail.com" userId="944649352dddb27d" providerId="LiveId" clId="{7E9804D6-6A86-4872-998C-B40AC09CBDE1}" dt="2022-10-31T20:33:30.601" v="1299" actId="14100"/>
          <ac:graphicFrameMkLst>
            <pc:docMk/>
            <pc:sldMk cId="0" sldId="288"/>
            <ac:graphicFrameMk id="425" creationId="{00000000-0000-0000-0000-000000000000}"/>
          </ac:graphicFrameMkLst>
        </pc:graphicFrameChg>
      </pc:sldChg>
      <pc:sldChg chg="modSp mod">
        <pc:chgData name="monika.jaded@gmail.com" userId="944649352dddb27d" providerId="LiveId" clId="{7E9804D6-6A86-4872-998C-B40AC09CBDE1}" dt="2022-10-31T20:35:37.663" v="1324" actId="20577"/>
        <pc:sldMkLst>
          <pc:docMk/>
          <pc:sldMk cId="0" sldId="289"/>
        </pc:sldMkLst>
        <pc:spChg chg="mod">
          <ac:chgData name="monika.jaded@gmail.com" userId="944649352dddb27d" providerId="LiveId" clId="{7E9804D6-6A86-4872-998C-B40AC09CBDE1}" dt="2022-10-31T20:34:11.998" v="1300" actId="404"/>
          <ac:spMkLst>
            <pc:docMk/>
            <pc:sldMk cId="0" sldId="289"/>
            <ac:spMk id="433" creationId="{00000000-0000-0000-0000-000000000000}"/>
          </ac:spMkLst>
        </pc:spChg>
        <pc:spChg chg="mod">
          <ac:chgData name="monika.jaded@gmail.com" userId="944649352dddb27d" providerId="LiveId" clId="{7E9804D6-6A86-4872-998C-B40AC09CBDE1}" dt="2022-10-31T20:35:37.663" v="1324" actId="20577"/>
          <ac:spMkLst>
            <pc:docMk/>
            <pc:sldMk cId="0" sldId="289"/>
            <ac:spMk id="438" creationId="{00000000-0000-0000-0000-000000000000}"/>
          </ac:spMkLst>
        </pc:spChg>
        <pc:spChg chg="mod">
          <ac:chgData name="monika.jaded@gmail.com" userId="944649352dddb27d" providerId="LiveId" clId="{7E9804D6-6A86-4872-998C-B40AC09CBDE1}" dt="2022-10-31T20:35:31.353" v="1320" actId="20577"/>
          <ac:spMkLst>
            <pc:docMk/>
            <pc:sldMk cId="0" sldId="289"/>
            <ac:spMk id="444" creationId="{00000000-0000-0000-0000-000000000000}"/>
          </ac:spMkLst>
        </pc:spChg>
      </pc:sldChg>
      <pc:sldChg chg="modSp mod">
        <pc:chgData name="monika.jaded@gmail.com" userId="944649352dddb27d" providerId="LiveId" clId="{7E9804D6-6A86-4872-998C-B40AC09CBDE1}" dt="2022-10-31T20:37:51.407" v="1357" actId="20577"/>
        <pc:sldMkLst>
          <pc:docMk/>
          <pc:sldMk cId="0" sldId="290"/>
        </pc:sldMkLst>
        <pc:spChg chg="mod">
          <ac:chgData name="monika.jaded@gmail.com" userId="944649352dddb27d" providerId="LiveId" clId="{7E9804D6-6A86-4872-998C-B40AC09CBDE1}" dt="2022-10-31T20:37:51.407" v="1357" actId="20577"/>
          <ac:spMkLst>
            <pc:docMk/>
            <pc:sldMk cId="0" sldId="290"/>
            <ac:spMk id="460" creationId="{00000000-0000-0000-0000-000000000000}"/>
          </ac:spMkLst>
        </pc:spChg>
      </pc:sldChg>
      <pc:sldChg chg="modSp mod">
        <pc:chgData name="monika.jaded@gmail.com" userId="944649352dddb27d" providerId="LiveId" clId="{7E9804D6-6A86-4872-998C-B40AC09CBDE1}" dt="2022-10-31T20:42:49.437" v="1383" actId="20577"/>
        <pc:sldMkLst>
          <pc:docMk/>
          <pc:sldMk cId="0" sldId="291"/>
        </pc:sldMkLst>
        <pc:spChg chg="mod">
          <ac:chgData name="monika.jaded@gmail.com" userId="944649352dddb27d" providerId="LiveId" clId="{7E9804D6-6A86-4872-998C-B40AC09CBDE1}" dt="2022-10-31T20:42:49.437" v="1383" actId="20577"/>
          <ac:spMkLst>
            <pc:docMk/>
            <pc:sldMk cId="0" sldId="291"/>
            <ac:spMk id="468" creationId="{00000000-0000-0000-0000-000000000000}"/>
          </ac:spMkLst>
        </pc:spChg>
      </pc:sldChg>
      <pc:sldChg chg="modSp mod">
        <pc:chgData name="monika.jaded@gmail.com" userId="944649352dddb27d" providerId="LiveId" clId="{7E9804D6-6A86-4872-998C-B40AC09CBDE1}" dt="2022-10-31T20:45:28.781" v="1398" actId="20577"/>
        <pc:sldMkLst>
          <pc:docMk/>
          <pc:sldMk cId="0" sldId="292"/>
        </pc:sldMkLst>
        <pc:spChg chg="mod">
          <ac:chgData name="monika.jaded@gmail.com" userId="944649352dddb27d" providerId="LiveId" clId="{7E9804D6-6A86-4872-998C-B40AC09CBDE1}" dt="2022-10-31T20:45:28.781" v="1398" actId="20577"/>
          <ac:spMkLst>
            <pc:docMk/>
            <pc:sldMk cId="0" sldId="292"/>
            <ac:spMk id="476" creationId="{00000000-0000-0000-0000-000000000000}"/>
          </ac:spMkLst>
        </pc:spChg>
      </pc:sldChg>
      <pc:sldChg chg="modSp mod">
        <pc:chgData name="monika.jaded@gmail.com" userId="944649352dddb27d" providerId="LiveId" clId="{7E9804D6-6A86-4872-998C-B40AC09CBDE1}" dt="2022-10-31T20:50:00.409" v="1441" actId="6549"/>
        <pc:sldMkLst>
          <pc:docMk/>
          <pc:sldMk cId="0" sldId="294"/>
        </pc:sldMkLst>
        <pc:spChg chg="mod">
          <ac:chgData name="monika.jaded@gmail.com" userId="944649352dddb27d" providerId="LiveId" clId="{7E9804D6-6A86-4872-998C-B40AC09CBDE1}" dt="2022-10-31T20:46:57.197" v="1405" actId="20577"/>
          <ac:spMkLst>
            <pc:docMk/>
            <pc:sldMk cId="0" sldId="294"/>
            <ac:spMk id="489" creationId="{00000000-0000-0000-0000-000000000000}"/>
          </ac:spMkLst>
        </pc:spChg>
        <pc:spChg chg="mod">
          <ac:chgData name="monika.jaded@gmail.com" userId="944649352dddb27d" providerId="LiveId" clId="{7E9804D6-6A86-4872-998C-B40AC09CBDE1}" dt="2022-10-31T20:50:00.409" v="1441" actId="6549"/>
          <ac:spMkLst>
            <pc:docMk/>
            <pc:sldMk cId="0" sldId="294"/>
            <ac:spMk id="490" creationId="{00000000-0000-0000-0000-000000000000}"/>
          </ac:spMkLst>
        </pc:spChg>
      </pc:sldChg>
      <pc:sldChg chg="modSp mod modCm">
        <pc:chgData name="monika.jaded@gmail.com" userId="944649352dddb27d" providerId="LiveId" clId="{7E9804D6-6A86-4872-998C-B40AC09CBDE1}" dt="2022-10-31T20:52:13.323" v="1502" actId="20577"/>
        <pc:sldMkLst>
          <pc:docMk/>
          <pc:sldMk cId="0" sldId="296"/>
        </pc:sldMkLst>
        <pc:spChg chg="mod">
          <ac:chgData name="monika.jaded@gmail.com" userId="944649352dddb27d" providerId="LiveId" clId="{7E9804D6-6A86-4872-998C-B40AC09CBDE1}" dt="2022-10-31T20:52:13.323" v="1502" actId="20577"/>
          <ac:spMkLst>
            <pc:docMk/>
            <pc:sldMk cId="0" sldId="296"/>
            <ac:spMk id="504" creationId="{00000000-0000-0000-0000-000000000000}"/>
          </ac:spMkLst>
        </pc:spChg>
      </pc:sldChg>
      <pc:sldChg chg="modSp mod">
        <pc:chgData name="monika.jaded@gmail.com" userId="944649352dddb27d" providerId="LiveId" clId="{7E9804D6-6A86-4872-998C-B40AC09CBDE1}" dt="2022-10-31T20:53:37.726" v="1518" actId="20577"/>
        <pc:sldMkLst>
          <pc:docMk/>
          <pc:sldMk cId="0" sldId="297"/>
        </pc:sldMkLst>
        <pc:spChg chg="mod">
          <ac:chgData name="monika.jaded@gmail.com" userId="944649352dddb27d" providerId="LiveId" clId="{7E9804D6-6A86-4872-998C-B40AC09CBDE1}" dt="2022-10-31T20:53:37.726" v="1518" actId="20577"/>
          <ac:spMkLst>
            <pc:docMk/>
            <pc:sldMk cId="0" sldId="297"/>
            <ac:spMk id="510" creationId="{00000000-0000-0000-0000-000000000000}"/>
          </ac:spMkLst>
        </pc:spChg>
      </pc:sldChg>
      <pc:sldChg chg="modSp mod">
        <pc:chgData name="monika.jaded@gmail.com" userId="944649352dddb27d" providerId="LiveId" clId="{7E9804D6-6A86-4872-998C-B40AC09CBDE1}" dt="2022-10-31T20:54:23.986" v="1545" actId="20577"/>
        <pc:sldMkLst>
          <pc:docMk/>
          <pc:sldMk cId="0" sldId="298"/>
        </pc:sldMkLst>
        <pc:spChg chg="mod">
          <ac:chgData name="monika.jaded@gmail.com" userId="944649352dddb27d" providerId="LiveId" clId="{7E9804D6-6A86-4872-998C-B40AC09CBDE1}" dt="2022-10-31T20:54:23.986" v="1545" actId="20577"/>
          <ac:spMkLst>
            <pc:docMk/>
            <pc:sldMk cId="0" sldId="298"/>
            <ac:spMk id="516" creationId="{00000000-0000-0000-0000-000000000000}"/>
          </ac:spMkLst>
        </pc:spChg>
      </pc:sldChg>
      <pc:sldChg chg="delSp modSp mod">
        <pc:chgData name="monika.jaded@gmail.com" userId="944649352dddb27d" providerId="LiveId" clId="{7E9804D6-6A86-4872-998C-B40AC09CBDE1}" dt="2022-10-31T20:55:06.347" v="1547" actId="478"/>
        <pc:sldMkLst>
          <pc:docMk/>
          <pc:sldMk cId="0" sldId="299"/>
        </pc:sldMkLst>
        <pc:spChg chg="del">
          <ac:chgData name="monika.jaded@gmail.com" userId="944649352dddb27d" providerId="LiveId" clId="{7E9804D6-6A86-4872-998C-B40AC09CBDE1}" dt="2022-10-31T20:55:06.347" v="1547" actId="478"/>
          <ac:spMkLst>
            <pc:docMk/>
            <pc:sldMk cId="0" sldId="299"/>
            <ac:spMk id="521" creationId="{00000000-0000-0000-0000-000000000000}"/>
          </ac:spMkLst>
        </pc:spChg>
        <pc:spChg chg="mod">
          <ac:chgData name="monika.jaded@gmail.com" userId="944649352dddb27d" providerId="LiveId" clId="{7E9804D6-6A86-4872-998C-B40AC09CBDE1}" dt="2022-10-31T20:55:01.265" v="1546"/>
          <ac:spMkLst>
            <pc:docMk/>
            <pc:sldMk cId="0" sldId="299"/>
            <ac:spMk id="523" creationId="{00000000-0000-0000-0000-000000000000}"/>
          </ac:spMkLst>
        </pc:spChg>
      </pc:sldChg>
      <pc:sldChg chg="modSp mod">
        <pc:chgData name="monika.jaded@gmail.com" userId="944649352dddb27d" providerId="LiveId" clId="{7E9804D6-6A86-4872-998C-B40AC09CBDE1}" dt="2022-10-31T18:38:50.553" v="275" actId="14100"/>
        <pc:sldMkLst>
          <pc:docMk/>
          <pc:sldMk cId="117568945" sldId="300"/>
        </pc:sldMkLst>
        <pc:spChg chg="mod">
          <ac:chgData name="monika.jaded@gmail.com" userId="944649352dddb27d" providerId="LiveId" clId="{7E9804D6-6A86-4872-998C-B40AC09CBDE1}" dt="2022-10-31T18:38:50.553" v="275" actId="14100"/>
          <ac:spMkLst>
            <pc:docMk/>
            <pc:sldMk cId="117568945" sldId="300"/>
            <ac:spMk id="147" creationId="{00000000-0000-0000-0000-000000000000}"/>
          </ac:spMkLst>
        </pc:spChg>
        <pc:spChg chg="mod">
          <ac:chgData name="monika.jaded@gmail.com" userId="944649352dddb27d" providerId="LiveId" clId="{7E9804D6-6A86-4872-998C-B40AC09CBDE1}" dt="2022-10-31T18:38:45.807" v="274" actId="1038"/>
          <ac:spMkLst>
            <pc:docMk/>
            <pc:sldMk cId="117568945" sldId="300"/>
            <ac:spMk id="149" creationId="{00000000-0000-0000-0000-000000000000}"/>
          </ac:spMkLst>
        </pc:spChg>
        <pc:picChg chg="mod modCrop">
          <ac:chgData name="monika.jaded@gmail.com" userId="944649352dddb27d" providerId="LiveId" clId="{7E9804D6-6A86-4872-998C-B40AC09CBDE1}" dt="2022-10-31T18:38:32.788" v="269" actId="732"/>
          <ac:picMkLst>
            <pc:docMk/>
            <pc:sldMk cId="117568945" sldId="300"/>
            <ac:picMk id="145" creationId="{00000000-0000-0000-0000-000000000000}"/>
          </ac:picMkLst>
        </pc:picChg>
      </pc:sldChg>
      <pc:sldChg chg="modSp mod">
        <pc:chgData name="monika.jaded@gmail.com" userId="944649352dddb27d" providerId="LiveId" clId="{7E9804D6-6A86-4872-998C-B40AC09CBDE1}" dt="2022-10-31T18:47:40.652" v="330" actId="1037"/>
        <pc:sldMkLst>
          <pc:docMk/>
          <pc:sldMk cId="3349973810" sldId="301"/>
        </pc:sldMkLst>
        <pc:spChg chg="mod">
          <ac:chgData name="monika.jaded@gmail.com" userId="944649352dddb27d" providerId="LiveId" clId="{7E9804D6-6A86-4872-998C-B40AC09CBDE1}" dt="2022-10-31T18:47:40.652" v="330" actId="1037"/>
          <ac:spMkLst>
            <pc:docMk/>
            <pc:sldMk cId="3349973810" sldId="301"/>
            <ac:spMk id="147" creationId="{00000000-0000-0000-0000-000000000000}"/>
          </ac:spMkLst>
        </pc:spChg>
      </pc:sldChg>
      <pc:sldChg chg="addSp delSp modSp mod">
        <pc:chgData name="monika.jaded@gmail.com" userId="944649352dddb27d" providerId="LiveId" clId="{7E9804D6-6A86-4872-998C-B40AC09CBDE1}" dt="2022-10-31T18:50:29.153" v="349" actId="1038"/>
        <pc:sldMkLst>
          <pc:docMk/>
          <pc:sldMk cId="447027933" sldId="302"/>
        </pc:sldMkLst>
        <pc:spChg chg="mod">
          <ac:chgData name="monika.jaded@gmail.com" userId="944649352dddb27d" providerId="LiveId" clId="{7E9804D6-6A86-4872-998C-B40AC09CBDE1}" dt="2022-10-31T18:50:29.153" v="349" actId="1038"/>
          <ac:spMkLst>
            <pc:docMk/>
            <pc:sldMk cId="447027933" sldId="302"/>
            <ac:spMk id="149" creationId="{00000000-0000-0000-0000-000000000000}"/>
          </ac:spMkLst>
        </pc:spChg>
        <pc:spChg chg="mod">
          <ac:chgData name="monika.jaded@gmail.com" userId="944649352dddb27d" providerId="LiveId" clId="{7E9804D6-6A86-4872-998C-B40AC09CBDE1}" dt="2022-10-31T18:49:37.311" v="344" actId="1076"/>
          <ac:spMkLst>
            <pc:docMk/>
            <pc:sldMk cId="447027933" sldId="302"/>
            <ac:spMk id="150" creationId="{00000000-0000-0000-0000-000000000000}"/>
          </ac:spMkLst>
        </pc:spChg>
        <pc:spChg chg="mod">
          <ac:chgData name="monika.jaded@gmail.com" userId="944649352dddb27d" providerId="LiveId" clId="{7E9804D6-6A86-4872-998C-B40AC09CBDE1}" dt="2022-10-31T18:49:50.005" v="346" actId="14100"/>
          <ac:spMkLst>
            <pc:docMk/>
            <pc:sldMk cId="447027933" sldId="302"/>
            <ac:spMk id="151" creationId="{00000000-0000-0000-0000-000000000000}"/>
          </ac:spMkLst>
        </pc:spChg>
        <pc:spChg chg="mod">
          <ac:chgData name="monika.jaded@gmail.com" userId="944649352dddb27d" providerId="LiveId" clId="{7E9804D6-6A86-4872-998C-B40AC09CBDE1}" dt="2022-10-31T18:49:56.084" v="347" actId="14100"/>
          <ac:spMkLst>
            <pc:docMk/>
            <pc:sldMk cId="447027933" sldId="302"/>
            <ac:spMk id="152" creationId="{00000000-0000-0000-0000-000000000000}"/>
          </ac:spMkLst>
        </pc:spChg>
        <pc:spChg chg="mod">
          <ac:chgData name="monika.jaded@gmail.com" userId="944649352dddb27d" providerId="LiveId" clId="{7E9804D6-6A86-4872-998C-B40AC09CBDE1}" dt="2022-10-31T18:49:42.886" v="345" actId="1076"/>
          <ac:spMkLst>
            <pc:docMk/>
            <pc:sldMk cId="447027933" sldId="302"/>
            <ac:spMk id="153" creationId="{00000000-0000-0000-0000-000000000000}"/>
          </ac:spMkLst>
        </pc:spChg>
        <pc:picChg chg="add mod">
          <ac:chgData name="monika.jaded@gmail.com" userId="944649352dddb27d" providerId="LiveId" clId="{7E9804D6-6A86-4872-998C-B40AC09CBDE1}" dt="2022-10-31T18:49:29.433" v="343" actId="1076"/>
          <ac:picMkLst>
            <pc:docMk/>
            <pc:sldMk cId="447027933" sldId="302"/>
            <ac:picMk id="2" creationId="{93F1F346-DE6A-2A62-824C-F67F1580F34D}"/>
          </ac:picMkLst>
        </pc:picChg>
        <pc:picChg chg="del">
          <ac:chgData name="monika.jaded@gmail.com" userId="944649352dddb27d" providerId="LiveId" clId="{7E9804D6-6A86-4872-998C-B40AC09CBDE1}" dt="2022-10-31T18:49:25.900" v="332" actId="478"/>
          <ac:picMkLst>
            <pc:docMk/>
            <pc:sldMk cId="447027933" sldId="302"/>
            <ac:picMk id="145" creationId="{00000000-0000-0000-0000-000000000000}"/>
          </ac:picMkLst>
        </pc:picChg>
      </pc:sldChg>
      <pc:sldChg chg="delSp modSp mod">
        <pc:chgData name="monika.jaded@gmail.com" userId="944649352dddb27d" providerId="LiveId" clId="{7E9804D6-6A86-4872-998C-B40AC09CBDE1}" dt="2022-10-31T20:03:21.595" v="962" actId="20577"/>
        <pc:sldMkLst>
          <pc:docMk/>
          <pc:sldMk cId="3646568433" sldId="303"/>
        </pc:sldMkLst>
        <pc:spChg chg="del">
          <ac:chgData name="monika.jaded@gmail.com" userId="944649352dddb27d" providerId="LiveId" clId="{7E9804D6-6A86-4872-998C-B40AC09CBDE1}" dt="2022-10-31T20:02:35.799" v="953" actId="478"/>
          <ac:spMkLst>
            <pc:docMk/>
            <pc:sldMk cId="3646568433" sldId="303"/>
            <ac:spMk id="2" creationId="{24610837-F6F9-929A-3839-569343A9B1E0}"/>
          </ac:spMkLst>
        </pc:spChg>
        <pc:spChg chg="mod">
          <ac:chgData name="monika.jaded@gmail.com" userId="944649352dddb27d" providerId="LiveId" clId="{7E9804D6-6A86-4872-998C-B40AC09CBDE1}" dt="2022-10-31T20:03:21.595" v="962" actId="20577"/>
          <ac:spMkLst>
            <pc:docMk/>
            <pc:sldMk cId="3646568433" sldId="303"/>
            <ac:spMk id="3" creationId="{1FD74EAC-45CA-EB83-8F7E-12D3EF83D1E3}"/>
          </ac:spMkLst>
        </pc:spChg>
      </pc:sldChg>
      <pc:sldChg chg="delSp modSp mod addCm modCm">
        <pc:chgData name="monika.jaded@gmail.com" userId="944649352dddb27d" providerId="LiveId" clId="{7E9804D6-6A86-4872-998C-B40AC09CBDE1}" dt="2022-10-31T20:08:42.037" v="1013" actId="20577"/>
        <pc:sldMkLst>
          <pc:docMk/>
          <pc:sldMk cId="1721772128" sldId="304"/>
        </pc:sldMkLst>
        <pc:spChg chg="del">
          <ac:chgData name="monika.jaded@gmail.com" userId="944649352dddb27d" providerId="LiveId" clId="{7E9804D6-6A86-4872-998C-B40AC09CBDE1}" dt="2022-10-31T20:04:04.043" v="963" actId="478"/>
          <ac:spMkLst>
            <pc:docMk/>
            <pc:sldMk cId="1721772128" sldId="304"/>
            <ac:spMk id="2" creationId="{A93F7005-DC0B-4ADA-1A80-B989F5581A73}"/>
          </ac:spMkLst>
        </pc:spChg>
        <pc:spChg chg="del">
          <ac:chgData name="monika.jaded@gmail.com" userId="944649352dddb27d" providerId="LiveId" clId="{7E9804D6-6A86-4872-998C-B40AC09CBDE1}" dt="2022-10-31T20:04:07.157" v="964" actId="478"/>
          <ac:spMkLst>
            <pc:docMk/>
            <pc:sldMk cId="1721772128" sldId="304"/>
            <ac:spMk id="3" creationId="{E82355EE-2E93-5AD9-2111-994CB8502A37}"/>
          </ac:spMkLst>
        </pc:spChg>
        <pc:graphicFrameChg chg="mod modGraphic">
          <ac:chgData name="monika.jaded@gmail.com" userId="944649352dddb27d" providerId="LiveId" clId="{7E9804D6-6A86-4872-998C-B40AC09CBDE1}" dt="2022-10-31T20:08:42.037" v="1013" actId="20577"/>
          <ac:graphicFrameMkLst>
            <pc:docMk/>
            <pc:sldMk cId="1721772128" sldId="304"/>
            <ac:graphicFrameMk id="5" creationId="{F237A91E-D01C-3CEC-A924-F9680B18A636}"/>
          </ac:graphicFrameMkLst>
        </pc:graphicFrameChg>
      </pc:sldChg>
      <pc:sldChg chg="delSp mod">
        <pc:chgData name="monika.jaded@gmail.com" userId="944649352dddb27d" providerId="LiveId" clId="{7E9804D6-6A86-4872-998C-B40AC09CBDE1}" dt="2022-10-31T20:50:11.365" v="1442" actId="478"/>
        <pc:sldMkLst>
          <pc:docMk/>
          <pc:sldMk cId="2307663728" sldId="305"/>
        </pc:sldMkLst>
        <pc:spChg chg="del">
          <ac:chgData name="monika.jaded@gmail.com" userId="944649352dddb27d" providerId="LiveId" clId="{7E9804D6-6A86-4872-998C-B40AC09CBDE1}" dt="2022-10-31T20:50:11.365" v="1442" actId="478"/>
          <ac:spMkLst>
            <pc:docMk/>
            <pc:sldMk cId="2307663728" sldId="305"/>
            <ac:spMk id="2" creationId="{442AAA1D-5629-EE96-290A-50A029DD1C7A}"/>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10-05T10:28:57.296" idx="2">
    <p:pos x="90" y="275"/>
    <p:text>γράψτε τη σωστή απάντηση παρακαλώ</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hYWy8F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334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814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35" name="Google Shape;2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49" name="Google Shape;2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5" name="Google Shape;33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44" name="Google Shape;3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83" name="Google Shape;38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91" name="Google Shape;39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0" name="Google Shape;40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08" name="Google Shape;4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19" name="Google Shape;41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28" name="Google Shape;42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55" name="Google Shape;45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63" name="Google Shape;46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71" name="Google Shape;47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6" name="Google Shape;48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7" name="Google Shape;50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4138a1184f_0_1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14138a1184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607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7" name="Google Shape;17;p46"/>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18" name="Google Shape;18;p4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19" name="Google Shape;19;p4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0" name="Google Shape;20;p4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4"/>
        <p:cNvGrpSpPr/>
        <p:nvPr/>
      </p:nvGrpSpPr>
      <p:grpSpPr>
        <a:xfrm>
          <a:off x="0" y="0"/>
          <a:ext cx="0" cy="0"/>
          <a:chOff x="0" y="0"/>
          <a:chExt cx="0" cy="0"/>
        </a:xfrm>
      </p:grpSpPr>
      <p:sp>
        <p:nvSpPr>
          <p:cNvPr id="75" name="Google Shape;75;p5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5"/>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77" name="Google Shape;77;p5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6"/>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83" name="Google Shape;83;p5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47"/>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3" name="Google Shape;23;p47"/>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lvl1pPr>
            <a:lvl2pPr marL="914400" lvl="1" indent="-342900" algn="l">
              <a:lnSpc>
                <a:spcPct val="85000"/>
              </a:lnSpc>
              <a:spcBef>
                <a:spcPts val="600"/>
              </a:spcBef>
              <a:spcAft>
                <a:spcPts val="0"/>
              </a:spcAft>
              <a:buClr>
                <a:srgbClr val="262626"/>
              </a:buClr>
              <a:buSzPts val="1800"/>
              <a:buChar char=" "/>
            </a:lvl2pPr>
            <a:lvl3pPr marL="1371600" lvl="2" indent="-342900" algn="l">
              <a:lnSpc>
                <a:spcPct val="85000"/>
              </a:lnSpc>
              <a:spcBef>
                <a:spcPts val="600"/>
              </a:spcBef>
              <a:spcAft>
                <a:spcPts val="0"/>
              </a:spcAft>
              <a:buClr>
                <a:srgbClr val="262626"/>
              </a:buClr>
              <a:buSzPts val="1800"/>
              <a:buChar char=" "/>
            </a:lvl3pPr>
            <a:lvl4pPr marL="1828800" lvl="3" indent="-342900" algn="l">
              <a:lnSpc>
                <a:spcPct val="85000"/>
              </a:lnSpc>
              <a:spcBef>
                <a:spcPts val="600"/>
              </a:spcBef>
              <a:spcAft>
                <a:spcPts val="0"/>
              </a:spcAft>
              <a:buClr>
                <a:srgbClr val="262626"/>
              </a:buClr>
              <a:buSzPts val="1800"/>
              <a:buChar char=" "/>
            </a:lvl4pPr>
            <a:lvl5pPr marL="2286000" lvl="4" indent="-342900" algn="l">
              <a:lnSpc>
                <a:spcPct val="85000"/>
              </a:lnSpc>
              <a:spcBef>
                <a:spcPts val="600"/>
              </a:spcBef>
              <a:spcAft>
                <a:spcPts val="0"/>
              </a:spcAft>
              <a:buClr>
                <a:srgbClr val="262626"/>
              </a:buClr>
              <a:buSzPts val="1800"/>
              <a:buChar char=" "/>
            </a:lvl5pPr>
            <a:lvl6pPr marL="2743200" lvl="5" indent="-342900" algn="l">
              <a:lnSpc>
                <a:spcPct val="85000"/>
              </a:lnSpc>
              <a:spcBef>
                <a:spcPts val="600"/>
              </a:spcBef>
              <a:spcAft>
                <a:spcPts val="0"/>
              </a:spcAft>
              <a:buClr>
                <a:srgbClr val="262626"/>
              </a:buClr>
              <a:buSzPts val="1800"/>
              <a:buChar char=" "/>
            </a:lvl6pPr>
            <a:lvl7pPr marL="3200400" lvl="6" indent="-342900" algn="l">
              <a:lnSpc>
                <a:spcPct val="85000"/>
              </a:lnSpc>
              <a:spcBef>
                <a:spcPts val="600"/>
              </a:spcBef>
              <a:spcAft>
                <a:spcPts val="0"/>
              </a:spcAft>
              <a:buClr>
                <a:srgbClr val="262626"/>
              </a:buClr>
              <a:buSzPts val="1800"/>
              <a:buChar char=" "/>
            </a:lvl7pPr>
            <a:lvl8pPr marL="3657600" lvl="7" indent="-342900" algn="l">
              <a:lnSpc>
                <a:spcPct val="85000"/>
              </a:lnSpc>
              <a:spcBef>
                <a:spcPts val="600"/>
              </a:spcBef>
              <a:spcAft>
                <a:spcPts val="0"/>
              </a:spcAft>
              <a:buClr>
                <a:srgbClr val="262626"/>
              </a:buClr>
              <a:buSzPts val="1800"/>
              <a:buChar char=" "/>
            </a:lvl8pPr>
            <a:lvl9pPr marL="4114800" lvl="8" indent="-342900" algn="l">
              <a:lnSpc>
                <a:spcPct val="85000"/>
              </a:lnSpc>
              <a:spcBef>
                <a:spcPts val="600"/>
              </a:spcBef>
              <a:spcAft>
                <a:spcPts val="0"/>
              </a:spcAft>
              <a:buClr>
                <a:srgbClr val="262626"/>
              </a:buClr>
              <a:buSzPts val="1800"/>
              <a:buChar char=" "/>
            </a:lvl9pPr>
          </a:lstStyle>
          <a:p>
            <a:endParaRPr/>
          </a:p>
        </p:txBody>
      </p:sp>
      <p:sp>
        <p:nvSpPr>
          <p:cNvPr id="24" name="Google Shape;24;p4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5" name="Google Shape;25;p4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6" name="Google Shape;26;p4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chemeClr val="accent1"/>
        </a:solidFill>
        <a:effectLst/>
      </p:bgPr>
    </p:bg>
    <p:spTree>
      <p:nvGrpSpPr>
        <p:cNvPr id="1" name="Shape 27"/>
        <p:cNvGrpSpPr/>
        <p:nvPr/>
      </p:nvGrpSpPr>
      <p:grpSpPr>
        <a:xfrm>
          <a:off x="0" y="0"/>
          <a:ext cx="0" cy="0"/>
          <a:chOff x="0" y="0"/>
          <a:chExt cx="0" cy="0"/>
        </a:xfrm>
      </p:grpSpPr>
      <p:sp>
        <p:nvSpPr>
          <p:cNvPr id="28" name="Google Shape;28;p48"/>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29" name="Google Shape;29;p48"/>
          <p:cNvSpPr>
            <a:spLocks noGrp="1"/>
          </p:cNvSpPr>
          <p:nvPr>
            <p:ph type="pic" idx="2"/>
          </p:nvPr>
        </p:nvSpPr>
        <p:spPr>
          <a:xfrm>
            <a:off x="0" y="0"/>
            <a:ext cx="12192000" cy="5330952"/>
          </a:xfrm>
          <a:prstGeom prst="rect">
            <a:avLst/>
          </a:prstGeom>
          <a:solidFill>
            <a:srgbClr val="D6F0E6"/>
          </a:solidFill>
          <a:ln>
            <a:noFill/>
          </a:ln>
        </p:spPr>
      </p:sp>
      <p:sp>
        <p:nvSpPr>
          <p:cNvPr id="30" name="Google Shape;30;p48"/>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31" name="Google Shape;31;p4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2" name="Google Shape;32;p4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a:p>
        </p:txBody>
      </p:sp>
      <p:sp>
        <p:nvSpPr>
          <p:cNvPr id="33" name="Google Shape;33;p4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accent1"/>
        </a:solidFill>
        <a:effectLst/>
      </p:bgPr>
    </p:bg>
    <p:spTree>
      <p:nvGrpSpPr>
        <p:cNvPr id="1" name="Shape 34"/>
        <p:cNvGrpSpPr/>
        <p:nvPr/>
      </p:nvGrpSpPr>
      <p:grpSpPr>
        <a:xfrm>
          <a:off x="0" y="0"/>
          <a:ext cx="0" cy="0"/>
          <a:chOff x="0" y="0"/>
          <a:chExt cx="0" cy="0"/>
        </a:xfrm>
      </p:grpSpPr>
      <p:sp>
        <p:nvSpPr>
          <p:cNvPr id="35" name="Google Shape;35;p49"/>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9"/>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9"/>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3200"/>
              <a:buNone/>
              <a:defRPr sz="3200">
                <a:solidFill>
                  <a:srgbClr val="262626"/>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38" name="Google Shape;38;p4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1"/>
        <p:cNvGrpSpPr/>
        <p:nvPr/>
      </p:nvGrpSpPr>
      <p:grpSpPr>
        <a:xfrm>
          <a:off x="0" y="0"/>
          <a:ext cx="0" cy="0"/>
          <a:chOff x="0" y="0"/>
          <a:chExt cx="0" cy="0"/>
        </a:xfrm>
      </p:grpSpPr>
      <p:sp>
        <p:nvSpPr>
          <p:cNvPr id="42" name="Google Shape;42;p50"/>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0"/>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4" name="Google Shape;44;p50"/>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45" name="Google Shape;45;p5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8"/>
        <p:cNvGrpSpPr/>
        <p:nvPr/>
      </p:nvGrpSpPr>
      <p:grpSpPr>
        <a:xfrm>
          <a:off x="0" y="0"/>
          <a:ext cx="0" cy="0"/>
          <a:chOff x="0" y="0"/>
          <a:chExt cx="0" cy="0"/>
        </a:xfrm>
      </p:grpSpPr>
      <p:sp>
        <p:nvSpPr>
          <p:cNvPr id="49" name="Google Shape;49;p5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1"/>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51" name="Google Shape;51;p51"/>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2" name="Google Shape;52;p51"/>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53" name="Google Shape;53;p51"/>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54" name="Google Shape;54;p5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7"/>
        <p:cNvGrpSpPr/>
        <p:nvPr/>
      </p:nvGrpSpPr>
      <p:grpSpPr>
        <a:xfrm>
          <a:off x="0" y="0"/>
          <a:ext cx="0" cy="0"/>
          <a:chOff x="0" y="0"/>
          <a:chExt cx="0" cy="0"/>
        </a:xfrm>
      </p:grpSpPr>
      <p:sp>
        <p:nvSpPr>
          <p:cNvPr id="58" name="Google Shape;58;p5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2"/>
        <p:cNvGrpSpPr/>
        <p:nvPr/>
      </p:nvGrpSpPr>
      <p:grpSpPr>
        <a:xfrm>
          <a:off x="0" y="0"/>
          <a:ext cx="0" cy="0"/>
          <a:chOff x="0" y="0"/>
          <a:chExt cx="0" cy="0"/>
        </a:xfrm>
      </p:grpSpPr>
      <p:sp>
        <p:nvSpPr>
          <p:cNvPr id="63" name="Google Shape;63;p5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6"/>
        <p:cNvGrpSpPr/>
        <p:nvPr/>
      </p:nvGrpSpPr>
      <p:grpSpPr>
        <a:xfrm>
          <a:off x="0" y="0"/>
          <a:ext cx="0" cy="0"/>
          <a:chOff x="0" y="0"/>
          <a:chExt cx="0" cy="0"/>
        </a:xfrm>
      </p:grpSpPr>
      <p:sp>
        <p:nvSpPr>
          <p:cNvPr id="67" name="Google Shape;67;p54"/>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4"/>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4"/>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70" name="Google Shape;70;p54"/>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71" name="Google Shape;71;p5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00"/>
              <a:buFont typeface="Arial"/>
              <a:buNone/>
              <a:defRPr sz="103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300"/>
              <a:buFont typeface="Arial"/>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lang="pl-PL"/>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comments" Target="../comments/commen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49.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Logotipo  Descripción generada automáticamente"/>
          <p:cNvPicPr preferRelativeResize="0"/>
          <p:nvPr/>
        </p:nvPicPr>
        <p:blipFill rotWithShape="1">
          <a:blip r:embed="rId3">
            <a:alphaModFix/>
          </a:blip>
          <a:srcRect/>
          <a:stretch/>
        </p:blipFill>
        <p:spPr>
          <a:xfrm>
            <a:off x="2797146" y="-640316"/>
            <a:ext cx="6858000" cy="6858000"/>
          </a:xfrm>
          <a:prstGeom prst="rect">
            <a:avLst/>
          </a:prstGeom>
          <a:noFill/>
          <a:ln>
            <a:noFill/>
          </a:ln>
        </p:spPr>
      </p:pic>
      <p:sp>
        <p:nvSpPr>
          <p:cNvPr id="91" name="Google Shape;91;p1"/>
          <p:cNvSpPr txBox="1">
            <a:spLocks noGrp="1"/>
          </p:cNvSpPr>
          <p:nvPr>
            <p:ph type="body" idx="1"/>
          </p:nvPr>
        </p:nvSpPr>
        <p:spPr>
          <a:xfrm>
            <a:off x="4884662" y="3304096"/>
            <a:ext cx="6858000" cy="1645920"/>
          </a:xfrm>
          <a:prstGeom prst="rect">
            <a:avLst/>
          </a:prstGeom>
          <a:noFill/>
          <a:ln>
            <a:noFill/>
          </a:ln>
        </p:spPr>
        <p:txBody>
          <a:bodyPr spcFirstLastPara="1" wrap="square" lIns="91425" tIns="45700" rIns="91425" bIns="45700" anchor="t" anchorCtr="0">
            <a:normAutofit/>
          </a:bodyPr>
          <a:lstStyle/>
          <a:p>
            <a:r>
              <a:rPr lang="el-GR" b="1" dirty="0"/>
              <a:t>Πακέτο Εργαλείων Κατάρτισης</a:t>
            </a:r>
            <a:endParaRPr lang="en-GB" b="1" dirty="0"/>
          </a:p>
          <a:p>
            <a:endParaRPr lang="el-GR" b="1" dirty="0"/>
          </a:p>
        </p:txBody>
      </p:sp>
      <p:sp>
        <p:nvSpPr>
          <p:cNvPr id="92" name="Google Shape;92;p1"/>
          <p:cNvSpPr/>
          <p:nvPr/>
        </p:nvSpPr>
        <p:spPr>
          <a:xfrm>
            <a:off x="0" y="0"/>
            <a:ext cx="2628900" cy="6858000"/>
          </a:xfrm>
          <a:prstGeom prst="rect">
            <a:avLst/>
          </a:prstGeom>
          <a:solidFill>
            <a:srgbClr val="40B385"/>
          </a:solidFill>
          <a:ln w="12700" cap="flat" cmpd="sng">
            <a:solidFill>
              <a:srgbClr val="2E826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p:nvPr/>
        </p:nvSpPr>
        <p:spPr>
          <a:xfrm>
            <a:off x="4868037" y="3919687"/>
            <a:ext cx="6858000" cy="1899222"/>
          </a:xfrm>
          <a:prstGeom prst="rect">
            <a:avLst/>
          </a:prstGeom>
          <a:noFill/>
          <a:ln>
            <a:noFill/>
          </a:ln>
        </p:spPr>
        <p:txBody>
          <a:bodyPr spcFirstLastPara="1" wrap="square" lIns="91425" tIns="45700" rIns="91425" bIns="45700" anchor="t" anchorCtr="0">
            <a:normAutofit fontScale="92500"/>
          </a:bodyPr>
          <a:lstStyle/>
          <a:p>
            <a:pPr>
              <a:lnSpc>
                <a:spcPct val="85000"/>
              </a:lnSpc>
              <a:buClr>
                <a:srgbClr val="3A3A3A"/>
              </a:buClr>
              <a:buSzPts val="3200"/>
              <a:defRPr sz="3200">
                <a:latin typeface="Calibri"/>
                <a:ea typeface="Calibri"/>
                <a:cs typeface="Calibri"/>
                <a:sym typeface="Calibri"/>
              </a:defRPr>
            </a:pPr>
            <a:r>
              <a:rPr dirty="0" err="1">
                <a:solidFill>
                  <a:srgbClr val="3A3A3A"/>
                </a:solidFill>
              </a:rPr>
              <a:t>Ενότητ</a:t>
            </a:r>
            <a:r>
              <a:rPr dirty="0">
                <a:solidFill>
                  <a:srgbClr val="3A3A3A"/>
                </a:solidFill>
              </a:rPr>
              <a:t>α 5: </a:t>
            </a:r>
            <a:r>
              <a:rPr dirty="0">
                <a:solidFill>
                  <a:schemeClr val="dk1"/>
                </a:solidFill>
              </a:rPr>
              <a:t>Ο σχεδιασμός δράσεων ομαδικής προσέγγισης για κοινωνικούς επιχειρηματίες </a:t>
            </a:r>
            <a:r>
              <a:rPr lang="el-GR" dirty="0"/>
              <a:t>που απευθύνονται στους Στόχους Βιώσιμης Ανάπτυξης (ΣΒΑ)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7" name="Google Shape;147;p8"/>
          <p:cNvSpPr txBox="1"/>
          <p:nvPr/>
        </p:nvSpPr>
        <p:spPr>
          <a:xfrm>
            <a:off x="448235" y="485497"/>
            <a:ext cx="11428531" cy="6247824"/>
          </a:xfrm>
          <a:prstGeom prst="rect">
            <a:avLst/>
          </a:prstGeom>
          <a:noFill/>
          <a:ln>
            <a:noFill/>
          </a:ln>
        </p:spPr>
        <p:txBody>
          <a:bodyPr spcFirstLastPara="1" wrap="square" lIns="91425" tIns="45700" rIns="91425" bIns="45700" anchor="t" anchorCtr="0">
            <a:spAutoFit/>
          </a:bodyPr>
          <a:lstStyle/>
          <a:p>
            <a:pPr algn="just">
              <a:defRPr sz="2500"/>
            </a:pPr>
            <a:r>
              <a:rPr dirty="0"/>
              <a:t>Τα παραπ</a:t>
            </a:r>
            <a:r>
              <a:rPr dirty="0" err="1"/>
              <a:t>άνω</a:t>
            </a:r>
            <a:r>
              <a:rPr dirty="0"/>
              <a:t> παρα</a:t>
            </a:r>
            <a:r>
              <a:rPr dirty="0" err="1"/>
              <a:t>δείγμ</a:t>
            </a:r>
            <a:r>
              <a:rPr dirty="0"/>
              <a:t>ατα δείχνουν τη δραστηριότητα δύο κοινωνικών επιχειρήσεων που δραστηριοποιούνται στην Αφρική, όπου υπάρχει συσσώρευση κοινωνικών και οικονομικών προβλημάτων. </a:t>
            </a:r>
          </a:p>
          <a:p>
            <a:pPr algn="just">
              <a:defRPr sz="2500"/>
            </a:pPr>
            <a:r>
              <a:rPr dirty="0" err="1"/>
              <a:t>Έν</a:t>
            </a:r>
            <a:r>
              <a:rPr dirty="0"/>
              <a:t>α άλλο παράδειγμα των </a:t>
            </a:r>
            <a:r>
              <a:rPr b="1" dirty="0"/>
              <a:t>συνεισφορών μιας κοινωνικής επιχείρησης στους ΣΒΑ είναι οι επιχειρήσεις που </a:t>
            </a:r>
            <a:r>
              <a:rPr lang="el-GR" b="1" dirty="0"/>
              <a:t>εστιάζουν</a:t>
            </a:r>
            <a:r>
              <a:rPr b="1" dirty="0"/>
              <a:t> π</a:t>
            </a:r>
            <a:r>
              <a:rPr b="1" dirty="0" err="1"/>
              <a:t>ερισσότερο</a:t>
            </a:r>
            <a:r>
              <a:rPr b="1" dirty="0"/>
              <a:t> </a:t>
            </a:r>
            <a:r>
              <a:rPr lang="el-GR" b="1" dirty="0"/>
              <a:t>σ</a:t>
            </a:r>
            <a:r>
              <a:rPr b="1" dirty="0" err="1"/>
              <a:t>την</a:t>
            </a:r>
            <a:r>
              <a:rPr b="1" dirty="0"/>
              <a:t> εργασιακή ένταξη ατόμων από ευάλωτ</a:t>
            </a:r>
            <a:r>
              <a:rPr lang="el-GR" b="1" dirty="0" err="1"/>
              <a:t>ες</a:t>
            </a:r>
            <a:r>
              <a:rPr b="1" dirty="0"/>
              <a:t> </a:t>
            </a:r>
            <a:r>
              <a:rPr b="1" dirty="0" err="1"/>
              <a:t>ομάδ</a:t>
            </a:r>
            <a:r>
              <a:rPr lang="el-GR" b="1" dirty="0" err="1"/>
              <a:t>ες</a:t>
            </a:r>
            <a:r>
              <a:rPr dirty="0"/>
              <a:t> (κοινωνικές επιχειρήσεις ένταξης στην εργασία (WISE). </a:t>
            </a:r>
            <a:r>
              <a:rPr dirty="0" err="1"/>
              <a:t>Σε</a:t>
            </a:r>
            <a:r>
              <a:rPr dirty="0"/>
              <a:t> πα</a:t>
            </a:r>
            <a:r>
              <a:rPr dirty="0" err="1"/>
              <a:t>γκόσμιο</a:t>
            </a:r>
            <a:r>
              <a:rPr dirty="0"/>
              <a:t> επίπ</a:t>
            </a:r>
            <a:r>
              <a:rPr dirty="0" err="1"/>
              <a:t>εδο</a:t>
            </a:r>
            <a:r>
              <a:rPr dirty="0"/>
              <a:t>, π</a:t>
            </a:r>
            <a:r>
              <a:rPr dirty="0" err="1"/>
              <a:t>ρόκειτ</a:t>
            </a:r>
            <a:r>
              <a:rPr dirty="0"/>
              <a:t>αι για μια κοινή μορφή κοινωνικής επιχείρησης. </a:t>
            </a:r>
            <a:r>
              <a:rPr dirty="0" err="1"/>
              <a:t>Ιδι</a:t>
            </a:r>
            <a:r>
              <a:rPr dirty="0"/>
              <a:t>αίτερη έμφαση του WISE εστιάζεται στην εργασιακή ένταξη των περιθωριοποιημένων ατόμων και εκείνων που αντιμετωπίζουν προκλήσεις </a:t>
            </a:r>
            <a:r>
              <a:rPr lang="el-GR" dirty="0"/>
              <a:t>έναρξης</a:t>
            </a:r>
            <a:r>
              <a:rPr dirty="0"/>
              <a:t> και παραμονής στην εργασία, π.χ. α</a:t>
            </a:r>
            <a:r>
              <a:rPr dirty="0" err="1"/>
              <a:t>στέγων</a:t>
            </a:r>
            <a:r>
              <a:rPr dirty="0"/>
              <a:t>, π</a:t>
            </a:r>
            <a:r>
              <a:rPr dirty="0" err="1"/>
              <a:t>ρώην</a:t>
            </a:r>
            <a:r>
              <a:rPr dirty="0"/>
              <a:t> </a:t>
            </a:r>
            <a:r>
              <a:rPr dirty="0" err="1"/>
              <a:t>κρ</a:t>
            </a:r>
            <a:r>
              <a:rPr dirty="0"/>
              <a:t>ατουμένων, ατόμων με ειδικές ανάγκες</a:t>
            </a:r>
            <a:r>
              <a:rPr lang="el-GR" dirty="0"/>
              <a:t>,</a:t>
            </a:r>
            <a:r>
              <a:rPr dirty="0"/>
              <a:t> ατόμων που αγωνίζονται με την κατάχρηση ουσιών κ.λπ. </a:t>
            </a:r>
            <a:r>
              <a:rPr dirty="0" err="1"/>
              <a:t>Οι</a:t>
            </a:r>
            <a:r>
              <a:rPr dirty="0"/>
              <a:t> </a:t>
            </a:r>
            <a:r>
              <a:rPr dirty="0" err="1"/>
              <a:t>δρ</a:t>
            </a:r>
            <a:r>
              <a:rPr dirty="0"/>
              <a:t>αστηριότητες αυτές συμβάλλουν στην επίτευξη του </a:t>
            </a:r>
            <a:r>
              <a:rPr b="1" dirty="0"/>
              <a:t>ΣΒΑ-8 «Αξιοπρεπής εργασία και οικονομική ανάπτυξη».</a:t>
            </a:r>
            <a:endParaRPr lang="el-GR" b="1" dirty="0"/>
          </a:p>
          <a:p>
            <a:pPr algn="just">
              <a:defRPr sz="2500"/>
            </a:pPr>
            <a:endParaRPr sz="2500" dirty="0"/>
          </a:p>
          <a:p>
            <a:pPr algn="just">
              <a:defRPr sz="2500"/>
            </a:pPr>
            <a:r>
              <a:rPr dirty="0" err="1"/>
              <a:t>Ας</a:t>
            </a:r>
            <a:r>
              <a:rPr dirty="0"/>
              <a:t> </a:t>
            </a:r>
            <a:r>
              <a:rPr dirty="0" err="1"/>
              <a:t>δούμε</a:t>
            </a:r>
            <a:r>
              <a:rPr dirty="0"/>
              <a:t> </a:t>
            </a:r>
            <a:r>
              <a:rPr dirty="0" err="1"/>
              <a:t>το</a:t>
            </a:r>
            <a:r>
              <a:rPr dirty="0"/>
              <a:t> πα</a:t>
            </a:r>
            <a:r>
              <a:rPr dirty="0" err="1"/>
              <a:t>ράδειγμ</a:t>
            </a:r>
            <a:r>
              <a:rPr dirty="0"/>
              <a:t>α μιας τέτοιας κοινωνικής επιχείρησης.</a:t>
            </a:r>
          </a:p>
        </p:txBody>
      </p:sp>
    </p:spTree>
    <p:custDataLst>
      <p:tags r:id="rId1"/>
    </p:custDataLst>
    <p:extLst>
      <p:ext uri="{BB962C8B-B14F-4D97-AF65-F5344CB8AC3E}">
        <p14:creationId xmlns:p14="http://schemas.microsoft.com/office/powerpoint/2010/main" val="334997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6" name="Google Shape;146;p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7" name="Google Shape;147;p8"/>
          <p:cNvSpPr txBox="1"/>
          <p:nvPr/>
        </p:nvSpPr>
        <p:spPr>
          <a:xfrm>
            <a:off x="5043211" y="581723"/>
            <a:ext cx="69111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t>Το ίδρυμα λειτουργεί ένα θεραπευτικό νηπιαγωγείο, παρέχοντας έτσι μια σημαντική κοινωνική υπηρεσία για την τοπική κοινωνία. Παράλληλα, ο οργανισμός αυτός απασχολεί τρία άτομα που αντιμετώπιζαν δυσκολίες εισόδου στην αγορά εργασίας, μεταξύ των οποίων και λόγω μακροχρόνιας ανεργίας ή αναπηρίας. </a:t>
            </a:r>
            <a:endParaRPr sz="2400" b="0" i="0" u="none" strike="noStrike" cap="none">
              <a:solidFill>
                <a:schemeClr val="dk1"/>
              </a:solidFill>
              <a:latin typeface="Calibri"/>
              <a:ea typeface="Calibri"/>
              <a:cs typeface="Calibri"/>
              <a:sym typeface="Calibri"/>
            </a:endParaRPr>
          </a:p>
        </p:txBody>
      </p:sp>
      <p:sp>
        <p:nvSpPr>
          <p:cNvPr id="148" name="Google Shape;148;p8"/>
          <p:cNvSpPr txBox="1">
            <a:spLocks noGrp="1"/>
          </p:cNvSpPr>
          <p:nvPr>
            <p:ph type="title"/>
          </p:nvPr>
        </p:nvSpPr>
        <p:spPr>
          <a:xfrm>
            <a:off x="613028" y="244645"/>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defRPr b="1"/>
            </a:pPr>
            <a:r>
              <a:t>Παράδειγμα 3</a:t>
            </a:r>
            <a:endParaRPr b="1"/>
          </a:p>
        </p:txBody>
      </p:sp>
      <p:sp>
        <p:nvSpPr>
          <p:cNvPr id="149" name="Google Shape;149;p8"/>
          <p:cNvSpPr txBox="1"/>
          <p:nvPr/>
        </p:nvSpPr>
        <p:spPr>
          <a:xfrm>
            <a:off x="5059836" y="3242103"/>
            <a:ext cx="706832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Με</a:t>
            </a:r>
            <a:r>
              <a:rPr dirty="0"/>
              <a:t> </a:t>
            </a:r>
            <a:r>
              <a:rPr dirty="0" err="1"/>
              <a:t>τον</a:t>
            </a:r>
            <a:r>
              <a:rPr dirty="0"/>
              <a:t> </a:t>
            </a:r>
            <a:r>
              <a:rPr dirty="0" err="1"/>
              <a:t>τρό</a:t>
            </a:r>
            <a:r>
              <a:rPr dirty="0"/>
              <a:t>πο αυτό, το ίδρυμα </a:t>
            </a:r>
            <a:r>
              <a:rPr b="1" dirty="0"/>
              <a:t>επιδιώκει κοινωνικούς στόχους με δύο τρόπους</a:t>
            </a:r>
            <a:r>
              <a:rPr dirty="0"/>
              <a:t>:</a:t>
            </a:r>
            <a:endParaRPr sz="1400" b="0" i="0" u="none" strike="noStrike" cap="none" dirty="0">
              <a:solidFill>
                <a:srgbClr val="000000"/>
              </a:solidFill>
              <a:latin typeface="Arial"/>
              <a:ea typeface="Arial"/>
              <a:cs typeface="Arial"/>
              <a:sym typeface="Arial"/>
            </a:endParaRPr>
          </a:p>
        </p:txBody>
      </p:sp>
      <p:sp>
        <p:nvSpPr>
          <p:cNvPr id="150" name="Google Shape;150;p8"/>
          <p:cNvSpPr/>
          <p:nvPr/>
        </p:nvSpPr>
        <p:spPr>
          <a:xfrm>
            <a:off x="4575602" y="4138853"/>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rPr dirty="0"/>
              <a:t>01</a:t>
            </a:r>
            <a:endParaRPr sz="1400" b="0" i="0" u="none" strike="noStrike" cap="none" dirty="0">
              <a:solidFill>
                <a:srgbClr val="000000"/>
              </a:solidFill>
              <a:latin typeface="Arial"/>
              <a:ea typeface="Arial"/>
              <a:cs typeface="Arial"/>
              <a:sym typeface="Arial"/>
            </a:endParaRPr>
          </a:p>
        </p:txBody>
      </p:sp>
      <p:sp>
        <p:nvSpPr>
          <p:cNvPr id="151" name="Google Shape;151;p8"/>
          <p:cNvSpPr/>
          <p:nvPr/>
        </p:nvSpPr>
        <p:spPr>
          <a:xfrm>
            <a:off x="5307122" y="4073059"/>
            <a:ext cx="664713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συμ</a:t>
            </a:r>
            <a:r>
              <a:rPr dirty="0"/>
              <a:t>βάλλει στην κοινωνική και επαγγελματική ενεργοποίηση των ατόμων που διατρέχουν κίνδυνο κοινωνικού αποκλεισμού</a:t>
            </a:r>
            <a:endParaRPr sz="2400" b="0" i="0" u="none" strike="noStrike" cap="none" dirty="0">
              <a:solidFill>
                <a:schemeClr val="dk1"/>
              </a:solidFill>
              <a:latin typeface="Calibri"/>
              <a:ea typeface="Calibri"/>
              <a:cs typeface="Calibri"/>
              <a:sym typeface="Calibri"/>
            </a:endParaRPr>
          </a:p>
        </p:txBody>
      </p:sp>
      <p:sp>
        <p:nvSpPr>
          <p:cNvPr id="152" name="Google Shape;152;p8"/>
          <p:cNvSpPr/>
          <p:nvPr/>
        </p:nvSpPr>
        <p:spPr>
          <a:xfrm>
            <a:off x="5307122" y="5273347"/>
            <a:ext cx="6984114" cy="15846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Ενεργεί</a:t>
            </a:r>
            <a:r>
              <a:rPr dirty="0"/>
              <a:t> π</a:t>
            </a:r>
            <a:r>
              <a:rPr dirty="0" err="1"/>
              <a:t>ρος</a:t>
            </a:r>
            <a:r>
              <a:rPr dirty="0"/>
              <a:t> </a:t>
            </a:r>
            <a:r>
              <a:rPr dirty="0" err="1"/>
              <a:t>όφελος</a:t>
            </a:r>
            <a:r>
              <a:rPr dirty="0"/>
              <a:t> </a:t>
            </a:r>
            <a:r>
              <a:rPr dirty="0" err="1"/>
              <a:t>του</a:t>
            </a:r>
            <a:r>
              <a:rPr dirty="0"/>
              <a:t> π</a:t>
            </a:r>
            <a:r>
              <a:rPr dirty="0" err="1"/>
              <a:t>ερι</a:t>
            </a:r>
            <a:r>
              <a:rPr dirty="0"/>
              <a:t>βάλλοντός του — συμβάλλει στη μείωση της ανεργίας σε μια δεδομένη περιοχή και παρέχει φροντίδα και θεραπευτικές υπηρεσίες σε παιδιά με αναπηρία</a:t>
            </a:r>
            <a:endParaRPr sz="2400" b="0" i="0" u="none" strike="noStrike" cap="none" dirty="0">
              <a:solidFill>
                <a:schemeClr val="dk1"/>
              </a:solidFill>
              <a:latin typeface="Calibri"/>
              <a:ea typeface="Calibri"/>
              <a:cs typeface="Calibri"/>
              <a:sym typeface="Calibri"/>
            </a:endParaRPr>
          </a:p>
        </p:txBody>
      </p:sp>
      <p:sp>
        <p:nvSpPr>
          <p:cNvPr id="153" name="Google Shape;153;p8"/>
          <p:cNvSpPr/>
          <p:nvPr/>
        </p:nvSpPr>
        <p:spPr>
          <a:xfrm>
            <a:off x="4469953" y="5561704"/>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02</a:t>
            </a:r>
            <a:endParaRPr sz="2100" b="0" i="0" u="none" strike="noStrike" cap="none">
              <a:solidFill>
                <a:srgbClr val="3A3A3A"/>
              </a:solidFill>
              <a:latin typeface="Calibri"/>
              <a:ea typeface="Calibri"/>
              <a:cs typeface="Calibri"/>
              <a:sym typeface="Calibri"/>
            </a:endParaRPr>
          </a:p>
        </p:txBody>
      </p:sp>
      <p:pic>
        <p:nvPicPr>
          <p:cNvPr id="2" name="Google Shape;145;p8">
            <a:extLst>
              <a:ext uri="{FF2B5EF4-FFF2-40B4-BE49-F238E27FC236}">
                <a16:creationId xmlns:a16="http://schemas.microsoft.com/office/drawing/2014/main" id="{93F1F346-DE6A-2A62-824C-F67F1580F34D}"/>
              </a:ext>
            </a:extLst>
          </p:cNvPr>
          <p:cNvPicPr preferRelativeResize="0"/>
          <p:nvPr/>
        </p:nvPicPr>
        <p:blipFill rotWithShape="1">
          <a:blip r:embed="rId4">
            <a:alphaModFix/>
          </a:blip>
          <a:srcRect l="20942" t="23" r="15971"/>
          <a:stretch/>
        </p:blipFill>
        <p:spPr>
          <a:xfrm>
            <a:off x="44520" y="1667664"/>
            <a:ext cx="4583695" cy="4150852"/>
          </a:xfrm>
          <a:prstGeom prst="rect">
            <a:avLst/>
          </a:prstGeom>
          <a:noFill/>
          <a:ln>
            <a:noFill/>
          </a:ln>
        </p:spPr>
      </p:pic>
    </p:spTree>
    <p:custDataLst>
      <p:tags r:id="rId1"/>
    </p:custDataLst>
    <p:extLst>
      <p:ext uri="{BB962C8B-B14F-4D97-AF65-F5344CB8AC3E}">
        <p14:creationId xmlns:p14="http://schemas.microsoft.com/office/powerpoint/2010/main" val="44702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body" idx="1"/>
          </p:nvPr>
        </p:nvSpPr>
        <p:spPr>
          <a:xfrm>
            <a:off x="362700" y="1912634"/>
            <a:ext cx="5457809" cy="442024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262626"/>
              </a:buClr>
              <a:buSzPts val="2400"/>
              <a:buNone/>
            </a:pPr>
            <a:r>
              <a:rPr dirty="0" err="1"/>
              <a:t>Οι</a:t>
            </a:r>
            <a:r>
              <a:rPr dirty="0"/>
              <a:t> π</a:t>
            </a:r>
            <a:r>
              <a:rPr dirty="0" err="1"/>
              <a:t>ερισσότερες</a:t>
            </a:r>
            <a:r>
              <a:rPr dirty="0"/>
              <a:t> </a:t>
            </a:r>
            <a:r>
              <a:rPr dirty="0" err="1"/>
              <a:t>κοινωνικές</a:t>
            </a:r>
            <a:r>
              <a:rPr dirty="0"/>
              <a:t> επ</a:t>
            </a:r>
            <a:r>
              <a:rPr dirty="0" err="1"/>
              <a:t>ιχειρήσεις</a:t>
            </a:r>
            <a:r>
              <a:rPr dirty="0"/>
              <a:t> </a:t>
            </a:r>
            <a:r>
              <a:rPr dirty="0" err="1"/>
              <a:t>έχουν</a:t>
            </a:r>
            <a:r>
              <a:rPr dirty="0"/>
              <a:t> </a:t>
            </a:r>
            <a:r>
              <a:rPr dirty="0" err="1"/>
              <a:t>τις</a:t>
            </a:r>
            <a:r>
              <a:rPr dirty="0"/>
              <a:t> </a:t>
            </a:r>
            <a:r>
              <a:rPr dirty="0" err="1"/>
              <a:t>ρίζες</a:t>
            </a:r>
            <a:r>
              <a:rPr dirty="0"/>
              <a:t> </a:t>
            </a:r>
            <a:r>
              <a:rPr dirty="0" err="1"/>
              <a:t>τους</a:t>
            </a:r>
            <a:r>
              <a:rPr dirty="0"/>
              <a:t> </a:t>
            </a:r>
            <a:r>
              <a:rPr dirty="0" err="1"/>
              <a:t>στην</a:t>
            </a:r>
            <a:r>
              <a:rPr dirty="0"/>
              <a:t> πα</a:t>
            </a:r>
            <a:r>
              <a:rPr dirty="0" err="1"/>
              <a:t>ράδοση</a:t>
            </a:r>
            <a:r>
              <a:rPr dirty="0"/>
              <a:t> </a:t>
            </a:r>
            <a:r>
              <a:rPr dirty="0" err="1"/>
              <a:t>των</a:t>
            </a:r>
            <a:r>
              <a:rPr dirty="0"/>
              <a:t> </a:t>
            </a:r>
            <a:r>
              <a:rPr lang="el-GR" dirty="0"/>
              <a:t>συλλόγων</a:t>
            </a:r>
            <a:r>
              <a:rPr dirty="0"/>
              <a:t>, </a:t>
            </a:r>
            <a:r>
              <a:rPr dirty="0" err="1"/>
              <a:t>των</a:t>
            </a:r>
            <a:r>
              <a:rPr dirty="0"/>
              <a:t> </a:t>
            </a:r>
            <a:r>
              <a:rPr dirty="0" err="1"/>
              <a:t>ετ</a:t>
            </a:r>
            <a:r>
              <a:rPr dirty="0"/>
              <a:t>αιρειών αλληλασφάλισης και της συνεταιριστικής και εθελοντικής συμμετοχής, πράγμα που σημαίνει ότι</a:t>
            </a:r>
            <a:r>
              <a:rPr lang="el-GR" dirty="0"/>
              <a:t> </a:t>
            </a:r>
            <a:r>
              <a:rPr b="1" i="1" dirty="0" err="1"/>
              <a:t>οι</a:t>
            </a:r>
            <a:r>
              <a:rPr b="1" i="1" dirty="0"/>
              <a:t> επιχειρήσεις αυτές «δημιουργούνται από εκείνους και για εκείνους που μοιράζονται κοινές ανάγκες και είναι υπεύθυνες για εκείνους που προορίζονται να εξυπηρετήσουν</a:t>
            </a:r>
            <a:r>
              <a:rPr dirty="0"/>
              <a:t>»</a:t>
            </a:r>
            <a:r>
              <a:rPr dirty="0">
                <a:solidFill>
                  <a:srgbClr val="FF0000"/>
                </a:solidFill>
              </a:rPr>
              <a:t>.</a:t>
            </a:r>
          </a:p>
        </p:txBody>
      </p:sp>
      <p:sp>
        <p:nvSpPr>
          <p:cNvPr id="159" name="Google Shape;159;p9"/>
          <p:cNvSpPr txBox="1"/>
          <p:nvPr/>
        </p:nvSpPr>
        <p:spPr>
          <a:xfrm>
            <a:off x="586519" y="6471045"/>
            <a:ext cx="11018961"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defRPr sz="1100">
                <a:solidFill>
                  <a:srgbClr val="FF0000"/>
                </a:solidFill>
                <a:latin typeface="Calibri"/>
                <a:ea typeface="Calibri"/>
                <a:cs typeface="Calibri"/>
                <a:sym typeface="Calibri"/>
              </a:defRPr>
            </a:pPr>
            <a:r>
              <a:rPr sz="1200" dirty="0"/>
              <a:t>* </a:t>
            </a:r>
            <a:r>
              <a:rPr sz="1200" i="1" dirty="0"/>
              <a:t>Ο </a:t>
            </a:r>
            <a:r>
              <a:rPr sz="1200" i="1" dirty="0" err="1"/>
              <a:t>ορισμός</a:t>
            </a:r>
            <a:r>
              <a:rPr sz="1200" i="1" dirty="0"/>
              <a:t> </a:t>
            </a:r>
            <a:r>
              <a:rPr sz="1200" i="1" dirty="0" err="1"/>
              <a:t>της</a:t>
            </a:r>
            <a:r>
              <a:rPr sz="1200" i="1" dirty="0"/>
              <a:t> </a:t>
            </a:r>
            <a:r>
              <a:rPr sz="1200" i="1" dirty="0" err="1"/>
              <a:t>Γενικής</a:t>
            </a:r>
            <a:r>
              <a:rPr sz="1200" i="1" dirty="0"/>
              <a:t> </a:t>
            </a:r>
            <a:r>
              <a:rPr sz="1200" i="1" dirty="0" err="1"/>
              <a:t>Διεύθυνσης</a:t>
            </a:r>
            <a:r>
              <a:rPr sz="1200" i="1" dirty="0"/>
              <a:t> Επ</a:t>
            </a:r>
            <a:r>
              <a:rPr sz="1200" i="1" dirty="0" err="1"/>
              <a:t>ιχειρήσεων</a:t>
            </a:r>
            <a:r>
              <a:rPr sz="1200" i="1" dirty="0"/>
              <a:t> </a:t>
            </a:r>
            <a:r>
              <a:rPr sz="1200" i="1" dirty="0" err="1"/>
              <a:t>της</a:t>
            </a:r>
            <a:r>
              <a:rPr sz="1200" i="1" dirty="0"/>
              <a:t> </a:t>
            </a:r>
            <a:r>
              <a:rPr sz="1200" i="1" dirty="0" err="1"/>
              <a:t>Ευρω</a:t>
            </a:r>
            <a:r>
              <a:rPr sz="1200" i="1" dirty="0"/>
              <a:t>παϊκής Επιτροπής</a:t>
            </a:r>
            <a:endParaRPr sz="1200" b="0" i="0" u="none" strike="noStrike" cap="none" dirty="0">
              <a:solidFill>
                <a:srgbClr val="FF0000"/>
              </a:solidFill>
              <a:latin typeface="Calibri"/>
              <a:ea typeface="Calibri"/>
              <a:cs typeface="Calibri"/>
              <a:sym typeface="Calibri"/>
            </a:endParaRPr>
          </a:p>
        </p:txBody>
      </p:sp>
      <p:pic>
        <p:nvPicPr>
          <p:cNvPr id="160" name="Google Shape;160;p9"/>
          <p:cNvPicPr preferRelativeResize="0"/>
          <p:nvPr/>
        </p:nvPicPr>
        <p:blipFill rotWithShape="1">
          <a:blip r:embed="rId4">
            <a:alphaModFix/>
          </a:blip>
          <a:srcRect/>
          <a:stretch/>
        </p:blipFill>
        <p:spPr>
          <a:xfrm>
            <a:off x="6001849" y="2376279"/>
            <a:ext cx="5679832" cy="3773719"/>
          </a:xfrm>
          <a:prstGeom prst="rect">
            <a:avLst/>
          </a:prstGeom>
          <a:noFill/>
          <a:ln>
            <a:noFill/>
          </a:ln>
        </p:spPr>
      </p:pic>
      <p:sp>
        <p:nvSpPr>
          <p:cNvPr id="161" name="Google Shape;161;p9"/>
          <p:cNvSpPr/>
          <p:nvPr/>
        </p:nvSpPr>
        <p:spPr>
          <a:xfrm>
            <a:off x="362700" y="256150"/>
            <a:ext cx="11515800" cy="12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defRPr sz="3600" b="1">
                <a:solidFill>
                  <a:srgbClr val="40B385"/>
                </a:solidFill>
                <a:latin typeface="Calibri"/>
                <a:ea typeface="Calibri"/>
                <a:cs typeface="Calibri"/>
                <a:sym typeface="Calibri"/>
              </a:defRPr>
            </a:pPr>
            <a:r>
              <a:rPr dirty="0" err="1"/>
              <a:t>Γι</a:t>
            </a:r>
            <a:r>
              <a:rPr dirty="0"/>
              <a:t>ατί είναι σημαντικές οι ομαδικές δράσεις προσανατολισμού των κοινωνικών επιχειρηματιών που απευθύνονται στους Στόχους Βιώσιμης Ανάπτυξης;</a:t>
            </a:r>
            <a:endParaRPr sz="3600" b="1" i="0" u="none" strike="noStrike" cap="none" dirty="0">
              <a:solidFill>
                <a:srgbClr val="40B385"/>
              </a:solidFill>
              <a:latin typeface="Calibri"/>
              <a:ea typeface="Calibri"/>
              <a:cs typeface="Calibri"/>
              <a:sym typeface="Calibri"/>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0"/>
          <p:cNvPicPr preferRelativeResize="0"/>
          <p:nvPr/>
        </p:nvPicPr>
        <p:blipFill rotWithShape="1">
          <a:blip r:embed="rId4">
            <a:alphaModFix/>
          </a:blip>
          <a:srcRect/>
          <a:stretch/>
        </p:blipFill>
        <p:spPr>
          <a:xfrm>
            <a:off x="6827948" y="2530973"/>
            <a:ext cx="4476226" cy="2974025"/>
          </a:xfrm>
          <a:prstGeom prst="rect">
            <a:avLst/>
          </a:prstGeom>
          <a:noFill/>
          <a:ln>
            <a:noFill/>
          </a:ln>
        </p:spPr>
      </p:pic>
      <p:sp>
        <p:nvSpPr>
          <p:cNvPr id="167" name="Google Shape;167;p10"/>
          <p:cNvSpPr/>
          <p:nvPr/>
        </p:nvSpPr>
        <p:spPr>
          <a:xfrm>
            <a:off x="219200" y="256150"/>
            <a:ext cx="11659200" cy="12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defRPr sz="3600" b="1">
                <a:solidFill>
                  <a:srgbClr val="40B385"/>
                </a:solidFill>
                <a:latin typeface="Calibri"/>
                <a:ea typeface="Calibri"/>
                <a:cs typeface="Calibri"/>
                <a:sym typeface="Calibri"/>
              </a:defRPr>
            </a:pPr>
            <a:r>
              <a:t>Γιατί είναι σημαντικές οι ομαδικές δράσεις προσανατολισμού των κοινωνικών επιχειρηματιών που απευθύνονται στους Στόχους Βιώσιμης Ανάπτυξης;</a:t>
            </a:r>
            <a:endParaRPr sz="3600" b="1" i="0" u="none" strike="noStrike" cap="none">
              <a:solidFill>
                <a:srgbClr val="40B385"/>
              </a:solidFill>
              <a:latin typeface="Calibri"/>
              <a:ea typeface="Calibri"/>
              <a:cs typeface="Calibri"/>
              <a:sym typeface="Calibri"/>
            </a:endParaRPr>
          </a:p>
        </p:txBody>
      </p:sp>
      <p:sp>
        <p:nvSpPr>
          <p:cNvPr id="168" name="Google Shape;168;p10"/>
          <p:cNvSpPr txBox="1"/>
          <p:nvPr/>
        </p:nvSpPr>
        <p:spPr>
          <a:xfrm>
            <a:off x="370147" y="1949038"/>
            <a:ext cx="6291547" cy="486739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262626"/>
              </a:buClr>
              <a:buSzPts val="2400"/>
              <a:buFont typeface="Arial"/>
              <a:buNone/>
              <a:defRPr sz="2400">
                <a:solidFill>
                  <a:srgbClr val="262626"/>
                </a:solidFill>
                <a:latin typeface="Calibri"/>
                <a:ea typeface="Calibri"/>
                <a:cs typeface="Calibri"/>
                <a:sym typeface="Calibri"/>
              </a:defRPr>
            </a:pPr>
            <a:r>
              <a:rPr dirty="0"/>
              <a:t>Ο </a:t>
            </a:r>
            <a:r>
              <a:rPr dirty="0" err="1"/>
              <a:t>ορισμός</a:t>
            </a:r>
            <a:r>
              <a:rPr dirty="0"/>
              <a:t> α</a:t>
            </a:r>
            <a:r>
              <a:rPr dirty="0" err="1"/>
              <a:t>υτός</a:t>
            </a:r>
            <a:r>
              <a:rPr dirty="0"/>
              <a:t> </a:t>
            </a:r>
            <a:r>
              <a:rPr dirty="0" err="1"/>
              <a:t>δείχνει</a:t>
            </a:r>
            <a:r>
              <a:rPr dirty="0"/>
              <a:t> </a:t>
            </a:r>
            <a:r>
              <a:rPr dirty="0" err="1"/>
              <a:t>ότι</a:t>
            </a:r>
            <a:r>
              <a:rPr dirty="0"/>
              <a:t> </a:t>
            </a:r>
            <a:r>
              <a:rPr dirty="0" err="1"/>
              <a:t>οι</a:t>
            </a:r>
            <a:r>
              <a:rPr dirty="0"/>
              <a:t> </a:t>
            </a:r>
            <a:r>
              <a:rPr dirty="0" err="1"/>
              <a:t>κοινωνικές</a:t>
            </a:r>
            <a:r>
              <a:rPr dirty="0"/>
              <a:t> επ</a:t>
            </a:r>
            <a:r>
              <a:rPr dirty="0" err="1"/>
              <a:t>ιχειρήσεις</a:t>
            </a:r>
            <a:r>
              <a:rPr dirty="0"/>
              <a:t>, κα</a:t>
            </a:r>
            <a:r>
              <a:rPr dirty="0" err="1"/>
              <a:t>τά</a:t>
            </a:r>
            <a:r>
              <a:rPr dirty="0"/>
              <a:t> κα</a:t>
            </a:r>
            <a:r>
              <a:rPr dirty="0" err="1"/>
              <a:t>νόν</a:t>
            </a:r>
            <a:r>
              <a:rPr dirty="0"/>
              <a:t>α, δημιουργούνται και διοικούνται από εκπροσώπους των τοπικών κοινοτήτων (π.χ. </a:t>
            </a:r>
            <a:r>
              <a:rPr dirty="0" err="1"/>
              <a:t>ομάδ</a:t>
            </a:r>
            <a:r>
              <a:rPr dirty="0"/>
              <a:t>α ατόμων που θέλουν να κάνουν κάτι μαζί), η δραστηριότητα της επιχείρησης απευθύνεται κυρίως στην τοπική αγορά και δεν επικεντρώνεται στη βελτιστοποίηση του κέρδους. </a:t>
            </a:r>
            <a:r>
              <a:rPr dirty="0" err="1"/>
              <a:t>Κάθε</a:t>
            </a:r>
            <a:r>
              <a:rPr dirty="0"/>
              <a:t> </a:t>
            </a:r>
            <a:r>
              <a:rPr dirty="0" err="1"/>
              <a:t>κέρδος</a:t>
            </a:r>
            <a:r>
              <a:rPr dirty="0"/>
              <a:t> π</a:t>
            </a:r>
            <a:r>
              <a:rPr dirty="0" err="1"/>
              <a:t>ου</a:t>
            </a:r>
            <a:r>
              <a:rPr dirty="0"/>
              <a:t> </a:t>
            </a:r>
            <a:r>
              <a:rPr dirty="0" err="1"/>
              <a:t>δημιουργείτ</a:t>
            </a:r>
            <a:r>
              <a:rPr dirty="0"/>
              <a:t>αι σε μια τέτοια επιχείρηση εξυπηρετεί την υλοποίηση των νόμιμων στόχων, συμπεριλαμβανομένων των κοινωνικών στόχων μιας τέτοιας οντότητας.</a:t>
            </a:r>
            <a:endParaRPr sz="2400" b="0" i="0" u="none" strike="noStrike" cap="none" dirty="0">
              <a:solidFill>
                <a:srgbClr val="262626"/>
              </a:solidFill>
              <a:latin typeface="Calibri"/>
              <a:ea typeface="Calibri"/>
              <a:cs typeface="Calibri"/>
              <a:sym typeface="Calibri"/>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1"/>
          <p:cNvSpPr txBox="1">
            <a:spLocks noGrp="1"/>
          </p:cNvSpPr>
          <p:nvPr>
            <p:ph type="body" idx="1"/>
          </p:nvPr>
        </p:nvSpPr>
        <p:spPr>
          <a:xfrm>
            <a:off x="143675" y="1535061"/>
            <a:ext cx="11904650" cy="4914898"/>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0"/>
              </a:spcBef>
              <a:spcAft>
                <a:spcPts val="0"/>
              </a:spcAft>
              <a:buClr>
                <a:srgbClr val="262626"/>
              </a:buClr>
              <a:buSzPts val="2400"/>
              <a:buNone/>
              <a:defRPr b="1"/>
            </a:pPr>
            <a:r>
              <a:rPr lang="el-GR" sz="2000" dirty="0"/>
              <a:t>Στο υπόβαθρο</a:t>
            </a:r>
            <a:r>
              <a:rPr sz="2000" dirty="0"/>
              <a:t>:</a:t>
            </a:r>
            <a:endParaRPr sz="2000" b="1" dirty="0"/>
          </a:p>
          <a:p>
            <a:pPr marL="0" lvl="0" indent="0" algn="just" rtl="0">
              <a:lnSpc>
                <a:spcPct val="110000"/>
              </a:lnSpc>
              <a:spcBef>
                <a:spcPts val="0"/>
              </a:spcBef>
              <a:spcAft>
                <a:spcPts val="0"/>
              </a:spcAft>
              <a:buClr>
                <a:srgbClr val="262626"/>
              </a:buClr>
              <a:buSzPts val="2400"/>
              <a:buNone/>
              <a:defRPr u="sng"/>
            </a:pPr>
            <a:r>
              <a:rPr sz="2000" dirty="0" err="1"/>
              <a:t>Τέλη</a:t>
            </a:r>
            <a:r>
              <a:rPr sz="2000" dirty="0"/>
              <a:t> </a:t>
            </a:r>
            <a:r>
              <a:rPr sz="2000" dirty="0" err="1"/>
              <a:t>της</a:t>
            </a:r>
            <a:r>
              <a:rPr sz="2000" dirty="0"/>
              <a:t> </a:t>
            </a:r>
            <a:r>
              <a:rPr sz="2000" dirty="0" err="1"/>
              <a:t>δεκ</a:t>
            </a:r>
            <a:r>
              <a:rPr sz="2000" dirty="0"/>
              <a:t>αετίας του </a:t>
            </a:r>
            <a:r>
              <a:rPr sz="2000" dirty="0">
                <a:sym typeface="Wingdings" panose="05000000000000000000" pitchFamily="2" charset="2"/>
              </a:rPr>
              <a:t> 1960 Κοινωνικά και πολιτιστικά μαζικά κινήματα</a:t>
            </a:r>
            <a:endParaRPr sz="2000" u="sng" dirty="0"/>
          </a:p>
          <a:p>
            <a:pPr marL="0" lvl="0" indent="0" algn="just" rtl="0">
              <a:lnSpc>
                <a:spcPct val="110000"/>
              </a:lnSpc>
              <a:spcBef>
                <a:spcPts val="0"/>
              </a:spcBef>
              <a:spcAft>
                <a:spcPts val="0"/>
              </a:spcAft>
              <a:buClr>
                <a:srgbClr val="262626"/>
              </a:buClr>
              <a:buSzPts val="2400"/>
              <a:buNone/>
            </a:pPr>
            <a:r>
              <a:rPr sz="2000" dirty="0" err="1"/>
              <a:t>Οι</a:t>
            </a:r>
            <a:r>
              <a:rPr sz="2000" dirty="0"/>
              <a:t> παρα</a:t>
            </a:r>
            <a:r>
              <a:rPr sz="2000" dirty="0" err="1"/>
              <a:t>δόσεις</a:t>
            </a:r>
            <a:r>
              <a:rPr sz="2000" dirty="0"/>
              <a:t> α</a:t>
            </a:r>
            <a:r>
              <a:rPr sz="2000" dirty="0" err="1"/>
              <a:t>υτές</a:t>
            </a:r>
            <a:r>
              <a:rPr sz="2000" dirty="0"/>
              <a:t> ανα</a:t>
            </a:r>
            <a:r>
              <a:rPr sz="2000" dirty="0" err="1"/>
              <a:t>ζωογονήθηκ</a:t>
            </a:r>
            <a:r>
              <a:rPr sz="2000" dirty="0"/>
              <a:t>αν από τα κοινωνικά και πολιτιστικά μαζικά κινήματα στα τέλη της δεκαετίας του 1960· με την αντίδραση στις κρίσεις του κράτους πρόνοιας· από τις δημοκρατικές επαναστάσεις που έλαβαν χώρα στις χώρες της ΚΑΕ μετά την κατάρρευση του κομμουνισμού· και, πιο πρόσφατα, από τις οικολογικές προκλήσεις και την εμφάνιση υπεύθυνων καταναλωτικών προτύπων.</a:t>
            </a:r>
          </a:p>
          <a:p>
            <a:pPr marL="0" lvl="0" indent="0" algn="just" rtl="0">
              <a:lnSpc>
                <a:spcPct val="110000"/>
              </a:lnSpc>
              <a:spcBef>
                <a:spcPts val="1300"/>
              </a:spcBef>
              <a:spcAft>
                <a:spcPts val="0"/>
              </a:spcAft>
              <a:buClr>
                <a:srgbClr val="262626"/>
              </a:buClr>
              <a:buSzPts val="2400"/>
              <a:buNone/>
              <a:defRPr u="sng"/>
            </a:pPr>
            <a:r>
              <a:rPr sz="2000" dirty="0">
                <a:sym typeface="Wingdings" panose="05000000000000000000" pitchFamily="2" charset="2"/>
              </a:rPr>
              <a:t> Πα</a:t>
            </a:r>
            <a:r>
              <a:rPr sz="2000" dirty="0" err="1">
                <a:sym typeface="Wingdings" panose="05000000000000000000" pitchFamily="2" charset="2"/>
              </a:rPr>
              <a:t>γκόσμι</a:t>
            </a:r>
            <a:r>
              <a:rPr sz="2000" dirty="0">
                <a:sym typeface="Wingdings" panose="05000000000000000000" pitchFamily="2" charset="2"/>
              </a:rPr>
              <a:t>α οικονομική και χρηματοπιστωτική κρίση</a:t>
            </a:r>
            <a:r>
              <a:rPr lang="el-GR" sz="2000" dirty="0">
                <a:sym typeface="Wingdings" panose="05000000000000000000" pitchFamily="2" charset="2"/>
              </a:rPr>
              <a:t> </a:t>
            </a:r>
            <a:r>
              <a:rPr sz="2000" dirty="0"/>
              <a:t>2007</a:t>
            </a:r>
            <a:endParaRPr sz="2000" u="sng" dirty="0"/>
          </a:p>
          <a:p>
            <a:pPr marL="0" lvl="0" indent="0" algn="just" rtl="0">
              <a:lnSpc>
                <a:spcPct val="110000"/>
              </a:lnSpc>
              <a:spcBef>
                <a:spcPts val="1300"/>
              </a:spcBef>
              <a:spcAft>
                <a:spcPts val="0"/>
              </a:spcAft>
              <a:buClr>
                <a:srgbClr val="262626"/>
              </a:buClr>
              <a:buSzPts val="2400"/>
              <a:buNone/>
            </a:pPr>
            <a:r>
              <a:rPr sz="2000" dirty="0"/>
              <a:t>Επιπ</a:t>
            </a:r>
            <a:r>
              <a:rPr sz="2000" dirty="0" err="1"/>
              <a:t>λέον</a:t>
            </a:r>
            <a:r>
              <a:rPr sz="2000" dirty="0"/>
              <a:t>, η πα</a:t>
            </a:r>
            <a:r>
              <a:rPr sz="2000" dirty="0" err="1"/>
              <a:t>γκόσμι</a:t>
            </a:r>
            <a:r>
              <a:rPr sz="2000" dirty="0"/>
              <a:t>α οικονομική και χρηματοπιστωτική κρίση του 2007 λειτούργησε ως κίνητρο για αναδυόμενες πρωτοβουλίες κοινωνικών επιχειρήσεων, συμβάλλοντας στην ανάπτυξη αυτών των μορφών επιχειρήσεων σε νέους τομείς ενδιαφέροντος για τις τοπικές κοινότητες.</a:t>
            </a:r>
          </a:p>
          <a:p>
            <a:pPr marL="0" lvl="0" indent="0" algn="just" rtl="0">
              <a:lnSpc>
                <a:spcPct val="110000"/>
              </a:lnSpc>
              <a:spcBef>
                <a:spcPts val="1300"/>
              </a:spcBef>
              <a:spcAft>
                <a:spcPts val="0"/>
              </a:spcAft>
              <a:buClr>
                <a:srgbClr val="262626"/>
              </a:buClr>
              <a:buSzPts val="2400"/>
              <a:buNone/>
            </a:pPr>
            <a:r>
              <a:rPr sz="2000" dirty="0" err="1"/>
              <a:t>Οι</a:t>
            </a:r>
            <a:r>
              <a:rPr sz="2000" dirty="0"/>
              <a:t> </a:t>
            </a:r>
            <a:r>
              <a:rPr sz="2000" dirty="0" err="1"/>
              <a:t>κοινωνικές</a:t>
            </a:r>
            <a:r>
              <a:rPr sz="2000" dirty="0"/>
              <a:t> επ</a:t>
            </a:r>
            <a:r>
              <a:rPr sz="2000" dirty="0" err="1"/>
              <a:t>ιχειρήσεις</a:t>
            </a:r>
            <a:r>
              <a:rPr sz="2000" dirty="0"/>
              <a:t> </a:t>
            </a:r>
            <a:r>
              <a:rPr lang="el-GR" sz="2000" dirty="0"/>
              <a:t>αναδύονται</a:t>
            </a:r>
            <a:r>
              <a:rPr sz="2000" dirty="0"/>
              <a:t>, τώρα και στο παρελθόν, και αναπτύσσονται χάρη στην αλληλεξάρτηση μεταξύ της </a:t>
            </a:r>
            <a:r>
              <a:rPr sz="2000" b="1" dirty="0"/>
              <a:t>δυναμικής από τη βάση προς την κορυφή</a:t>
            </a:r>
            <a:r>
              <a:rPr lang="el-GR" sz="2000" b="1" dirty="0"/>
              <a:t> – </a:t>
            </a:r>
            <a:r>
              <a:rPr lang="en-GB" sz="2000" b="1" dirty="0"/>
              <a:t>“Bottom up Dynamics”</a:t>
            </a:r>
            <a:r>
              <a:rPr sz="2000" dirty="0"/>
              <a:t> (κυρίως με πρωτοβουλία των κοινοτήτων) και της </a:t>
            </a:r>
            <a:r>
              <a:rPr sz="2000" b="1" dirty="0"/>
              <a:t>δυναμικής από την κορυφή προς τη βάση </a:t>
            </a:r>
            <a:r>
              <a:rPr lang="en-GB" sz="2000" b="1" dirty="0"/>
              <a:t>– “top down Dynamics” </a:t>
            </a:r>
            <a:r>
              <a:rPr sz="2000" dirty="0"/>
              <a:t>(κυρίως εξωτερικά καθοδηγούμενη).</a:t>
            </a:r>
          </a:p>
        </p:txBody>
      </p:sp>
      <p:sp>
        <p:nvSpPr>
          <p:cNvPr id="174" name="Google Shape;174;p11"/>
          <p:cNvSpPr/>
          <p:nvPr/>
        </p:nvSpPr>
        <p:spPr>
          <a:xfrm>
            <a:off x="143675" y="190272"/>
            <a:ext cx="11734800"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defRPr sz="3600" b="1">
                <a:solidFill>
                  <a:srgbClr val="40B385"/>
                </a:solidFill>
                <a:latin typeface="Calibri"/>
                <a:ea typeface="Calibri"/>
                <a:cs typeface="Calibri"/>
                <a:sym typeface="Calibri"/>
              </a:defRPr>
            </a:pPr>
            <a:r>
              <a:rPr sz="2800" dirty="0" err="1"/>
              <a:t>Γι</a:t>
            </a:r>
            <a:r>
              <a:rPr sz="2800" dirty="0"/>
              <a:t>ατί είναι σημαντικές οι ομαδικές δράσεις προσανατολισμού των κοινωνικών επιχειρηματιών που απευθύνονται στους Στόχους Βιώσιμης Ανάπτυξης;</a:t>
            </a:r>
            <a:endParaRPr sz="2800" b="1" i="0" u="none" strike="noStrike" cap="none" dirty="0">
              <a:solidFill>
                <a:srgbClr val="40B385"/>
              </a:solidFill>
              <a:latin typeface="Calibri"/>
              <a:ea typeface="Calibri"/>
              <a:cs typeface="Calibri"/>
              <a:sym typeface="Calibri"/>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2"/>
          <p:cNvSpPr txBox="1">
            <a:spLocks noGrp="1"/>
          </p:cNvSpPr>
          <p:nvPr>
            <p:ph type="title"/>
          </p:nvPr>
        </p:nvSpPr>
        <p:spPr>
          <a:xfrm>
            <a:off x="102611" y="2076050"/>
            <a:ext cx="4096367" cy="1565388"/>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chemeClr val="accent1"/>
              </a:buClr>
              <a:buSzPts val="3600"/>
              <a:buFont typeface="Calibri"/>
              <a:buNone/>
              <a:defRPr sz="3600" b="1"/>
            </a:pPr>
            <a:r>
              <a:rPr lang="el-GR" sz="2800" dirty="0"/>
              <a:t>Κατεύθυνση </a:t>
            </a:r>
            <a:r>
              <a:rPr sz="2800" dirty="0" err="1"/>
              <a:t>Buttom</a:t>
            </a:r>
            <a:r>
              <a:rPr sz="2800" dirty="0"/>
              <a:t>-up </a:t>
            </a:r>
            <a:r>
              <a:rPr lang="el-GR" sz="2800" dirty="0"/>
              <a:t> για τη</a:t>
            </a:r>
            <a:r>
              <a:rPr sz="2800" dirty="0"/>
              <a:t> </a:t>
            </a:r>
            <a:r>
              <a:rPr sz="2800" dirty="0" err="1"/>
              <a:t>δημιουργί</a:t>
            </a:r>
            <a:r>
              <a:rPr sz="2800" dirty="0"/>
              <a:t>α κοινωνικών επιχειρήσεων</a:t>
            </a:r>
            <a:endParaRPr sz="2800" b="1" dirty="0"/>
          </a:p>
        </p:txBody>
      </p:sp>
      <p:cxnSp>
        <p:nvCxnSpPr>
          <p:cNvPr id="180" name="Google Shape;180;p12"/>
          <p:cNvCxnSpPr/>
          <p:nvPr/>
        </p:nvCxnSpPr>
        <p:spPr>
          <a:xfrm>
            <a:off x="4198984" y="1826400"/>
            <a:ext cx="0" cy="1475187"/>
          </a:xfrm>
          <a:prstGeom prst="straightConnector1">
            <a:avLst/>
          </a:prstGeom>
          <a:noFill/>
          <a:ln w="12700" cap="flat" cmpd="sng">
            <a:solidFill>
              <a:srgbClr val="D8D8D8"/>
            </a:solidFill>
            <a:prstDash val="solid"/>
            <a:round/>
            <a:headEnd type="none" w="sm" len="sm"/>
            <a:tailEnd type="none" w="sm" len="sm"/>
          </a:ln>
        </p:spPr>
      </p:cxnSp>
      <p:sp>
        <p:nvSpPr>
          <p:cNvPr id="181" name="Google Shape;181;p12"/>
          <p:cNvSpPr txBox="1"/>
          <p:nvPr/>
        </p:nvSpPr>
        <p:spPr>
          <a:xfrm flipH="1">
            <a:off x="5691370" y="1811344"/>
            <a:ext cx="6327713" cy="1001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sz="2200" dirty="0" err="1"/>
              <a:t>έχουν</a:t>
            </a:r>
            <a:r>
              <a:rPr sz="2200" dirty="0"/>
              <a:t> </a:t>
            </a:r>
            <a:r>
              <a:rPr sz="2200" dirty="0" err="1"/>
              <a:t>τις</a:t>
            </a:r>
            <a:r>
              <a:rPr sz="2200" dirty="0"/>
              <a:t> </a:t>
            </a:r>
            <a:r>
              <a:rPr sz="2200" dirty="0" err="1"/>
              <a:t>ρίζες</a:t>
            </a:r>
            <a:r>
              <a:rPr sz="2200" dirty="0"/>
              <a:t> </a:t>
            </a:r>
            <a:r>
              <a:rPr sz="2200" dirty="0" err="1"/>
              <a:t>τους</a:t>
            </a:r>
            <a:r>
              <a:rPr sz="2200" dirty="0"/>
              <a:t> </a:t>
            </a:r>
            <a:r>
              <a:rPr sz="2200" dirty="0" err="1"/>
              <a:t>στη</a:t>
            </a:r>
            <a:r>
              <a:rPr sz="2200" dirty="0"/>
              <a:t> μα</a:t>
            </a:r>
            <a:r>
              <a:rPr sz="2200" dirty="0" err="1"/>
              <a:t>κρόχρονη</a:t>
            </a:r>
            <a:r>
              <a:rPr sz="2200" dirty="0"/>
              <a:t> πα</a:t>
            </a:r>
            <a:r>
              <a:rPr sz="2200" dirty="0" err="1"/>
              <a:t>ράδοση</a:t>
            </a:r>
            <a:r>
              <a:rPr sz="2200" dirty="0"/>
              <a:t> </a:t>
            </a:r>
            <a:r>
              <a:rPr sz="2200" dirty="0" err="1"/>
              <a:t>των</a:t>
            </a:r>
            <a:r>
              <a:rPr sz="2200" dirty="0"/>
              <a:t> π</a:t>
            </a:r>
            <a:r>
              <a:rPr sz="2200" dirty="0" err="1"/>
              <a:t>ρώιμων</a:t>
            </a:r>
            <a:r>
              <a:rPr sz="2200" dirty="0"/>
              <a:t> </a:t>
            </a:r>
            <a:r>
              <a:rPr sz="2200" dirty="0" err="1"/>
              <a:t>μορφών</a:t>
            </a:r>
            <a:r>
              <a:rPr sz="2200" dirty="0"/>
              <a:t> </a:t>
            </a:r>
            <a:r>
              <a:rPr sz="2200" dirty="0" err="1"/>
              <a:t>συνετ</a:t>
            </a:r>
            <a:r>
              <a:rPr sz="2200" dirty="0"/>
              <a:t>αιρισμών και ενώσεων</a:t>
            </a:r>
            <a:endParaRPr sz="2200" b="0" i="0" u="none" strike="noStrike" cap="none" dirty="0">
              <a:solidFill>
                <a:schemeClr val="dk1"/>
              </a:solidFill>
              <a:latin typeface="Calibri"/>
              <a:ea typeface="Calibri"/>
              <a:cs typeface="Calibri"/>
              <a:sym typeface="Calibri"/>
            </a:endParaRPr>
          </a:p>
        </p:txBody>
      </p:sp>
      <p:sp>
        <p:nvSpPr>
          <p:cNvPr id="182" name="Google Shape;182;p12"/>
          <p:cNvSpPr/>
          <p:nvPr/>
        </p:nvSpPr>
        <p:spPr>
          <a:xfrm>
            <a:off x="4959851" y="182640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01</a:t>
            </a:r>
            <a:endParaRPr sz="1400" b="0" i="0" u="none" strike="noStrike" cap="none">
              <a:solidFill>
                <a:srgbClr val="000000"/>
              </a:solidFill>
              <a:latin typeface="Arial"/>
              <a:ea typeface="Arial"/>
              <a:cs typeface="Arial"/>
              <a:sym typeface="Arial"/>
            </a:endParaRPr>
          </a:p>
        </p:txBody>
      </p:sp>
      <p:sp>
        <p:nvSpPr>
          <p:cNvPr id="183" name="Google Shape;183;p12"/>
          <p:cNvSpPr txBox="1"/>
          <p:nvPr/>
        </p:nvSpPr>
        <p:spPr>
          <a:xfrm flipH="1">
            <a:off x="5691370" y="2895287"/>
            <a:ext cx="6257374" cy="1001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sz="2200" dirty="0" err="1"/>
              <a:t>ενισχύθηκε</a:t>
            </a:r>
            <a:r>
              <a:rPr sz="2200" dirty="0"/>
              <a:t> </a:t>
            </a:r>
            <a:r>
              <a:rPr lang="el-GR" sz="2200" dirty="0"/>
              <a:t>ξαφνικά</a:t>
            </a:r>
            <a:r>
              <a:rPr sz="2200" dirty="0"/>
              <a:t> από ομάδες πολιτών με σκοπό την κάλυψη κενών στην παροχή υπηρεσιών κοινωνικής πρόνοιας και γενικού </a:t>
            </a:r>
            <a:r>
              <a:rPr dirty="0"/>
              <a:t>συμφέροντος</a:t>
            </a:r>
            <a:endParaRPr sz="2400" b="0" i="0" u="none" strike="noStrike" cap="none" dirty="0">
              <a:solidFill>
                <a:schemeClr val="dk1"/>
              </a:solidFill>
              <a:latin typeface="Calibri"/>
              <a:ea typeface="Calibri"/>
              <a:cs typeface="Calibri"/>
              <a:sym typeface="Calibri"/>
            </a:endParaRPr>
          </a:p>
        </p:txBody>
      </p:sp>
      <p:sp>
        <p:nvSpPr>
          <p:cNvPr id="184" name="Google Shape;184;p12"/>
          <p:cNvSpPr/>
          <p:nvPr/>
        </p:nvSpPr>
        <p:spPr>
          <a:xfrm>
            <a:off x="4959851" y="2910343"/>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02</a:t>
            </a:r>
            <a:endParaRPr sz="1400" b="0" i="0" u="none" strike="noStrike" cap="none">
              <a:solidFill>
                <a:srgbClr val="000000"/>
              </a:solidFill>
              <a:latin typeface="Arial"/>
              <a:ea typeface="Arial"/>
              <a:cs typeface="Arial"/>
              <a:sym typeface="Arial"/>
            </a:endParaRPr>
          </a:p>
        </p:txBody>
      </p:sp>
      <p:sp>
        <p:nvSpPr>
          <p:cNvPr id="185" name="Google Shape;185;p12"/>
          <p:cNvSpPr txBox="1"/>
          <p:nvPr/>
        </p:nvSpPr>
        <p:spPr>
          <a:xfrm flipH="1">
            <a:off x="5691368" y="5078230"/>
            <a:ext cx="585232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dirty="0" err="1"/>
              <a:t>έχουν</a:t>
            </a:r>
            <a:r>
              <a:rPr dirty="0"/>
              <a:t> </a:t>
            </a:r>
            <a:r>
              <a:rPr dirty="0" err="1"/>
              <a:t>ισχυρή</a:t>
            </a:r>
            <a:r>
              <a:rPr dirty="0"/>
              <a:t> </a:t>
            </a:r>
            <a:r>
              <a:rPr dirty="0" err="1"/>
              <a:t>το</a:t>
            </a:r>
            <a:r>
              <a:rPr dirty="0"/>
              <a:t>πική διάσταση</a:t>
            </a:r>
            <a:endParaRPr sz="2400" b="0" i="0" u="none" strike="noStrike" cap="none" dirty="0">
              <a:solidFill>
                <a:schemeClr val="dk1"/>
              </a:solidFill>
              <a:latin typeface="Quattrocento Sans"/>
              <a:ea typeface="Quattrocento Sans"/>
              <a:cs typeface="Quattrocento Sans"/>
              <a:sym typeface="Quattrocento Sans"/>
            </a:endParaRPr>
          </a:p>
        </p:txBody>
      </p:sp>
      <p:sp>
        <p:nvSpPr>
          <p:cNvPr id="186" name="Google Shape;186;p12"/>
          <p:cNvSpPr/>
          <p:nvPr/>
        </p:nvSpPr>
        <p:spPr>
          <a:xfrm>
            <a:off x="4959851" y="3994286"/>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03</a:t>
            </a:r>
            <a:endParaRPr sz="1400" b="0" i="0" u="none" strike="noStrike" cap="none">
              <a:solidFill>
                <a:srgbClr val="000000"/>
              </a:solidFill>
              <a:latin typeface="Arial"/>
              <a:ea typeface="Arial"/>
              <a:cs typeface="Arial"/>
              <a:sym typeface="Arial"/>
            </a:endParaRPr>
          </a:p>
        </p:txBody>
      </p:sp>
      <p:sp>
        <p:nvSpPr>
          <p:cNvPr id="187" name="Google Shape;187;p12"/>
          <p:cNvSpPr txBox="1"/>
          <p:nvPr/>
        </p:nvSpPr>
        <p:spPr>
          <a:xfrm flipH="1">
            <a:off x="5691370" y="4224398"/>
            <a:ext cx="5852326" cy="1001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lang="el-GR" dirty="0"/>
              <a:t>Συμβολή</a:t>
            </a:r>
            <a:r>
              <a:rPr dirty="0"/>
              <a:t> στην αντιμετώπιση ανεκπλήρωτων αναγκών</a:t>
            </a:r>
            <a:endParaRPr sz="2400" b="0" i="0" u="none" strike="noStrike" cap="none" dirty="0">
              <a:solidFill>
                <a:schemeClr val="dk1"/>
              </a:solidFill>
              <a:latin typeface="Calibri"/>
              <a:ea typeface="Calibri"/>
              <a:cs typeface="Calibri"/>
              <a:sym typeface="Calibri"/>
            </a:endParaRPr>
          </a:p>
        </p:txBody>
      </p:sp>
      <p:sp>
        <p:nvSpPr>
          <p:cNvPr id="188" name="Google Shape;188;p12"/>
          <p:cNvSpPr/>
          <p:nvPr/>
        </p:nvSpPr>
        <p:spPr>
          <a:xfrm>
            <a:off x="4964049" y="507823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04</a:t>
            </a:r>
            <a:endParaRPr sz="1400" b="0" i="0" u="none" strike="noStrike" cap="none">
              <a:solidFill>
                <a:srgbClr val="000000"/>
              </a:solidFill>
              <a:latin typeface="Arial"/>
              <a:ea typeface="Arial"/>
              <a:cs typeface="Arial"/>
              <a:sym typeface="Arial"/>
            </a:endParaRPr>
          </a:p>
        </p:txBody>
      </p:sp>
      <p:pic>
        <p:nvPicPr>
          <p:cNvPr id="189" name="Google Shape;189;p12"/>
          <p:cNvPicPr preferRelativeResize="0"/>
          <p:nvPr/>
        </p:nvPicPr>
        <p:blipFill rotWithShape="1">
          <a:blip r:embed="rId4">
            <a:alphaModFix/>
          </a:blip>
          <a:srcRect/>
          <a:stretch/>
        </p:blipFill>
        <p:spPr>
          <a:xfrm>
            <a:off x="487478" y="4000678"/>
            <a:ext cx="3472513" cy="1984293"/>
          </a:xfrm>
          <a:prstGeom prst="rect">
            <a:avLst/>
          </a:prstGeom>
          <a:noFill/>
          <a:ln>
            <a:noFill/>
          </a:ln>
        </p:spPr>
      </p:pic>
      <p:sp>
        <p:nvSpPr>
          <p:cNvPr id="190" name="Google Shape;190;p12"/>
          <p:cNvSpPr/>
          <p:nvPr/>
        </p:nvSpPr>
        <p:spPr>
          <a:xfrm>
            <a:off x="204100" y="256150"/>
            <a:ext cx="116742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defRPr sz="3600" b="1">
                <a:solidFill>
                  <a:srgbClr val="40B385"/>
                </a:solidFill>
                <a:latin typeface="Calibri"/>
                <a:ea typeface="Calibri"/>
                <a:cs typeface="Calibri"/>
                <a:sym typeface="Calibri"/>
              </a:defRPr>
            </a:pPr>
            <a:r>
              <a:rPr sz="2800" dirty="0" err="1"/>
              <a:t>Γι</a:t>
            </a:r>
            <a:r>
              <a:rPr sz="2800" dirty="0"/>
              <a:t>ατί είναι σημαντικές οι ομαδικές δράσεις προσανατολισμού των κοινωνικών επιχειρηματιών που απευθύνονται στους Στόχους Βιώσιμης Ανάπτυξης;</a:t>
            </a:r>
            <a:endParaRPr sz="2800" b="1" i="0" u="none" strike="noStrike" cap="none" dirty="0">
              <a:solidFill>
                <a:srgbClr val="40B385"/>
              </a:solidFill>
              <a:latin typeface="Calibri"/>
              <a:ea typeface="Calibri"/>
              <a:cs typeface="Calibri"/>
              <a:sym typeface="Calibri"/>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cxnSp>
        <p:nvCxnSpPr>
          <p:cNvPr id="195" name="Google Shape;195;p13"/>
          <p:cNvCxnSpPr/>
          <p:nvPr/>
        </p:nvCxnSpPr>
        <p:spPr>
          <a:xfrm>
            <a:off x="4198984" y="1826400"/>
            <a:ext cx="0" cy="1475187"/>
          </a:xfrm>
          <a:prstGeom prst="straightConnector1">
            <a:avLst/>
          </a:prstGeom>
          <a:noFill/>
          <a:ln w="12700" cap="flat" cmpd="sng">
            <a:solidFill>
              <a:srgbClr val="D8D8D8"/>
            </a:solidFill>
            <a:prstDash val="solid"/>
            <a:round/>
            <a:headEnd type="none" w="sm" len="sm"/>
            <a:tailEnd type="none" w="sm" len="sm"/>
          </a:ln>
        </p:spPr>
      </p:cxnSp>
      <p:sp>
        <p:nvSpPr>
          <p:cNvPr id="196" name="Google Shape;196;p13"/>
          <p:cNvSpPr txBox="1"/>
          <p:nvPr/>
        </p:nvSpPr>
        <p:spPr>
          <a:xfrm flipH="1">
            <a:off x="5947949" y="1811344"/>
            <a:ext cx="559574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sz="2200" dirty="0" err="1"/>
              <a:t>είν</a:t>
            </a:r>
            <a:r>
              <a:rPr sz="2200" dirty="0"/>
              <a:t>αι άρρηκτα συνδεδεμένη με την ανάπτυξη των συστημάτων κοινωνικής πρόνοιας</a:t>
            </a:r>
            <a:endParaRPr sz="2200" b="0" i="0" u="none" strike="noStrike" cap="none" dirty="0">
              <a:solidFill>
                <a:schemeClr val="dk1"/>
              </a:solidFill>
              <a:latin typeface="Calibri"/>
              <a:ea typeface="Calibri"/>
              <a:cs typeface="Calibri"/>
              <a:sym typeface="Calibri"/>
            </a:endParaRPr>
          </a:p>
        </p:txBody>
      </p:sp>
      <p:sp>
        <p:nvSpPr>
          <p:cNvPr id="197" name="Google Shape;197;p13"/>
          <p:cNvSpPr/>
          <p:nvPr/>
        </p:nvSpPr>
        <p:spPr>
          <a:xfrm>
            <a:off x="4959851" y="182640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01</a:t>
            </a:r>
            <a:endParaRPr sz="1400" b="0" i="0" u="none" strike="noStrike" cap="none">
              <a:solidFill>
                <a:srgbClr val="000000"/>
              </a:solidFill>
              <a:latin typeface="Arial"/>
              <a:ea typeface="Arial"/>
              <a:cs typeface="Arial"/>
              <a:sym typeface="Arial"/>
            </a:endParaRPr>
          </a:p>
        </p:txBody>
      </p:sp>
      <p:sp>
        <p:nvSpPr>
          <p:cNvPr id="198" name="Google Shape;198;p13"/>
          <p:cNvSpPr txBox="1"/>
          <p:nvPr/>
        </p:nvSpPr>
        <p:spPr>
          <a:xfrm flipH="1">
            <a:off x="5943748" y="3902768"/>
            <a:ext cx="6248251" cy="11843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sz="2200" dirty="0" err="1"/>
              <a:t>συχνά</a:t>
            </a:r>
            <a:r>
              <a:rPr sz="2200" dirty="0"/>
              <a:t> </a:t>
            </a:r>
            <a:r>
              <a:rPr sz="2200" dirty="0" err="1"/>
              <a:t>ενισχύετ</a:t>
            </a:r>
            <a:r>
              <a:rPr sz="2200" dirty="0"/>
              <a:t>αι μέσω της δημόσιας χρηματοδότησης π.χ. υπ</a:t>
            </a:r>
            <a:r>
              <a:rPr sz="2200" dirty="0" err="1"/>
              <a:t>ηρεσιών</a:t>
            </a:r>
            <a:r>
              <a:rPr sz="2200" dirty="0"/>
              <a:t> </a:t>
            </a:r>
            <a:r>
              <a:rPr sz="2200" dirty="0" err="1"/>
              <a:t>κοινωνικής</a:t>
            </a:r>
            <a:r>
              <a:rPr sz="2200" dirty="0"/>
              <a:t> π</a:t>
            </a:r>
            <a:r>
              <a:rPr sz="2200" dirty="0" err="1"/>
              <a:t>ρόνοι</a:t>
            </a:r>
            <a:r>
              <a:rPr sz="2200" dirty="0"/>
              <a:t>ας που παρέχονται από ιδιωτικούς</a:t>
            </a:r>
            <a:r>
              <a:rPr lang="el-GR" sz="2200" dirty="0"/>
              <a:t> </a:t>
            </a:r>
            <a:r>
              <a:rPr sz="2200" dirty="0"/>
              <a:t>πα</a:t>
            </a:r>
            <a:r>
              <a:rPr sz="2200" dirty="0" err="1"/>
              <a:t>ρόχους</a:t>
            </a:r>
            <a:endParaRPr sz="2200" b="0" i="0" u="none" strike="noStrike" cap="none" dirty="0">
              <a:solidFill>
                <a:schemeClr val="dk1"/>
              </a:solidFill>
              <a:latin typeface="Calibri"/>
              <a:ea typeface="Calibri"/>
              <a:cs typeface="Calibri"/>
              <a:sym typeface="Calibri"/>
            </a:endParaRPr>
          </a:p>
        </p:txBody>
      </p:sp>
      <p:sp>
        <p:nvSpPr>
          <p:cNvPr id="199" name="Google Shape;199;p13"/>
          <p:cNvSpPr/>
          <p:nvPr/>
        </p:nvSpPr>
        <p:spPr>
          <a:xfrm>
            <a:off x="4959851" y="2910343"/>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02</a:t>
            </a:r>
            <a:endParaRPr sz="1400" b="0" i="0" u="none" strike="noStrike" cap="none">
              <a:solidFill>
                <a:srgbClr val="000000"/>
              </a:solidFill>
              <a:latin typeface="Arial"/>
              <a:ea typeface="Arial"/>
              <a:cs typeface="Arial"/>
              <a:sym typeface="Arial"/>
            </a:endParaRPr>
          </a:p>
        </p:txBody>
      </p:sp>
      <p:sp>
        <p:nvSpPr>
          <p:cNvPr id="200" name="Google Shape;200;p13"/>
          <p:cNvSpPr txBox="1"/>
          <p:nvPr/>
        </p:nvSpPr>
        <p:spPr>
          <a:xfrm flipH="1">
            <a:off x="5947946" y="2900803"/>
            <a:ext cx="5798576" cy="1001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sz="2200" dirty="0" err="1"/>
              <a:t>είν</a:t>
            </a:r>
            <a:r>
              <a:rPr sz="2200" dirty="0"/>
              <a:t>αι συχνά </a:t>
            </a:r>
            <a:r>
              <a:rPr lang="el-GR" sz="2200" dirty="0"/>
              <a:t>ένα </a:t>
            </a:r>
            <a:r>
              <a:rPr sz="2200" dirty="0"/>
              <a:t>απ</a:t>
            </a:r>
            <a:r>
              <a:rPr sz="2200" dirty="0" err="1"/>
              <a:t>οτέλεσμ</a:t>
            </a:r>
            <a:r>
              <a:rPr sz="2200" dirty="0"/>
              <a:t>α μεταρρυθμίσεων στην παροχή κοινωνικών υπηρεσιών από το κράτος</a:t>
            </a:r>
            <a:endParaRPr sz="2200" b="0" i="0" u="none" strike="noStrike" cap="none" dirty="0">
              <a:solidFill>
                <a:srgbClr val="000000"/>
              </a:solidFill>
              <a:latin typeface="Arial"/>
              <a:ea typeface="Arial"/>
              <a:cs typeface="Arial"/>
              <a:sym typeface="Arial"/>
            </a:endParaRPr>
          </a:p>
        </p:txBody>
      </p:sp>
      <p:sp>
        <p:nvSpPr>
          <p:cNvPr id="201" name="Google Shape;201;p13"/>
          <p:cNvSpPr/>
          <p:nvPr/>
        </p:nvSpPr>
        <p:spPr>
          <a:xfrm>
            <a:off x="4959851" y="3994286"/>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03</a:t>
            </a:r>
            <a:endParaRPr sz="1400" b="0" i="0" u="none" strike="noStrike" cap="none">
              <a:solidFill>
                <a:srgbClr val="000000"/>
              </a:solidFill>
              <a:latin typeface="Arial"/>
              <a:ea typeface="Arial"/>
              <a:cs typeface="Arial"/>
              <a:sym typeface="Arial"/>
            </a:endParaRPr>
          </a:p>
        </p:txBody>
      </p:sp>
      <p:sp>
        <p:nvSpPr>
          <p:cNvPr id="202" name="Google Shape;202;p13"/>
          <p:cNvSpPr txBox="1"/>
          <p:nvPr/>
        </p:nvSpPr>
        <p:spPr>
          <a:xfrm flipH="1">
            <a:off x="5943749" y="5215323"/>
            <a:ext cx="5595747" cy="10019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defRPr sz="2400">
                <a:solidFill>
                  <a:schemeClr val="dk1"/>
                </a:solidFill>
                <a:latin typeface="Calibri"/>
                <a:ea typeface="Calibri"/>
                <a:cs typeface="Calibri"/>
                <a:sym typeface="Calibri"/>
              </a:defRPr>
            </a:pPr>
            <a:r>
              <a:rPr dirty="0" err="1"/>
              <a:t>λειτουργεί</a:t>
            </a:r>
            <a:r>
              <a:rPr dirty="0"/>
              <a:t> </a:t>
            </a:r>
            <a:r>
              <a:rPr dirty="0" err="1"/>
              <a:t>με</a:t>
            </a:r>
            <a:r>
              <a:rPr dirty="0"/>
              <a:t> </a:t>
            </a:r>
            <a:r>
              <a:rPr dirty="0" err="1"/>
              <a:t>ιδι</a:t>
            </a:r>
            <a:r>
              <a:rPr dirty="0"/>
              <a:t>αίτερη έμφαση </a:t>
            </a:r>
            <a:r>
              <a:rPr lang="el-GR" dirty="0"/>
              <a:t>τις ανάγκες της </a:t>
            </a:r>
            <a:r>
              <a:rPr dirty="0"/>
              <a:t>α</a:t>
            </a:r>
            <a:r>
              <a:rPr dirty="0" err="1"/>
              <a:t>γορά</a:t>
            </a:r>
            <a:r>
              <a:rPr lang="el-GR" dirty="0"/>
              <a:t>ς</a:t>
            </a:r>
            <a:endParaRPr sz="1400" b="0" i="0" u="none" strike="noStrike" cap="none" dirty="0">
              <a:solidFill>
                <a:srgbClr val="000000"/>
              </a:solidFill>
              <a:latin typeface="Arial"/>
              <a:ea typeface="Arial"/>
              <a:cs typeface="Arial"/>
              <a:sym typeface="Arial"/>
            </a:endParaRPr>
          </a:p>
        </p:txBody>
      </p:sp>
      <p:sp>
        <p:nvSpPr>
          <p:cNvPr id="203" name="Google Shape;203;p13"/>
          <p:cNvSpPr/>
          <p:nvPr/>
        </p:nvSpPr>
        <p:spPr>
          <a:xfrm>
            <a:off x="4964049" y="5078230"/>
            <a:ext cx="731520" cy="731095"/>
          </a:xfrm>
          <a:prstGeom prst="ellipse">
            <a:avLst/>
          </a:prstGeom>
          <a:noFill/>
          <a:ln w="9525" cap="flat" cmpd="sng">
            <a:solidFill>
              <a:srgbClr val="BFBFB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defRPr sz="2100">
                <a:solidFill>
                  <a:srgbClr val="3A3A3A"/>
                </a:solidFill>
                <a:latin typeface="Calibri"/>
                <a:ea typeface="Calibri"/>
                <a:cs typeface="Calibri"/>
                <a:sym typeface="Calibri"/>
              </a:defRPr>
            </a:pPr>
            <a:r>
              <a:t>04</a:t>
            </a:r>
            <a:endParaRPr sz="1400" b="0" i="0" u="none" strike="noStrike" cap="none">
              <a:solidFill>
                <a:srgbClr val="000000"/>
              </a:solidFill>
              <a:latin typeface="Arial"/>
              <a:ea typeface="Arial"/>
              <a:cs typeface="Arial"/>
              <a:sym typeface="Arial"/>
            </a:endParaRPr>
          </a:p>
        </p:txBody>
      </p:sp>
      <p:pic>
        <p:nvPicPr>
          <p:cNvPr id="204" name="Google Shape;204;p13"/>
          <p:cNvPicPr preferRelativeResize="0"/>
          <p:nvPr/>
        </p:nvPicPr>
        <p:blipFill rotWithShape="1">
          <a:blip r:embed="rId4">
            <a:alphaModFix/>
          </a:blip>
          <a:srcRect/>
          <a:stretch/>
        </p:blipFill>
        <p:spPr>
          <a:xfrm>
            <a:off x="477712" y="4080367"/>
            <a:ext cx="3492519" cy="1995725"/>
          </a:xfrm>
          <a:prstGeom prst="rect">
            <a:avLst/>
          </a:prstGeom>
          <a:noFill/>
          <a:ln>
            <a:noFill/>
          </a:ln>
        </p:spPr>
      </p:pic>
      <p:sp>
        <p:nvSpPr>
          <p:cNvPr id="205" name="Google Shape;205;p13"/>
          <p:cNvSpPr txBox="1"/>
          <p:nvPr/>
        </p:nvSpPr>
        <p:spPr>
          <a:xfrm>
            <a:off x="136125" y="1894469"/>
            <a:ext cx="4062857" cy="1565388"/>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85000"/>
              </a:lnSpc>
              <a:spcBef>
                <a:spcPts val="0"/>
              </a:spcBef>
              <a:spcAft>
                <a:spcPts val="0"/>
              </a:spcAft>
              <a:buClr>
                <a:schemeClr val="accent1"/>
              </a:buClr>
              <a:buSzPts val="3600"/>
              <a:buFont typeface="Calibri"/>
              <a:buNone/>
              <a:defRPr sz="3600" b="1">
                <a:solidFill>
                  <a:schemeClr val="accent1"/>
                </a:solidFill>
                <a:latin typeface="Calibri"/>
                <a:ea typeface="Calibri"/>
                <a:cs typeface="Calibri"/>
                <a:sym typeface="Calibri"/>
              </a:defRPr>
            </a:pPr>
            <a:r>
              <a:rPr dirty="0"/>
              <a:t>Κα</a:t>
            </a:r>
            <a:r>
              <a:rPr dirty="0" err="1"/>
              <a:t>τεύθυνση</a:t>
            </a:r>
            <a:r>
              <a:rPr dirty="0"/>
              <a:t> </a:t>
            </a:r>
            <a:r>
              <a:rPr lang="en-GB" dirty="0"/>
              <a:t>Top- Down </a:t>
            </a:r>
            <a:r>
              <a:rPr lang="el-GR" dirty="0"/>
              <a:t>για τη</a:t>
            </a:r>
            <a:r>
              <a:rPr dirty="0"/>
              <a:t> </a:t>
            </a:r>
            <a:r>
              <a:rPr dirty="0" err="1"/>
              <a:t>δημιουργί</a:t>
            </a:r>
            <a:r>
              <a:rPr dirty="0"/>
              <a:t>α κοινωνικών επιχειρήσεων</a:t>
            </a:r>
            <a:endParaRPr sz="3600" b="1" i="0" u="none" strike="noStrike" cap="none" dirty="0">
              <a:solidFill>
                <a:schemeClr val="accent1"/>
              </a:solidFill>
              <a:latin typeface="Calibri"/>
              <a:ea typeface="Calibri"/>
              <a:cs typeface="Calibri"/>
              <a:sym typeface="Calibri"/>
            </a:endParaRPr>
          </a:p>
        </p:txBody>
      </p:sp>
      <p:sp>
        <p:nvSpPr>
          <p:cNvPr id="206" name="Google Shape;206;p13"/>
          <p:cNvSpPr/>
          <p:nvPr/>
        </p:nvSpPr>
        <p:spPr>
          <a:xfrm>
            <a:off x="136125" y="256150"/>
            <a:ext cx="117423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defRPr sz="3600" b="1">
                <a:solidFill>
                  <a:srgbClr val="40B385"/>
                </a:solidFill>
                <a:latin typeface="Calibri"/>
                <a:ea typeface="Calibri"/>
                <a:cs typeface="Calibri"/>
                <a:sym typeface="Calibri"/>
              </a:defRPr>
            </a:pPr>
            <a:r>
              <a:rPr sz="2800" dirty="0" err="1"/>
              <a:t>Γι</a:t>
            </a:r>
            <a:r>
              <a:rPr sz="2800" dirty="0"/>
              <a:t>ατί είναι σημαντικές οι ομαδικές δράσεις προσανατολισμού των κοινωνικών επιχειρηματιών που απευθύνονται στους Στόχους Βιώσιμης Ανάπτυξης;</a:t>
            </a:r>
            <a:endParaRPr sz="2800" b="1" i="0" u="none" strike="noStrike" cap="none" dirty="0">
              <a:solidFill>
                <a:srgbClr val="40B385"/>
              </a:solidFill>
              <a:latin typeface="Calibri"/>
              <a:ea typeface="Calibri"/>
              <a:cs typeface="Calibri"/>
              <a:sym typeface="Calibri"/>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body" idx="1"/>
          </p:nvPr>
        </p:nvSpPr>
        <p:spPr>
          <a:xfrm>
            <a:off x="0" y="1987064"/>
            <a:ext cx="11948746" cy="4638158"/>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85000"/>
              </a:lnSpc>
              <a:spcBef>
                <a:spcPts val="0"/>
              </a:spcBef>
              <a:spcAft>
                <a:spcPts val="0"/>
              </a:spcAft>
              <a:buNone/>
            </a:pPr>
            <a:r>
              <a:rPr sz="2800" dirty="0" err="1"/>
              <a:t>Ανεξάρτητ</a:t>
            </a:r>
            <a:r>
              <a:rPr sz="2800" dirty="0"/>
              <a:t>α από το ποιοι παράγοντες ήταν το αρχικό κίνητρο για τη δημιουργία μιας κοινωνικής επιχείρησης (buttom-up ή top-down, ή η συνύπαρξη και των δύο), αξίζει να θυμόμαστε ότι σε ορισμένους τομείς μια κοινωνική επιχείρηση είναι παρόμοια με μια ιδιωτική εταιρεία (π.χ. </a:t>
            </a:r>
            <a:r>
              <a:rPr sz="2800" dirty="0" err="1"/>
              <a:t>εξ</a:t>
            </a:r>
            <a:r>
              <a:rPr sz="2800" dirty="0"/>
              <a:t>αγορά πελατών, οικονομικά διαχείρισης). </a:t>
            </a:r>
            <a:r>
              <a:rPr sz="2800" dirty="0" err="1"/>
              <a:t>Ωστόσο</a:t>
            </a:r>
            <a:r>
              <a:rPr sz="2800" dirty="0"/>
              <a:t>, </a:t>
            </a:r>
            <a:r>
              <a:rPr sz="2800" dirty="0" err="1"/>
              <a:t>σε</a:t>
            </a:r>
            <a:r>
              <a:rPr sz="2800" dirty="0"/>
              <a:t> </a:t>
            </a:r>
            <a:r>
              <a:rPr sz="2800" dirty="0" err="1"/>
              <a:t>άλλους</a:t>
            </a:r>
            <a:r>
              <a:rPr sz="2800" dirty="0"/>
              <a:t> </a:t>
            </a:r>
            <a:r>
              <a:rPr sz="2800" dirty="0" err="1"/>
              <a:t>τομείς</a:t>
            </a:r>
            <a:r>
              <a:rPr sz="2800" dirty="0"/>
              <a:t>, η </a:t>
            </a:r>
            <a:r>
              <a:rPr sz="2800" dirty="0" err="1"/>
              <a:t>ιδι</a:t>
            </a:r>
            <a:r>
              <a:rPr sz="2800" dirty="0"/>
              <a:t>αιτερότητα μιας κοινωνικής επιχείρησης είναι σαφώς ορατή, δηλαδή εστιάζεται στην κάλυψη </a:t>
            </a:r>
            <a:r>
              <a:rPr sz="2800" b="1" dirty="0"/>
              <a:t>των αναδυόμενων αναγκών που προκύπτουν στην κοινωνία ή στην επίλυση τοπικών ή ακόμη και παγκόσμιων προβλημάτων</a:t>
            </a:r>
            <a:r>
              <a:rPr sz="2800" dirty="0"/>
              <a:t>.</a:t>
            </a:r>
          </a:p>
          <a:p>
            <a:pPr marL="0" lvl="0" indent="0" algn="just" rtl="0">
              <a:lnSpc>
                <a:spcPct val="85000"/>
              </a:lnSpc>
              <a:spcBef>
                <a:spcPts val="1300"/>
              </a:spcBef>
              <a:spcAft>
                <a:spcPts val="0"/>
              </a:spcAft>
              <a:buNone/>
            </a:pPr>
            <a:r>
              <a:rPr sz="2800" dirty="0" err="1"/>
              <a:t>Οι</a:t>
            </a:r>
            <a:r>
              <a:rPr sz="2800" dirty="0"/>
              <a:t> π</a:t>
            </a:r>
            <a:r>
              <a:rPr sz="2800" dirty="0" err="1"/>
              <a:t>ερισσότερες</a:t>
            </a:r>
            <a:r>
              <a:rPr sz="2800" dirty="0"/>
              <a:t> </a:t>
            </a:r>
            <a:r>
              <a:rPr sz="2800" dirty="0" err="1"/>
              <a:t>κοινωνικές</a:t>
            </a:r>
            <a:r>
              <a:rPr sz="2800" dirty="0"/>
              <a:t> επ</a:t>
            </a:r>
            <a:r>
              <a:rPr sz="2800" dirty="0" err="1"/>
              <a:t>ιχειρήσεις</a:t>
            </a:r>
            <a:r>
              <a:rPr sz="2800" dirty="0"/>
              <a:t> </a:t>
            </a:r>
            <a:r>
              <a:rPr sz="2800" dirty="0" err="1"/>
              <a:t>έχουν</a:t>
            </a:r>
            <a:r>
              <a:rPr sz="2800" dirty="0"/>
              <a:t> </a:t>
            </a:r>
            <a:r>
              <a:rPr sz="2800" dirty="0" err="1"/>
              <a:t>τις</a:t>
            </a:r>
            <a:r>
              <a:rPr sz="2800" dirty="0"/>
              <a:t> </a:t>
            </a:r>
            <a:r>
              <a:rPr sz="2800" dirty="0" err="1"/>
              <a:t>ρίζες</a:t>
            </a:r>
            <a:r>
              <a:rPr sz="2800" dirty="0"/>
              <a:t> </a:t>
            </a:r>
            <a:r>
              <a:rPr sz="2800" dirty="0" err="1"/>
              <a:t>τους</a:t>
            </a:r>
            <a:r>
              <a:rPr sz="2800" dirty="0"/>
              <a:t> </a:t>
            </a:r>
            <a:r>
              <a:rPr sz="2800" dirty="0" err="1"/>
              <a:t>σε</a:t>
            </a:r>
            <a:r>
              <a:rPr sz="2800" dirty="0"/>
              <a:t> </a:t>
            </a:r>
            <a:r>
              <a:rPr sz="2800" dirty="0" err="1"/>
              <a:t>μορφές</a:t>
            </a:r>
            <a:r>
              <a:rPr sz="2800" dirty="0"/>
              <a:t> </a:t>
            </a:r>
            <a:r>
              <a:rPr sz="2800" dirty="0" err="1"/>
              <a:t>συλλογικής</a:t>
            </a:r>
            <a:r>
              <a:rPr sz="2800" dirty="0"/>
              <a:t> </a:t>
            </a:r>
            <a:r>
              <a:rPr sz="2800" dirty="0" err="1"/>
              <a:t>ευ</a:t>
            </a:r>
            <a:r>
              <a:rPr sz="2800" dirty="0"/>
              <a:t>αισθητοποίησης, όπως η ανάγκη προώθησης της κοινωνικής δικαιοσύνης, προστασίας του περιβάλλοντος, στήριξης της κοινωνικής και επαγγελματικής ένταξης των μειονεκτούντων ατόμων, κάλυψη των κενών στην παροχή υπηρεσιών κοινής ωφέλειας και διατήρηση της ανάπτυξης περιθωριοποιημένων και </a:t>
            </a:r>
            <a:r>
              <a:rPr lang="el-GR" sz="2800" dirty="0"/>
              <a:t>υποβαθμισμένων περιοχών (τοποθεσίες)</a:t>
            </a:r>
            <a:r>
              <a:rPr sz="2800" dirty="0"/>
              <a:t>.</a:t>
            </a:r>
          </a:p>
        </p:txBody>
      </p:sp>
      <p:sp>
        <p:nvSpPr>
          <p:cNvPr id="212" name="Google Shape;212;p14"/>
          <p:cNvSpPr/>
          <p:nvPr/>
        </p:nvSpPr>
        <p:spPr>
          <a:xfrm>
            <a:off x="83162" y="232778"/>
            <a:ext cx="12025675"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defRPr sz="3600" b="1">
                <a:solidFill>
                  <a:srgbClr val="40B385"/>
                </a:solidFill>
                <a:latin typeface="Calibri"/>
                <a:ea typeface="Calibri"/>
                <a:cs typeface="Calibri"/>
                <a:sym typeface="Calibri"/>
              </a:defRPr>
            </a:pPr>
            <a:r>
              <a:rPr sz="3200" dirty="0" err="1"/>
              <a:t>Γι</a:t>
            </a:r>
            <a:r>
              <a:rPr sz="3200" dirty="0"/>
              <a:t>ατί είναι σημαντικές οι ομαδικές δράσεις προσανατολισμού των κοινωνικών επιχειρηματιών που απευθύνονται στους Στόχους Βιώσιμης Ανάπτυξης;</a:t>
            </a:r>
            <a:endParaRPr sz="3200" b="1" i="0" u="none" strike="noStrike" cap="none" dirty="0">
              <a:solidFill>
                <a:srgbClr val="40B385"/>
              </a:solidFill>
              <a:latin typeface="Calibri"/>
              <a:ea typeface="Calibri"/>
              <a:cs typeface="Calibri"/>
              <a:sym typeface="Calibri"/>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body" idx="1"/>
          </p:nvPr>
        </p:nvSpPr>
        <p:spPr>
          <a:xfrm>
            <a:off x="738202" y="1800665"/>
            <a:ext cx="11175375" cy="5057335"/>
          </a:xfrm>
          <a:prstGeom prst="rect">
            <a:avLst/>
          </a:prstGeom>
          <a:solidFill>
            <a:srgbClr val="40B385"/>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defRPr>
                <a:solidFill>
                  <a:schemeClr val="lt1"/>
                </a:solidFill>
              </a:defRPr>
            </a:pPr>
            <a:r>
              <a:rPr dirty="0"/>
              <a:t>Η </a:t>
            </a:r>
            <a:r>
              <a:rPr dirty="0" err="1"/>
              <a:t>Ατζέντ</a:t>
            </a:r>
            <a:r>
              <a:rPr dirty="0"/>
              <a:t>α 2030 για τη Βιώσιμη Ανάπτυξη, που εγκρίθηκε από τα κράτη μέλη των Ηνωμένων Εθνών στην ιστορική σύνοδο κορυφής του ΟΗΕ το 2015, περιλαμβάνει ένα σχέδιο για τον μετασχηματισμό του κόσμου και τη βελτίωση της ζωής όλων στη Γη. </a:t>
            </a:r>
            <a:r>
              <a:rPr dirty="0" err="1"/>
              <a:t>Οι</a:t>
            </a:r>
            <a:r>
              <a:rPr dirty="0"/>
              <a:t> υπ</a:t>
            </a:r>
            <a:r>
              <a:rPr dirty="0" err="1"/>
              <a:t>ογράφοντες</a:t>
            </a:r>
            <a:r>
              <a:rPr dirty="0"/>
              <a:t> </a:t>
            </a:r>
            <a:r>
              <a:rPr dirty="0" err="1"/>
              <a:t>ενέκριν</a:t>
            </a:r>
            <a:r>
              <a:rPr dirty="0"/>
              <a:t>αν 17 Στόχους Βιώσιμης Ανάπτυξης (ΣΒΑ), οι οποίοι αποσκοπούν στην καταπολέμηση της ακραίας φτώχειας, της ανισότητας και της αδικίας, στον περιορισμό της κλιματικής αλλαγής και στην προστασία του πλανήτη</a:t>
            </a:r>
            <a:r>
              <a:rPr lang="el-GR" dirty="0"/>
              <a:t> </a:t>
            </a:r>
            <a:r>
              <a:rPr dirty="0"/>
              <a:t>μας </a:t>
            </a:r>
            <a:r>
              <a:rPr i="1" dirty="0"/>
              <a:t>(π</a:t>
            </a:r>
            <a:r>
              <a:rPr i="1" dirty="0" err="1"/>
              <a:t>ερισσότερ</a:t>
            </a:r>
            <a:r>
              <a:rPr i="1" dirty="0"/>
              <a:t>α για τους ΣΒΑ στην ενότητα 3</a:t>
            </a:r>
            <a:r>
              <a:rPr dirty="0"/>
              <a:t>).</a:t>
            </a:r>
            <a:endParaRPr dirty="0">
              <a:solidFill>
                <a:schemeClr val="lt1"/>
              </a:solidFill>
            </a:endParaRPr>
          </a:p>
          <a:p>
            <a:pPr marL="0" lvl="0" indent="0" algn="l" rtl="0">
              <a:lnSpc>
                <a:spcPct val="85000"/>
              </a:lnSpc>
              <a:spcBef>
                <a:spcPts val="1300"/>
              </a:spcBef>
              <a:spcAft>
                <a:spcPts val="0"/>
              </a:spcAft>
              <a:buNone/>
              <a:defRPr sz="2800">
                <a:solidFill>
                  <a:schemeClr val="lt1"/>
                </a:solidFill>
              </a:defRPr>
            </a:pPr>
            <a:r>
              <a:rPr b="1" dirty="0" err="1"/>
              <a:t>Οι</a:t>
            </a:r>
            <a:r>
              <a:rPr b="1" dirty="0"/>
              <a:t> </a:t>
            </a:r>
            <a:r>
              <a:rPr b="1" dirty="0" err="1"/>
              <a:t>Στόχοι</a:t>
            </a:r>
            <a:r>
              <a:rPr b="1" dirty="0"/>
              <a:t> </a:t>
            </a:r>
            <a:r>
              <a:rPr b="1" dirty="0" err="1"/>
              <a:t>Βιώσιμης</a:t>
            </a:r>
            <a:r>
              <a:rPr b="1" dirty="0"/>
              <a:t> </a:t>
            </a:r>
            <a:r>
              <a:rPr b="1" dirty="0" err="1"/>
              <a:t>Ανά</a:t>
            </a:r>
            <a:r>
              <a:rPr b="1" dirty="0"/>
              <a:t>πτυξης είναι το μεγαλύτερο εταιρικό έργο στον κόσμο</a:t>
            </a:r>
            <a:r>
              <a:rPr dirty="0"/>
              <a:t>. </a:t>
            </a:r>
            <a:endParaRPr sz="2800" dirty="0">
              <a:solidFill>
                <a:schemeClr val="lt1"/>
              </a:solidFill>
            </a:endParaRPr>
          </a:p>
          <a:p>
            <a:pPr marL="91440" lvl="0" indent="-24763" algn="l" rtl="0">
              <a:lnSpc>
                <a:spcPct val="85000"/>
              </a:lnSpc>
              <a:spcBef>
                <a:spcPts val="1300"/>
              </a:spcBef>
              <a:spcAft>
                <a:spcPts val="0"/>
              </a:spcAft>
              <a:buClr>
                <a:srgbClr val="262626"/>
              </a:buClr>
              <a:buSzPts val="1050"/>
              <a:buNone/>
            </a:pPr>
            <a:endParaRPr sz="1050" dirty="0">
              <a:solidFill>
                <a:schemeClr val="lt1"/>
              </a:solidFill>
            </a:endParaRPr>
          </a:p>
          <a:p>
            <a:pPr marL="0" lvl="0" indent="0" algn="l" rtl="0">
              <a:lnSpc>
                <a:spcPct val="100000"/>
              </a:lnSpc>
              <a:spcBef>
                <a:spcPts val="1300"/>
              </a:spcBef>
              <a:spcAft>
                <a:spcPts val="0"/>
              </a:spcAft>
              <a:buNone/>
              <a:defRPr>
                <a:solidFill>
                  <a:schemeClr val="lt1"/>
                </a:solidFill>
              </a:defRPr>
            </a:pPr>
            <a:r>
              <a:rPr dirty="0" err="1"/>
              <a:t>Αυτοί</a:t>
            </a:r>
            <a:r>
              <a:rPr dirty="0"/>
              <a:t> </a:t>
            </a:r>
            <a:r>
              <a:rPr b="1" dirty="0" err="1"/>
              <a:t>οι</a:t>
            </a:r>
            <a:r>
              <a:rPr b="1" dirty="0"/>
              <a:t> πα</a:t>
            </a:r>
            <a:r>
              <a:rPr b="1" dirty="0" err="1"/>
              <a:t>γκόσμιοι</a:t>
            </a:r>
            <a:r>
              <a:rPr b="1" dirty="0"/>
              <a:t> </a:t>
            </a:r>
            <a:r>
              <a:rPr b="1" dirty="0" err="1"/>
              <a:t>στόχοι</a:t>
            </a:r>
            <a:r>
              <a:rPr b="1" dirty="0"/>
              <a:t> </a:t>
            </a:r>
            <a:r>
              <a:rPr dirty="0" err="1"/>
              <a:t>υλο</a:t>
            </a:r>
            <a:r>
              <a:rPr dirty="0"/>
              <a:t>ποιούνται από όλα τα μέρη: οι κυβερνήσεις, ο κόσμος της επιστήμης, η κοινωνία των πολιτών, ο γενικός πληθυσμός και οι επιχειρήσεις.</a:t>
            </a:r>
            <a:endParaRPr dirty="0">
              <a:solidFill>
                <a:schemeClr val="lt1"/>
              </a:solidFill>
            </a:endParaRPr>
          </a:p>
        </p:txBody>
      </p:sp>
      <p:pic>
        <p:nvPicPr>
          <p:cNvPr id="218" name="Google Shape;218;p15"/>
          <p:cNvPicPr preferRelativeResize="0"/>
          <p:nvPr/>
        </p:nvPicPr>
        <p:blipFill rotWithShape="1">
          <a:blip r:embed="rId4">
            <a:alphaModFix/>
          </a:blip>
          <a:srcRect/>
          <a:stretch/>
        </p:blipFill>
        <p:spPr>
          <a:xfrm>
            <a:off x="606317" y="0"/>
            <a:ext cx="2998529" cy="1951892"/>
          </a:xfrm>
          <a:prstGeom prst="rect">
            <a:avLst/>
          </a:prstGeom>
          <a:noFill/>
          <a:ln>
            <a:no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6"/>
          <p:cNvPicPr preferRelativeResize="0"/>
          <p:nvPr/>
        </p:nvPicPr>
        <p:blipFill rotWithShape="1">
          <a:blip r:embed="rId4">
            <a:alphaModFix/>
          </a:blip>
          <a:srcRect/>
          <a:stretch/>
        </p:blipFill>
        <p:spPr>
          <a:xfrm>
            <a:off x="492369" y="0"/>
            <a:ext cx="2989736" cy="1934308"/>
          </a:xfrm>
          <a:prstGeom prst="rect">
            <a:avLst/>
          </a:prstGeom>
          <a:noFill/>
          <a:ln>
            <a:noFill/>
          </a:ln>
        </p:spPr>
      </p:pic>
      <p:sp>
        <p:nvSpPr>
          <p:cNvPr id="224" name="Google Shape;224;p16"/>
          <p:cNvSpPr txBox="1">
            <a:spLocks noGrp="1"/>
          </p:cNvSpPr>
          <p:nvPr>
            <p:ph type="body" idx="1"/>
          </p:nvPr>
        </p:nvSpPr>
        <p:spPr>
          <a:xfrm>
            <a:off x="492369" y="1827041"/>
            <a:ext cx="11553093" cy="4793567"/>
          </a:xfrm>
          <a:prstGeom prst="rect">
            <a:avLst/>
          </a:prstGeom>
          <a:noFill/>
          <a:ln>
            <a:noFill/>
          </a:ln>
        </p:spPr>
        <p:txBody>
          <a:bodyPr spcFirstLastPara="1" wrap="square" lIns="91425" tIns="45700" rIns="91425" bIns="45700" anchor="t" anchorCtr="0">
            <a:noAutofit/>
          </a:bodyPr>
          <a:lstStyle/>
          <a:p>
            <a:pPr marL="0" lvl="0" indent="0" algn="just" rtl="0">
              <a:lnSpc>
                <a:spcPct val="120000"/>
              </a:lnSpc>
              <a:spcBef>
                <a:spcPts val="0"/>
              </a:spcBef>
              <a:spcAft>
                <a:spcPts val="0"/>
              </a:spcAft>
              <a:buNone/>
              <a:defRPr sz="2300"/>
            </a:pPr>
            <a:r>
              <a:rPr dirty="0" err="1"/>
              <a:t>Οι</a:t>
            </a:r>
            <a:r>
              <a:rPr dirty="0"/>
              <a:t> </a:t>
            </a:r>
            <a:r>
              <a:rPr dirty="0" err="1"/>
              <a:t>ηγέτες</a:t>
            </a:r>
            <a:r>
              <a:rPr dirty="0"/>
              <a:t> </a:t>
            </a:r>
            <a:r>
              <a:rPr dirty="0" err="1"/>
              <a:t>των</a:t>
            </a:r>
            <a:r>
              <a:rPr dirty="0"/>
              <a:t> επ</a:t>
            </a:r>
            <a:r>
              <a:rPr dirty="0" err="1"/>
              <a:t>ιχειρήσεων</a:t>
            </a:r>
            <a:r>
              <a:rPr dirty="0"/>
              <a:t> και </a:t>
            </a:r>
            <a:r>
              <a:rPr dirty="0" err="1"/>
              <a:t>οι</a:t>
            </a:r>
            <a:r>
              <a:rPr dirty="0"/>
              <a:t> επ</a:t>
            </a:r>
            <a:r>
              <a:rPr dirty="0" err="1"/>
              <a:t>ενδυτές</a:t>
            </a:r>
            <a:r>
              <a:rPr dirty="0"/>
              <a:t> </a:t>
            </a:r>
            <a:r>
              <a:rPr dirty="0" err="1"/>
              <a:t>συνειδητο</a:t>
            </a:r>
            <a:r>
              <a:rPr dirty="0"/>
              <a:t>ποιούν όλο και περισσότερο ότι οι επιχειρήσεις δεν μπορούν να επικεντρωθούν αποκλειστικά στην επίτευξη βραχυπρόθεσμων κερδών. </a:t>
            </a:r>
            <a:r>
              <a:rPr dirty="0" err="1"/>
              <a:t>Δεν</a:t>
            </a:r>
            <a:r>
              <a:rPr dirty="0"/>
              <a:t> μπ</a:t>
            </a:r>
            <a:r>
              <a:rPr dirty="0" err="1"/>
              <a:t>ορούν</a:t>
            </a:r>
            <a:r>
              <a:rPr dirty="0"/>
              <a:t> να </a:t>
            </a:r>
            <a:r>
              <a:rPr dirty="0" err="1"/>
              <a:t>φο</a:t>
            </a:r>
            <a:r>
              <a:rPr dirty="0"/>
              <a:t>βούνται ότι οι φυσικές καταστροφές, οι κοινωνικές αναταραχές και οι οικονομικές δυσαναλογίες θα διαταράξουν τις προοπτικές μακροπρόθεσμης ευημερίας.</a:t>
            </a:r>
            <a:endParaRPr sz="2300" dirty="0"/>
          </a:p>
          <a:p>
            <a:pPr marL="0" lvl="0" indent="0" algn="just" rtl="0">
              <a:lnSpc>
                <a:spcPct val="120000"/>
              </a:lnSpc>
              <a:spcBef>
                <a:spcPts val="1300"/>
              </a:spcBef>
              <a:spcAft>
                <a:spcPts val="0"/>
              </a:spcAft>
              <a:buNone/>
              <a:defRPr sz="2300"/>
            </a:pPr>
            <a:r>
              <a:rPr dirty="0"/>
              <a:t>Τα</a:t>
            </a:r>
            <a:r>
              <a:rPr dirty="0" err="1"/>
              <a:t>υτόχρον</a:t>
            </a:r>
            <a:r>
              <a:rPr dirty="0"/>
              <a:t>α, υπάρχει μια ταχέως αυξανόμενη συνειδητοποίηση των κοινωνιών που απαιτούν από τις εταιρείες να αναλάβουν επίσης την ευθύνη για την επιδείνωση της κατάστασης του πλανήτη και των κοινωνιών μας. </a:t>
            </a:r>
            <a:r>
              <a:rPr dirty="0" err="1"/>
              <a:t>Οι</a:t>
            </a:r>
            <a:r>
              <a:rPr dirty="0"/>
              <a:t> επ</a:t>
            </a:r>
            <a:r>
              <a:rPr dirty="0" err="1"/>
              <a:t>ιχειρήσεις</a:t>
            </a:r>
            <a:r>
              <a:rPr dirty="0"/>
              <a:t> π</a:t>
            </a:r>
            <a:r>
              <a:rPr dirty="0" err="1"/>
              <a:t>ου</a:t>
            </a:r>
            <a:r>
              <a:rPr dirty="0"/>
              <a:t> αναλαμβ</a:t>
            </a:r>
            <a:r>
              <a:rPr dirty="0" err="1"/>
              <a:t>άνουν</a:t>
            </a:r>
            <a:r>
              <a:rPr dirty="0"/>
              <a:t> α</a:t>
            </a:r>
            <a:r>
              <a:rPr dirty="0" err="1"/>
              <a:t>υτή</a:t>
            </a:r>
            <a:r>
              <a:rPr dirty="0"/>
              <a:t> </a:t>
            </a:r>
            <a:r>
              <a:rPr dirty="0" err="1"/>
              <a:t>την</a:t>
            </a:r>
            <a:r>
              <a:rPr dirty="0"/>
              <a:t> π</a:t>
            </a:r>
            <a:r>
              <a:rPr dirty="0" err="1"/>
              <a:t>ρόκληση</a:t>
            </a:r>
            <a:r>
              <a:rPr dirty="0"/>
              <a:t> και </a:t>
            </a:r>
            <a:r>
              <a:rPr dirty="0" err="1"/>
              <a:t>ενεργούν</a:t>
            </a:r>
            <a:r>
              <a:rPr dirty="0"/>
              <a:t> </a:t>
            </a:r>
            <a:r>
              <a:rPr dirty="0" err="1"/>
              <a:t>σωστά</a:t>
            </a:r>
            <a:r>
              <a:rPr dirty="0"/>
              <a:t> θα </a:t>
            </a:r>
            <a:r>
              <a:rPr dirty="0" err="1"/>
              <a:t>ευδοκιμήσουν</a:t>
            </a:r>
            <a:r>
              <a:rPr dirty="0"/>
              <a:t> και θα παρα</a:t>
            </a:r>
            <a:r>
              <a:rPr dirty="0" err="1"/>
              <a:t>μείνουν</a:t>
            </a:r>
            <a:r>
              <a:rPr dirty="0"/>
              <a:t> μπ</a:t>
            </a:r>
            <a:r>
              <a:rPr dirty="0" err="1"/>
              <a:t>ροστά</a:t>
            </a:r>
            <a:r>
              <a:rPr dirty="0"/>
              <a:t> από </a:t>
            </a:r>
            <a:r>
              <a:rPr dirty="0" err="1"/>
              <a:t>τις</a:t>
            </a:r>
            <a:r>
              <a:rPr dirty="0"/>
              <a:t> υπ</a:t>
            </a:r>
            <a:r>
              <a:rPr dirty="0" err="1"/>
              <a:t>όλοι</a:t>
            </a:r>
            <a:r>
              <a:rPr dirty="0"/>
              <a:t>πες.</a:t>
            </a:r>
            <a:endParaRPr sz="2300" dirty="0"/>
          </a:p>
          <a:p>
            <a:pPr marL="0" lvl="0" indent="0" algn="just" rtl="0">
              <a:lnSpc>
                <a:spcPct val="120000"/>
              </a:lnSpc>
              <a:spcBef>
                <a:spcPts val="1300"/>
              </a:spcBef>
              <a:spcAft>
                <a:spcPts val="0"/>
              </a:spcAft>
              <a:buNone/>
              <a:defRPr sz="2300"/>
            </a:pPr>
            <a:r>
              <a:rPr dirty="0" err="1"/>
              <a:t>Οι</a:t>
            </a:r>
            <a:r>
              <a:rPr dirty="0"/>
              <a:t> επ</a:t>
            </a:r>
            <a:r>
              <a:rPr dirty="0" err="1"/>
              <a:t>ιχειρήσεις</a:t>
            </a:r>
            <a:r>
              <a:rPr dirty="0"/>
              <a:t>, </a:t>
            </a:r>
            <a:r>
              <a:rPr dirty="0" err="1"/>
              <a:t>δηλ</a:t>
            </a:r>
            <a:r>
              <a:rPr dirty="0"/>
              <a:t>αδή οι αυστηρά εμπορικές επιχειρήσεις, ενσωματώνουν στις στρατηγικές και στις δραστηριότητές τους οικουμενικές αξίες και αρχές που σχετίζονται με τα ανθρώπινα δικαιώματα, την εργασία, το περιβάλλον και την καταπολέμηση της διαφθοράς.</a:t>
            </a:r>
            <a:endParaRPr sz="23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rPr dirty="0" err="1"/>
              <a:t>Περίληψη</a:t>
            </a:r>
            <a:r>
              <a:rPr dirty="0"/>
              <a:t>/</a:t>
            </a:r>
            <a:r>
              <a:rPr lang="el-GR" dirty="0"/>
              <a:t>Σύνοψη</a:t>
            </a:r>
            <a:endParaRPr dirty="0"/>
          </a:p>
        </p:txBody>
      </p:sp>
      <p:sp>
        <p:nvSpPr>
          <p:cNvPr id="99" name="Google Shape;99;p2"/>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85000"/>
              </a:lnSpc>
              <a:spcBef>
                <a:spcPts val="0"/>
              </a:spcBef>
              <a:spcAft>
                <a:spcPts val="0"/>
              </a:spcAft>
              <a:buClr>
                <a:srgbClr val="262626"/>
              </a:buClr>
              <a:buSzPts val="2400"/>
              <a:buNone/>
              <a:defRPr>
                <a:solidFill>
                  <a:schemeClr val="dk1"/>
                </a:solidFill>
              </a:defRPr>
            </a:pPr>
            <a:r>
              <a:rPr lang="el-GR" dirty="0"/>
              <a:t>Αυτή η ενότητα θα περιγράψει τον ρόλο των δράσεων προσέγγισης της ομάδας των κοινωνικών επιχειρηματιών που απευθύνονται στους Στόχους Βιώσιμης Ανάπτυξης</a:t>
            </a:r>
          </a:p>
          <a:p>
            <a:pPr marL="0" lvl="0" indent="0" algn="just" rtl="0">
              <a:lnSpc>
                <a:spcPct val="85000"/>
              </a:lnSpc>
              <a:spcBef>
                <a:spcPts val="0"/>
              </a:spcBef>
              <a:spcAft>
                <a:spcPts val="0"/>
              </a:spcAft>
              <a:buClr>
                <a:srgbClr val="262626"/>
              </a:buClr>
              <a:buSzPts val="2400"/>
              <a:buNone/>
              <a:defRPr>
                <a:solidFill>
                  <a:schemeClr val="dk1"/>
                </a:solidFill>
              </a:defRPr>
            </a:pPr>
            <a:r>
              <a:rPr lang="el-GR" dirty="0"/>
              <a:t>(ΣΒΑ).</a:t>
            </a:r>
          </a:p>
          <a:p>
            <a:pPr marL="0" lvl="0" indent="0" algn="just" rtl="0">
              <a:lnSpc>
                <a:spcPct val="85000"/>
              </a:lnSpc>
              <a:spcBef>
                <a:spcPts val="0"/>
              </a:spcBef>
              <a:spcAft>
                <a:spcPts val="0"/>
              </a:spcAft>
              <a:buClr>
                <a:srgbClr val="262626"/>
              </a:buClr>
              <a:buSzPts val="2400"/>
              <a:buNone/>
            </a:pPr>
            <a:endParaRPr dirty="0">
              <a:solidFill>
                <a:schemeClr val="dk1"/>
              </a:solidFill>
            </a:endParaRPr>
          </a:p>
          <a:p>
            <a:pPr marL="0" lvl="0" indent="0" algn="just" rtl="0">
              <a:lnSpc>
                <a:spcPct val="85000"/>
              </a:lnSpc>
              <a:spcBef>
                <a:spcPts val="0"/>
              </a:spcBef>
              <a:spcAft>
                <a:spcPts val="0"/>
              </a:spcAft>
              <a:buClr>
                <a:srgbClr val="262626"/>
              </a:buClr>
              <a:buSzPts val="2400"/>
              <a:buNone/>
            </a:pPr>
            <a:r>
              <a:rPr dirty="0">
                <a:solidFill>
                  <a:schemeClr val="dk1"/>
                </a:solidFill>
              </a:rPr>
              <a:t>Θα </a:t>
            </a:r>
            <a:r>
              <a:rPr dirty="0" err="1">
                <a:solidFill>
                  <a:schemeClr val="dk1"/>
                </a:solidFill>
              </a:rPr>
              <a:t>εξηγήσουμε</a:t>
            </a:r>
            <a:r>
              <a:rPr dirty="0">
                <a:solidFill>
                  <a:schemeClr val="dk1"/>
                </a:solidFill>
              </a:rPr>
              <a:t> π</a:t>
            </a:r>
            <a:r>
              <a:rPr dirty="0" err="1">
                <a:solidFill>
                  <a:schemeClr val="dk1"/>
                </a:solidFill>
              </a:rPr>
              <a:t>ώς</a:t>
            </a:r>
            <a:r>
              <a:rPr dirty="0">
                <a:solidFill>
                  <a:schemeClr val="dk1"/>
                </a:solidFill>
              </a:rPr>
              <a:t> μπ</a:t>
            </a:r>
            <a:r>
              <a:rPr dirty="0" err="1">
                <a:solidFill>
                  <a:schemeClr val="dk1"/>
                </a:solidFill>
              </a:rPr>
              <a:t>ορούμε</a:t>
            </a:r>
            <a:r>
              <a:rPr dirty="0">
                <a:solidFill>
                  <a:schemeClr val="dk1"/>
                </a:solidFill>
              </a:rPr>
              <a:t> να </a:t>
            </a:r>
            <a:r>
              <a:rPr dirty="0" err="1">
                <a:solidFill>
                  <a:schemeClr val="dk1"/>
                </a:solidFill>
              </a:rPr>
              <a:t>δημιουργήσουμε</a:t>
            </a:r>
            <a:r>
              <a:rPr dirty="0">
                <a:solidFill>
                  <a:schemeClr val="dk1"/>
                </a:solidFill>
              </a:rPr>
              <a:t> </a:t>
            </a:r>
            <a:r>
              <a:rPr dirty="0" err="1">
                <a:solidFill>
                  <a:schemeClr val="dk1"/>
                </a:solidFill>
              </a:rPr>
              <a:t>μι</a:t>
            </a:r>
            <a:r>
              <a:rPr dirty="0">
                <a:solidFill>
                  <a:schemeClr val="dk1"/>
                </a:solidFill>
              </a:rPr>
              <a:t>α πολύτιμη και </a:t>
            </a:r>
            <a:r>
              <a:rPr dirty="0"/>
              <a:t>αποτελεσματική εταιρική σχέση που μπορεί να υποστηρίξει τη συμμετοχή διαφόρων ενδιαφερόμενων μερών ως εταίρου στη βιώσιμη ανάπτυξη.</a:t>
            </a:r>
          </a:p>
          <a:p>
            <a:pPr marL="0" lvl="0" indent="0" algn="just" rtl="0">
              <a:lnSpc>
                <a:spcPct val="85000"/>
              </a:lnSpc>
              <a:spcBef>
                <a:spcPts val="0"/>
              </a:spcBef>
              <a:spcAft>
                <a:spcPts val="0"/>
              </a:spcAft>
              <a:buClr>
                <a:srgbClr val="262626"/>
              </a:buClr>
              <a:buSzPts val="2400"/>
              <a:buNone/>
            </a:pPr>
            <a:endParaRPr dirty="0">
              <a:solidFill>
                <a:schemeClr val="dk1"/>
              </a:solidFill>
            </a:endParaRPr>
          </a:p>
          <a:p>
            <a:pPr marL="0" lvl="0" indent="0" algn="just" rtl="0">
              <a:lnSpc>
                <a:spcPct val="85000"/>
              </a:lnSpc>
              <a:spcBef>
                <a:spcPts val="0"/>
              </a:spcBef>
              <a:spcAft>
                <a:spcPts val="0"/>
              </a:spcAft>
              <a:buClr>
                <a:srgbClr val="262626"/>
              </a:buClr>
              <a:buSzPts val="2400"/>
              <a:buNone/>
            </a:pPr>
            <a:r>
              <a:rPr dirty="0">
                <a:solidFill>
                  <a:schemeClr val="dk1"/>
                </a:solidFill>
              </a:rPr>
              <a:t>Η </a:t>
            </a:r>
            <a:r>
              <a:rPr dirty="0" err="1">
                <a:solidFill>
                  <a:schemeClr val="dk1"/>
                </a:solidFill>
              </a:rPr>
              <a:t>ενότητ</a:t>
            </a:r>
            <a:r>
              <a:rPr dirty="0">
                <a:solidFill>
                  <a:schemeClr val="dk1"/>
                </a:solidFill>
              </a:rPr>
              <a:t>α θα παρουσιάσει πρακτικά εργαλεία και μεθόδους, τη σχέση συνεργασίας </a:t>
            </a:r>
            <a:r>
              <a:rPr lang="el-GR" dirty="0"/>
              <a:t>μεταξύ τους </a:t>
            </a:r>
            <a:r>
              <a:rPr dirty="0"/>
              <a:t>ή μεταξύ οργανισμών από διαφορετικούς τύπους ενδιαφερόμενων μερών προς τους Στόχους Βιώσιμης Ανάπτυξης και τον τρόπο με τον οποίο μπορούν να προσφέρουν οφέλη σε καθέναν από αυτούς.</a:t>
            </a:r>
          </a:p>
          <a:p>
            <a:pPr marL="0" lvl="0" indent="0" algn="just" rtl="0">
              <a:lnSpc>
                <a:spcPct val="85000"/>
              </a:lnSpc>
              <a:spcBef>
                <a:spcPts val="0"/>
              </a:spcBef>
              <a:spcAft>
                <a:spcPts val="0"/>
              </a:spcAft>
              <a:buClr>
                <a:srgbClr val="262626"/>
              </a:buClr>
              <a:buSzPts val="2400"/>
              <a:buNone/>
            </a:pPr>
            <a:endParaRPr dirty="0">
              <a:solidFill>
                <a:schemeClr val="dk1"/>
              </a:solidFill>
            </a:endParaRPr>
          </a:p>
          <a:p>
            <a:pPr marL="0" lvl="0" indent="0" algn="just" rtl="0">
              <a:lnSpc>
                <a:spcPct val="85000"/>
              </a:lnSpc>
              <a:spcBef>
                <a:spcPts val="0"/>
              </a:spcBef>
              <a:spcAft>
                <a:spcPts val="0"/>
              </a:spcAft>
              <a:buClr>
                <a:srgbClr val="262626"/>
              </a:buClr>
              <a:buSzPts val="2400"/>
              <a:buNone/>
              <a:defRPr>
                <a:solidFill>
                  <a:schemeClr val="dk1"/>
                </a:solidFill>
              </a:defRPr>
            </a:pPr>
            <a:r>
              <a:rPr dirty="0" err="1"/>
              <a:t>Ελ</a:t>
            </a:r>
            <a:r>
              <a:rPr dirty="0"/>
              <a:t>πίζουμε να το βρείτε ενδιαφέρον!</a:t>
            </a:r>
            <a:endParaRPr dirty="0">
              <a:solidFill>
                <a:schemeClr val="dk1"/>
              </a:solidFill>
            </a:endParaRPr>
          </a:p>
          <a:p>
            <a:pPr marL="91440" lvl="0" indent="0" algn="l" rtl="0">
              <a:lnSpc>
                <a:spcPct val="85000"/>
              </a:lnSpc>
              <a:spcBef>
                <a:spcPts val="1300"/>
              </a:spcBef>
              <a:spcAft>
                <a:spcPts val="0"/>
              </a:spcAft>
              <a:buClr>
                <a:srgbClr val="262626"/>
              </a:buClr>
              <a:buSzPts val="2400"/>
              <a:buNone/>
            </a:pPr>
            <a:endParaRPr dirty="0">
              <a:solidFill>
                <a:schemeClr val="dk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7"/>
          <p:cNvPicPr preferRelativeResize="0"/>
          <p:nvPr/>
        </p:nvPicPr>
        <p:blipFill rotWithShape="1">
          <a:blip r:embed="rId4">
            <a:alphaModFix/>
          </a:blip>
          <a:srcRect/>
          <a:stretch/>
        </p:blipFill>
        <p:spPr>
          <a:xfrm>
            <a:off x="492369" y="0"/>
            <a:ext cx="2989736" cy="1934308"/>
          </a:xfrm>
          <a:prstGeom prst="rect">
            <a:avLst/>
          </a:prstGeom>
          <a:noFill/>
          <a:ln>
            <a:noFill/>
          </a:ln>
        </p:spPr>
      </p:pic>
      <p:sp>
        <p:nvSpPr>
          <p:cNvPr id="230" name="Google Shape;230;p17"/>
          <p:cNvSpPr txBox="1">
            <a:spLocks noGrp="1"/>
          </p:cNvSpPr>
          <p:nvPr>
            <p:ph type="body" idx="1"/>
          </p:nvPr>
        </p:nvSpPr>
        <p:spPr>
          <a:xfrm>
            <a:off x="577519" y="1865092"/>
            <a:ext cx="11553000" cy="1139108"/>
          </a:xfrm>
          <a:prstGeom prst="rect">
            <a:avLst/>
          </a:prstGeom>
          <a:noFill/>
          <a:ln>
            <a:noFill/>
          </a:ln>
        </p:spPr>
        <p:txBody>
          <a:bodyPr spcFirstLastPara="1" wrap="square" lIns="91425" tIns="45700" rIns="91425" bIns="45700" anchor="t" anchorCtr="0">
            <a:noAutofit/>
          </a:bodyPr>
          <a:lstStyle/>
          <a:p>
            <a:pPr marL="0" lvl="0" indent="0" algn="just" rtl="0">
              <a:lnSpc>
                <a:spcPct val="85000"/>
              </a:lnSpc>
              <a:spcBef>
                <a:spcPts val="0"/>
              </a:spcBef>
              <a:spcAft>
                <a:spcPts val="0"/>
              </a:spcAft>
              <a:buNone/>
            </a:pPr>
            <a:r>
              <a:rPr dirty="0" err="1"/>
              <a:t>Οι</a:t>
            </a:r>
            <a:r>
              <a:rPr dirty="0"/>
              <a:t> επ</a:t>
            </a:r>
            <a:r>
              <a:rPr dirty="0" err="1"/>
              <a:t>ιχειρήσεις</a:t>
            </a:r>
            <a:r>
              <a:rPr dirty="0"/>
              <a:t> </a:t>
            </a:r>
            <a:r>
              <a:rPr dirty="0" err="1"/>
              <a:t>είν</a:t>
            </a:r>
            <a:r>
              <a:rPr dirty="0"/>
              <a:t>αι μια δύναμη </a:t>
            </a:r>
            <a:r>
              <a:rPr lang="el-GR" dirty="0"/>
              <a:t>η οποία </a:t>
            </a:r>
            <a:r>
              <a:rPr dirty="0"/>
              <a:t>μπ</a:t>
            </a:r>
            <a:r>
              <a:rPr dirty="0" err="1"/>
              <a:t>ορεί</a:t>
            </a:r>
            <a:r>
              <a:rPr dirty="0"/>
              <a:t> να κάνει καλό στην κοινωνική ζωή. Υπ</a:t>
            </a:r>
            <a:r>
              <a:rPr dirty="0" err="1"/>
              <a:t>οστηρίζοντ</a:t>
            </a:r>
            <a:r>
              <a:rPr dirty="0"/>
              <a:t>ας τη βιώσιμη ανάπτυξη, οι επιχειρήσεις μπορούν να αναλάβουν την ευθύνη και να συμβάλουν στην οικοδόμηση ενός καλύτερου κόσμου (τη λεγόμενη </a:t>
            </a:r>
            <a:r>
              <a:rPr i="1" dirty="0"/>
              <a:t>Εταιρική Κοινωνική Ευθύνη — ΕΚΕ</a:t>
            </a:r>
            <a:r>
              <a:rPr dirty="0"/>
              <a:t>).</a:t>
            </a:r>
          </a:p>
        </p:txBody>
      </p:sp>
      <p:sp>
        <p:nvSpPr>
          <p:cNvPr id="231" name="Google Shape;231;p17"/>
          <p:cNvSpPr txBox="1"/>
          <p:nvPr/>
        </p:nvSpPr>
        <p:spPr>
          <a:xfrm>
            <a:off x="1746674" y="3312132"/>
            <a:ext cx="8523900" cy="919535"/>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defRPr sz="3200" b="1">
                <a:solidFill>
                  <a:srgbClr val="40B385"/>
                </a:solidFill>
                <a:latin typeface="Calibri"/>
                <a:ea typeface="Calibri"/>
                <a:cs typeface="Calibri"/>
                <a:sym typeface="Calibri"/>
              </a:defRPr>
            </a:pPr>
            <a:r>
              <a:rPr dirty="0" err="1"/>
              <a:t>Οι</a:t>
            </a:r>
            <a:r>
              <a:rPr dirty="0"/>
              <a:t> πα</a:t>
            </a:r>
            <a:r>
              <a:rPr dirty="0" err="1"/>
              <a:t>γκόσμιοι</a:t>
            </a:r>
            <a:r>
              <a:rPr dirty="0"/>
              <a:t> </a:t>
            </a:r>
            <a:r>
              <a:rPr dirty="0" err="1"/>
              <a:t>στόχοι</a:t>
            </a:r>
            <a:r>
              <a:rPr dirty="0"/>
              <a:t> μπ</a:t>
            </a:r>
            <a:r>
              <a:rPr dirty="0" err="1"/>
              <a:t>ορούν</a:t>
            </a:r>
            <a:r>
              <a:rPr dirty="0"/>
              <a:t> να </a:t>
            </a:r>
            <a:r>
              <a:rPr dirty="0" err="1"/>
              <a:t>γίνουν</a:t>
            </a:r>
            <a:r>
              <a:rPr dirty="0"/>
              <a:t> </a:t>
            </a:r>
            <a:r>
              <a:rPr dirty="0" err="1"/>
              <a:t>μι</a:t>
            </a:r>
            <a:r>
              <a:rPr dirty="0"/>
              <a:t>α τοπική επιχείρηση</a:t>
            </a:r>
            <a:endParaRPr sz="2400" b="1" i="0" u="none" strike="noStrike" cap="none" dirty="0">
              <a:solidFill>
                <a:srgbClr val="262626"/>
              </a:solidFill>
              <a:latin typeface="Calibri"/>
              <a:ea typeface="Calibri"/>
              <a:cs typeface="Calibri"/>
              <a:sym typeface="Calibri"/>
            </a:endParaRPr>
          </a:p>
        </p:txBody>
      </p:sp>
      <p:pic>
        <p:nvPicPr>
          <p:cNvPr id="232" name="Google Shape;232;p17"/>
          <p:cNvPicPr preferRelativeResize="0"/>
          <p:nvPr/>
        </p:nvPicPr>
        <p:blipFill rotWithShape="1">
          <a:blip r:embed="rId5">
            <a:alphaModFix/>
          </a:blip>
          <a:srcRect/>
          <a:stretch/>
        </p:blipFill>
        <p:spPr>
          <a:xfrm>
            <a:off x="6008624" y="3771900"/>
            <a:ext cx="2842925" cy="2813226"/>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46" name="Google Shape;246;p18"/>
          <p:cNvPicPr preferRelativeResize="0"/>
          <p:nvPr/>
        </p:nvPicPr>
        <p:blipFill rotWithShape="1">
          <a:blip r:embed="rId4">
            <a:alphaModFix/>
          </a:blip>
          <a:srcRect/>
          <a:stretch/>
        </p:blipFill>
        <p:spPr>
          <a:xfrm>
            <a:off x="8607423" y="3984115"/>
            <a:ext cx="1658194" cy="1015311"/>
          </a:xfrm>
          <a:prstGeom prst="rect">
            <a:avLst/>
          </a:prstGeom>
          <a:noFill/>
          <a:ln>
            <a:noFill/>
          </a:ln>
        </p:spPr>
      </p:pic>
      <p:sp>
        <p:nvSpPr>
          <p:cNvPr id="237" name="Google Shape;237;p18"/>
          <p:cNvSpPr/>
          <p:nvPr/>
        </p:nvSpPr>
        <p:spPr>
          <a:xfrm>
            <a:off x="639429" y="429605"/>
            <a:ext cx="10984002"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8" name="Google Shape;238;p18"/>
          <p:cNvSpPr/>
          <p:nvPr/>
        </p:nvSpPr>
        <p:spPr>
          <a:xfrm>
            <a:off x="802157" y="592342"/>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39" name="Google Shape;239;p18"/>
          <p:cNvSpPr txBox="1">
            <a:spLocks noGrp="1"/>
          </p:cNvSpPr>
          <p:nvPr>
            <p:ph type="title"/>
          </p:nvPr>
        </p:nvSpPr>
        <p:spPr>
          <a:xfrm>
            <a:off x="1071844" y="810381"/>
            <a:ext cx="10208688"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sz="4000"/>
            </a:pPr>
            <a:r>
              <a:rPr dirty="0">
                <a:solidFill>
                  <a:srgbClr val="FFFFFF"/>
                </a:solidFill>
              </a:rPr>
              <a:t>5</a:t>
            </a:r>
            <a:r>
              <a:rPr dirty="0">
                <a:solidFill>
                  <a:schemeClr val="lt1"/>
                </a:solidFill>
              </a:rPr>
              <a:t>.2. </a:t>
            </a:r>
            <a:r>
              <a:rPr dirty="0" err="1">
                <a:solidFill>
                  <a:schemeClr val="lt1"/>
                </a:solidFill>
              </a:rPr>
              <a:t>Κοινωνική</a:t>
            </a:r>
            <a:r>
              <a:rPr dirty="0">
                <a:solidFill>
                  <a:schemeClr val="lt1"/>
                </a:solidFill>
              </a:rPr>
              <a:t> Επ</a:t>
            </a:r>
            <a:r>
              <a:rPr dirty="0" err="1">
                <a:solidFill>
                  <a:schemeClr val="lt1"/>
                </a:solidFill>
              </a:rPr>
              <a:t>ιχειρημ</a:t>
            </a:r>
            <a:r>
              <a:rPr dirty="0">
                <a:solidFill>
                  <a:schemeClr val="lt1"/>
                </a:solidFill>
              </a:rPr>
              <a:t>ατικότητα</a:t>
            </a:r>
            <a:r>
              <a:rPr lang="el-GR" dirty="0">
                <a:solidFill>
                  <a:schemeClr val="lt1"/>
                </a:solidFill>
              </a:rPr>
              <a:t> (ΚΕ)</a:t>
            </a:r>
            <a:r>
              <a:rPr dirty="0">
                <a:solidFill>
                  <a:schemeClr val="lt1"/>
                </a:solidFill>
              </a:rPr>
              <a:t> και Εταιρική Κοινωνική Ευθύνη </a:t>
            </a:r>
            <a:r>
              <a:rPr lang="el-GR" dirty="0">
                <a:solidFill>
                  <a:schemeClr val="lt1"/>
                </a:solidFill>
              </a:rPr>
              <a:t> (ΕΚΕ) </a:t>
            </a:r>
            <a:r>
              <a:rPr dirty="0">
                <a:solidFill>
                  <a:schemeClr val="lt1"/>
                </a:solidFill>
              </a:rPr>
              <a:t>π</a:t>
            </a:r>
            <a:r>
              <a:rPr dirty="0" err="1">
                <a:solidFill>
                  <a:schemeClr val="lt1"/>
                </a:solidFill>
              </a:rPr>
              <a:t>ρος</a:t>
            </a:r>
            <a:r>
              <a:rPr dirty="0">
                <a:solidFill>
                  <a:schemeClr val="lt1"/>
                </a:solidFill>
              </a:rPr>
              <a:t> </a:t>
            </a:r>
            <a:r>
              <a:rPr dirty="0" err="1">
                <a:solidFill>
                  <a:schemeClr val="lt1"/>
                </a:solidFill>
              </a:rPr>
              <a:t>τους</a:t>
            </a:r>
            <a:r>
              <a:rPr dirty="0">
                <a:solidFill>
                  <a:schemeClr val="lt1"/>
                </a:solidFill>
              </a:rPr>
              <a:t> </a:t>
            </a:r>
            <a:r>
              <a:rPr dirty="0" err="1">
                <a:solidFill>
                  <a:schemeClr val="lt1"/>
                </a:solidFill>
              </a:rPr>
              <a:t>Στόχους</a:t>
            </a:r>
            <a:r>
              <a:rPr dirty="0">
                <a:solidFill>
                  <a:schemeClr val="lt1"/>
                </a:solidFill>
              </a:rPr>
              <a:t> </a:t>
            </a:r>
            <a:r>
              <a:rPr dirty="0" err="1">
                <a:solidFill>
                  <a:schemeClr val="lt1"/>
                </a:solidFill>
              </a:rPr>
              <a:t>Βιώσιμης</a:t>
            </a:r>
            <a:r>
              <a:rPr dirty="0">
                <a:solidFill>
                  <a:schemeClr val="lt1"/>
                </a:solidFill>
              </a:rPr>
              <a:t> </a:t>
            </a:r>
            <a:r>
              <a:rPr dirty="0" err="1">
                <a:solidFill>
                  <a:schemeClr val="lt1"/>
                </a:solidFill>
              </a:rPr>
              <a:t>Ανά</a:t>
            </a:r>
            <a:r>
              <a:rPr dirty="0">
                <a:solidFill>
                  <a:schemeClr val="lt1"/>
                </a:solidFill>
              </a:rPr>
              <a:t>πτυξης (ΣΒΑ)</a:t>
            </a:r>
            <a:endParaRPr sz="4000" dirty="0">
              <a:solidFill>
                <a:schemeClr val="lt1"/>
              </a:solidFill>
            </a:endParaRPr>
          </a:p>
        </p:txBody>
      </p:sp>
      <p:sp>
        <p:nvSpPr>
          <p:cNvPr id="240" name="Google Shape;240;p18"/>
          <p:cNvSpPr txBox="1"/>
          <p:nvPr/>
        </p:nvSpPr>
        <p:spPr>
          <a:xfrm>
            <a:off x="318218" y="2501813"/>
            <a:ext cx="6681097" cy="4462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Υπ</a:t>
            </a:r>
            <a:r>
              <a:rPr dirty="0" err="1"/>
              <a:t>άρχουν</a:t>
            </a:r>
            <a:r>
              <a:rPr dirty="0"/>
              <a:t> </a:t>
            </a:r>
            <a:r>
              <a:rPr b="1" dirty="0" err="1"/>
              <a:t>δύο</a:t>
            </a:r>
            <a:r>
              <a:rPr b="1" dirty="0"/>
              <a:t> </a:t>
            </a:r>
            <a:r>
              <a:rPr b="1" dirty="0" err="1"/>
              <a:t>εν</a:t>
            </a:r>
            <a:r>
              <a:rPr b="1" dirty="0"/>
              <a:t>αλλακτικές διαδρομές</a:t>
            </a:r>
            <a:r>
              <a:rPr dirty="0"/>
              <a:t> που στοχεύουν στην επίτευξη των </a:t>
            </a:r>
            <a:r>
              <a:rPr b="1" dirty="0"/>
              <a:t>ίδιων παγκόσμιων στόχων. </a:t>
            </a:r>
            <a:endParaRPr sz="24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Μι</a:t>
            </a:r>
            <a:r>
              <a:rPr dirty="0"/>
              <a:t>α είναι η </a:t>
            </a:r>
            <a:r>
              <a:rPr b="1" dirty="0"/>
              <a:t>κοινωνική επιχειρηματικότητα </a:t>
            </a:r>
            <a:r>
              <a:rPr dirty="0"/>
              <a:t>που προορίζεται να καλύψει τις κοινές ανάγκες που προκύπτουν του οικονομικού συστήματος. </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Η </a:t>
            </a:r>
            <a:r>
              <a:rPr lang="el-GR" dirty="0"/>
              <a:t>άλλη</a:t>
            </a:r>
            <a:r>
              <a:rPr dirty="0"/>
              <a:t> </a:t>
            </a:r>
            <a:r>
              <a:rPr dirty="0" err="1"/>
              <a:t>είν</a:t>
            </a:r>
            <a:r>
              <a:rPr dirty="0"/>
              <a:t>αι η </a:t>
            </a:r>
            <a:r>
              <a:rPr b="1" dirty="0"/>
              <a:t>Εταιρική Κοινωνική Ευθύνη</a:t>
            </a:r>
            <a:r>
              <a:rPr dirty="0"/>
              <a:t>, η οποία είναι το αποτέλεσμα του δεοντολογικού προβληματισμού της εταιρείας που βασίζεται στην αλληλεξάρτηση και την αμοιβαιότητα της πίσω στην κοινωνία.</a:t>
            </a:r>
            <a:endParaRPr sz="2400" b="0" i="0" u="none" strike="noStrike" cap="none" dirty="0">
              <a:solidFill>
                <a:schemeClr val="dk1"/>
              </a:solidFill>
              <a:latin typeface="Calibri"/>
              <a:ea typeface="Calibri"/>
              <a:cs typeface="Calibri"/>
              <a:sym typeface="Calibri"/>
            </a:endParaRPr>
          </a:p>
        </p:txBody>
      </p:sp>
      <p:grpSp>
        <p:nvGrpSpPr>
          <p:cNvPr id="241" name="Google Shape;241;p18"/>
          <p:cNvGrpSpPr/>
          <p:nvPr/>
        </p:nvGrpSpPr>
        <p:grpSpPr>
          <a:xfrm>
            <a:off x="6866312" y="3429000"/>
            <a:ext cx="5140415" cy="2030622"/>
            <a:chOff x="499" y="401"/>
            <a:chExt cx="5579052" cy="1986258"/>
          </a:xfrm>
        </p:grpSpPr>
        <p:sp>
          <p:nvSpPr>
            <p:cNvPr id="242" name="Google Shape;242;p18"/>
            <p:cNvSpPr/>
            <p:nvPr/>
          </p:nvSpPr>
          <p:spPr>
            <a:xfrm rot="-5400000">
              <a:off x="499" y="401"/>
              <a:ext cx="1986258" cy="1986258"/>
            </a:xfrm>
            <a:prstGeom prst="downArrow">
              <a:avLst>
                <a:gd name="adj1" fmla="val 50000"/>
                <a:gd name="adj2" fmla="val 35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8"/>
            <p:cNvSpPr txBox="1"/>
            <p:nvPr/>
          </p:nvSpPr>
          <p:spPr>
            <a:xfrm>
              <a:off x="499" y="496965"/>
              <a:ext cx="1638663" cy="993129"/>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defRPr sz="1500" b="1">
                  <a:solidFill>
                    <a:schemeClr val="lt1"/>
                  </a:solidFill>
                  <a:latin typeface="Calibri"/>
                  <a:ea typeface="Calibri"/>
                  <a:cs typeface="Calibri"/>
                  <a:sym typeface="Calibri"/>
                </a:defRPr>
              </a:pPr>
              <a:r>
                <a:t>ΚΟΙΝΩΝΙΚΗ ΕΠΙΧΕΙΡΗΜΑΤΙΚΟΤΗΤΑ </a:t>
              </a:r>
              <a:endParaRPr sz="1500" b="1" i="0" u="none" strike="noStrike" cap="none">
                <a:solidFill>
                  <a:schemeClr val="lt1"/>
                </a:solidFill>
                <a:latin typeface="Calibri"/>
                <a:ea typeface="Calibri"/>
                <a:cs typeface="Calibri"/>
                <a:sym typeface="Calibri"/>
              </a:endParaRPr>
            </a:p>
          </p:txBody>
        </p:sp>
        <p:sp>
          <p:nvSpPr>
            <p:cNvPr id="244" name="Google Shape;244;p18"/>
            <p:cNvSpPr/>
            <p:nvPr/>
          </p:nvSpPr>
          <p:spPr>
            <a:xfrm rot="5400000">
              <a:off x="3593293" y="401"/>
              <a:ext cx="1986258" cy="1986258"/>
            </a:xfrm>
            <a:prstGeom prst="downArrow">
              <a:avLst>
                <a:gd name="adj1" fmla="val 50000"/>
                <a:gd name="adj2" fmla="val 35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8"/>
            <p:cNvSpPr txBox="1"/>
            <p:nvPr/>
          </p:nvSpPr>
          <p:spPr>
            <a:xfrm>
              <a:off x="3940888" y="496966"/>
              <a:ext cx="1638663" cy="993129"/>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defRPr sz="1600" b="1">
                  <a:solidFill>
                    <a:schemeClr val="lt1"/>
                  </a:solidFill>
                  <a:latin typeface="Calibri"/>
                  <a:ea typeface="Calibri"/>
                  <a:cs typeface="Calibri"/>
                  <a:sym typeface="Calibri"/>
                </a:defRPr>
              </a:pPr>
              <a:r>
                <a:t>Εταιρική Κοινωνική Ευθύνη</a:t>
              </a:r>
              <a:endParaRPr sz="1600" b="1" i="0" u="none" strike="noStrike" cap="none">
                <a:solidFill>
                  <a:schemeClr val="lt1"/>
                </a:solidFill>
                <a:latin typeface="Calibri"/>
                <a:ea typeface="Calibri"/>
                <a:cs typeface="Calibri"/>
                <a:sym typeface="Calibri"/>
              </a:endParaRPr>
            </a:p>
          </p:txBody>
        </p:sp>
      </p:gr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p:nvPr/>
        </p:nvSpPr>
        <p:spPr>
          <a:xfrm>
            <a:off x="639429" y="42960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2" name="Google Shape;252;p19"/>
          <p:cNvSpPr/>
          <p:nvPr/>
        </p:nvSpPr>
        <p:spPr>
          <a:xfrm>
            <a:off x="802157" y="592342"/>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53" name="Google Shape;253;p19"/>
          <p:cNvSpPr txBox="1">
            <a:spLocks noGrp="1"/>
          </p:cNvSpPr>
          <p:nvPr>
            <p:ph type="title"/>
          </p:nvPr>
        </p:nvSpPr>
        <p:spPr>
          <a:xfrm>
            <a:off x="1071844" y="765392"/>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sz="4000"/>
            </a:pPr>
            <a:r>
              <a:rPr>
                <a:solidFill>
                  <a:srgbClr val="FFFFFF"/>
                </a:solidFill>
              </a:rPr>
              <a:t>5</a:t>
            </a:r>
            <a:r>
              <a:rPr>
                <a:solidFill>
                  <a:schemeClr val="lt1"/>
                </a:solidFill>
              </a:rPr>
              <a:t>.2. Κοινωνική Επιχειρηματικότητα και Εταιρική Κοινωνική Ευθύνη προς τους Στόχους Βιώσιμης Ανάπτυξης (ΣΒΑ)</a:t>
            </a:r>
          </a:p>
        </p:txBody>
      </p:sp>
      <p:sp>
        <p:nvSpPr>
          <p:cNvPr id="254" name="Google Shape;254;p19"/>
          <p:cNvSpPr txBox="1"/>
          <p:nvPr/>
        </p:nvSpPr>
        <p:spPr>
          <a:xfrm>
            <a:off x="639429" y="5947061"/>
            <a:ext cx="1118622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Και </a:t>
            </a:r>
            <a:r>
              <a:rPr dirty="0" err="1"/>
              <a:t>οι</a:t>
            </a:r>
            <a:r>
              <a:rPr dirty="0"/>
              <a:t> </a:t>
            </a:r>
            <a:r>
              <a:rPr dirty="0" err="1"/>
              <a:t>δύο</a:t>
            </a:r>
            <a:r>
              <a:rPr dirty="0"/>
              <a:t> </a:t>
            </a:r>
            <a:r>
              <a:rPr dirty="0" err="1"/>
              <a:t>δρόμοι</a:t>
            </a:r>
            <a:r>
              <a:rPr dirty="0"/>
              <a:t> </a:t>
            </a:r>
            <a:r>
              <a:rPr dirty="0" err="1"/>
              <a:t>συνδέοντ</a:t>
            </a:r>
            <a:r>
              <a:rPr dirty="0"/>
              <a:t>αι στενά με τη δημιουργία </a:t>
            </a:r>
            <a:r>
              <a:rPr b="1" dirty="0"/>
              <a:t>βιώσιμης κοινωνικής αξίας</a:t>
            </a:r>
            <a:r>
              <a:rPr dirty="0"/>
              <a:t>, </a:t>
            </a:r>
            <a:r>
              <a:rPr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αλλά δεν επιτυγχάνονται με τον ίδιο </a:t>
            </a:r>
            <a:r>
              <a:rPr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τρόπο</a:t>
            </a:r>
            <a:r>
              <a:rPr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endParaRPr sz="2400" b="0" i="0" u="none" strike="noStrike" cap="none" dirty="0">
              <a:solidFill>
                <a:schemeClr val="tx1"/>
              </a:solidFill>
              <a:latin typeface="Calibri"/>
              <a:ea typeface="Calibri"/>
              <a:cs typeface="Calibri"/>
              <a:sym typeface="Calibri"/>
            </a:endParaRPr>
          </a:p>
        </p:txBody>
      </p:sp>
      <p:grpSp>
        <p:nvGrpSpPr>
          <p:cNvPr id="255" name="Google Shape;255;p19"/>
          <p:cNvGrpSpPr/>
          <p:nvPr/>
        </p:nvGrpSpPr>
        <p:grpSpPr>
          <a:xfrm>
            <a:off x="2594536" y="2616505"/>
            <a:ext cx="6607138" cy="3380551"/>
            <a:chOff x="806" y="520606"/>
            <a:chExt cx="6607138" cy="3380551"/>
          </a:xfrm>
        </p:grpSpPr>
        <p:sp>
          <p:nvSpPr>
            <p:cNvPr id="256" name="Google Shape;256;p19"/>
            <p:cNvSpPr/>
            <p:nvPr/>
          </p:nvSpPr>
          <p:spPr>
            <a:xfrm>
              <a:off x="806" y="520606"/>
              <a:ext cx="3146256" cy="2517005"/>
            </a:xfrm>
            <a:prstGeom prst="rect">
              <a:avLst/>
            </a:prstGeom>
            <a:blipFill rotWithShape="1">
              <a:blip r:embed="rId4">
                <a:alphaModFix/>
              </a:blip>
              <a:stretch>
                <a:fillRect t="-1997" b="-1998"/>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9"/>
            <p:cNvSpPr/>
            <p:nvPr/>
          </p:nvSpPr>
          <p:spPr>
            <a:xfrm>
              <a:off x="283969" y="2954574"/>
              <a:ext cx="2800168" cy="880951"/>
            </a:xfrm>
            <a:prstGeom prst="wedgeRectCallout">
              <a:avLst>
                <a:gd name="adj1" fmla="val 20250"/>
                <a:gd name="adj2" fmla="val -607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9"/>
            <p:cNvSpPr txBox="1"/>
            <p:nvPr/>
          </p:nvSpPr>
          <p:spPr>
            <a:xfrm>
              <a:off x="283969" y="2938938"/>
              <a:ext cx="2800168" cy="88095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defRPr sz="2400">
                  <a:solidFill>
                    <a:schemeClr val="lt1"/>
                  </a:solidFill>
                  <a:latin typeface="Calibri"/>
                  <a:ea typeface="Calibri"/>
                  <a:cs typeface="Calibri"/>
                  <a:sym typeface="Calibri"/>
                </a:defRPr>
              </a:pPr>
              <a:r>
                <a:rPr sz="2000" dirty="0"/>
                <a:t>ΚΟΙΝΩΝΙΚΗ ΕΠΙΧΕΙΡΗΜΑΤΙΚΟΤΗΤΑ </a:t>
              </a:r>
              <a:endParaRPr sz="2000" b="0" i="0" u="none" strike="noStrike" cap="none" dirty="0">
                <a:solidFill>
                  <a:schemeClr val="lt1"/>
                </a:solidFill>
                <a:latin typeface="Calibri"/>
                <a:ea typeface="Calibri"/>
                <a:cs typeface="Calibri"/>
                <a:sym typeface="Calibri"/>
              </a:endParaRPr>
            </a:p>
          </p:txBody>
        </p:sp>
        <p:sp>
          <p:nvSpPr>
            <p:cNvPr id="259" name="Google Shape;259;p19"/>
            <p:cNvSpPr/>
            <p:nvPr/>
          </p:nvSpPr>
          <p:spPr>
            <a:xfrm>
              <a:off x="3461688" y="520606"/>
              <a:ext cx="3146256" cy="2517005"/>
            </a:xfrm>
            <a:prstGeom prst="rect">
              <a:avLst/>
            </a:prstGeom>
            <a:blipFill rotWithShape="1">
              <a:blip r:embed="rId5">
                <a:alphaModFix/>
              </a:blip>
              <a:stretch>
                <a:fillRect l="-19994" r="-19996"/>
              </a:stretch>
            </a:blip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9"/>
            <p:cNvSpPr/>
            <p:nvPr/>
          </p:nvSpPr>
          <p:spPr>
            <a:xfrm>
              <a:off x="3744851" y="3020206"/>
              <a:ext cx="2800168" cy="880951"/>
            </a:xfrm>
            <a:prstGeom prst="wedgeRectCallout">
              <a:avLst>
                <a:gd name="adj1" fmla="val 20250"/>
                <a:gd name="adj2" fmla="val -607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9"/>
            <p:cNvSpPr txBox="1"/>
            <p:nvPr/>
          </p:nvSpPr>
          <p:spPr>
            <a:xfrm>
              <a:off x="3744851" y="2970211"/>
              <a:ext cx="2800168" cy="88095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defRPr sz="2400">
                  <a:solidFill>
                    <a:schemeClr val="lt1"/>
                  </a:solidFill>
                  <a:latin typeface="Calibri"/>
                  <a:ea typeface="Calibri"/>
                  <a:cs typeface="Calibri"/>
                  <a:sym typeface="Calibri"/>
                </a:defRPr>
              </a:pPr>
              <a:r>
                <a:rPr dirty="0" err="1"/>
                <a:t>Ετ</a:t>
              </a:r>
              <a:r>
                <a:rPr dirty="0"/>
                <a:t>αιρική Κοινωνική Ευθύνη</a:t>
              </a:r>
              <a:endParaRPr sz="2400" b="0" i="0" u="none" strike="noStrike" cap="none" dirty="0">
                <a:solidFill>
                  <a:schemeClr val="lt1"/>
                </a:solidFill>
                <a:latin typeface="Calibri"/>
                <a:ea typeface="Calibri"/>
                <a:cs typeface="Calibri"/>
                <a:sym typeface="Calibri"/>
              </a:endParaRPr>
            </a:p>
          </p:txBody>
        </p:sp>
      </p:gr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0"/>
          <p:cNvSpPr txBox="1">
            <a:spLocks noGrp="1"/>
          </p:cNvSpPr>
          <p:nvPr>
            <p:ph type="body" idx="1"/>
          </p:nvPr>
        </p:nvSpPr>
        <p:spPr>
          <a:xfrm>
            <a:off x="690029" y="3590824"/>
            <a:ext cx="4403081" cy="2456015"/>
          </a:xfrm>
          <a:prstGeom prst="rect">
            <a:avLst/>
          </a:prstGeom>
          <a:solidFill>
            <a:srgbClr val="D8D8D8"/>
          </a:solidFill>
          <a:ln>
            <a:noFill/>
          </a:ln>
        </p:spPr>
        <p:txBody>
          <a:bodyPr spcFirstLastPara="1" wrap="square" lIns="91425" tIns="45700" rIns="91425" bIns="45700" anchor="t" anchorCtr="0">
            <a:normAutofit fontScale="92500"/>
          </a:bodyPr>
          <a:lstStyle/>
          <a:p>
            <a:pPr marL="91440" lvl="0" indent="-15238" algn="ctr" rtl="0">
              <a:lnSpc>
                <a:spcPct val="85000"/>
              </a:lnSpc>
              <a:spcBef>
                <a:spcPts val="0"/>
              </a:spcBef>
              <a:spcAft>
                <a:spcPts val="0"/>
              </a:spcAft>
              <a:buClr>
                <a:srgbClr val="262626"/>
              </a:buClr>
              <a:buSzPts val="1200"/>
              <a:buNone/>
            </a:pPr>
            <a:endParaRPr sz="1200" b="1" dirty="0"/>
          </a:p>
          <a:p>
            <a:pPr marL="91440" lvl="0" indent="-91440" algn="ctr" rtl="0">
              <a:lnSpc>
                <a:spcPct val="150000"/>
              </a:lnSpc>
              <a:spcBef>
                <a:spcPts val="1300"/>
              </a:spcBef>
              <a:spcAft>
                <a:spcPts val="0"/>
              </a:spcAft>
              <a:buClr>
                <a:srgbClr val="262626"/>
              </a:buClr>
              <a:buSzPts val="2400"/>
              <a:buChar char=" "/>
              <a:defRPr b="1"/>
            </a:pPr>
            <a:r>
              <a:rPr dirty="0">
                <a:latin typeface="Book Antiqua" panose="02040602050305030304" pitchFamily="18" charset="0"/>
              </a:rPr>
              <a:t>Η ΔΎΝΑΜΗ ΤΗΣ ΣΥΝΕΡΓΑΣΊΑΣ ΥΠΕΡΒΑΊΝΕΙ ΚΑΤΆ ΠΟΛΎ ΚΆΘΕ ΑΤΟΜΙΚΉ ΠΡΟΣΠΆΘΕΙΑ</a:t>
            </a:r>
            <a:endParaRPr b="1" dirty="0">
              <a:latin typeface="Book Antiqua" panose="02040602050305030304" pitchFamily="18" charset="0"/>
            </a:endParaRPr>
          </a:p>
        </p:txBody>
      </p:sp>
      <p:cxnSp>
        <p:nvCxnSpPr>
          <p:cNvPr id="267" name="Google Shape;267;p20"/>
          <p:cNvCxnSpPr/>
          <p:nvPr/>
        </p:nvCxnSpPr>
        <p:spPr>
          <a:xfrm>
            <a:off x="690029" y="3099335"/>
            <a:ext cx="2935223" cy="0"/>
          </a:xfrm>
          <a:prstGeom prst="straightConnector1">
            <a:avLst/>
          </a:prstGeom>
          <a:noFill/>
          <a:ln w="57150" cap="flat" cmpd="sng">
            <a:solidFill>
              <a:schemeClr val="accent1"/>
            </a:solidFill>
            <a:prstDash val="solid"/>
            <a:round/>
            <a:headEnd type="none" w="sm" len="sm"/>
            <a:tailEnd type="none" w="sm" len="sm"/>
          </a:ln>
        </p:spPr>
      </p:cxnSp>
      <p:sp>
        <p:nvSpPr>
          <p:cNvPr id="268" name="Google Shape;268;p20"/>
          <p:cNvSpPr/>
          <p:nvPr/>
        </p:nvSpPr>
        <p:spPr>
          <a:xfrm>
            <a:off x="690029" y="1884094"/>
            <a:ext cx="11030167"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t>Οι εταιρικές σχέσεις και οι συνεργατικές δράσεις των διαφόρων ενδιαφερόμενων μερών γίνονται η πιο αποτελεσματική φόρμουλα για τους ΣΒΑ και η οικοδόμηση ενός καλύτερου κόσμου για όλους τους ανθρώπους.</a:t>
            </a:r>
            <a:endParaRPr sz="3200" b="0" i="0" u="none" strike="noStrike" cap="none">
              <a:solidFill>
                <a:schemeClr val="dk1"/>
              </a:solidFill>
              <a:latin typeface="Calibri"/>
              <a:ea typeface="Calibri"/>
              <a:cs typeface="Calibri"/>
              <a:sym typeface="Calibri"/>
            </a:endParaRPr>
          </a:p>
        </p:txBody>
      </p:sp>
      <p:pic>
        <p:nvPicPr>
          <p:cNvPr id="269" name="Google Shape;269;p20"/>
          <p:cNvPicPr preferRelativeResize="0"/>
          <p:nvPr/>
        </p:nvPicPr>
        <p:blipFill rotWithShape="1">
          <a:blip r:embed="rId4">
            <a:alphaModFix/>
          </a:blip>
          <a:srcRect/>
          <a:stretch/>
        </p:blipFill>
        <p:spPr>
          <a:xfrm>
            <a:off x="7505587" y="3086866"/>
            <a:ext cx="3448163" cy="3389917"/>
          </a:xfrm>
          <a:prstGeom prst="rect">
            <a:avLst/>
          </a:prstGeom>
          <a:noFill/>
          <a:ln>
            <a:noFill/>
          </a:ln>
        </p:spPr>
      </p:pic>
      <p:sp>
        <p:nvSpPr>
          <p:cNvPr id="270" name="Google Shape;270;p20"/>
          <p:cNvSpPr/>
          <p:nvPr/>
        </p:nvSpPr>
        <p:spPr>
          <a:xfrm>
            <a:off x="752579" y="168049"/>
            <a:ext cx="10905065" cy="15525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1" name="Google Shape;271;p20"/>
          <p:cNvSpPr txBox="1">
            <a:spLocks noGrp="1"/>
          </p:cNvSpPr>
          <p:nvPr>
            <p:ph type="title"/>
          </p:nvPr>
        </p:nvSpPr>
        <p:spPr>
          <a:xfrm>
            <a:off x="818723" y="184901"/>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000"/>
              <a:buFont typeface="Calibri"/>
              <a:buNone/>
              <a:defRPr sz="4000"/>
            </a:pPr>
            <a:r>
              <a:rPr>
                <a:solidFill>
                  <a:srgbClr val="FFFFFF"/>
                </a:solidFill>
              </a:rPr>
              <a:t>5</a:t>
            </a:r>
            <a:r>
              <a:rPr>
                <a:solidFill>
                  <a:schemeClr val="lt1"/>
                </a:solidFill>
              </a:rPr>
              <a:t>. 3. Η εταιρική σχέση για τους στόχους βιώσιμης ανάπτυξης (ΣΒΑ)</a:t>
            </a:r>
            <a:endParaRPr sz="4000">
              <a:solidFill>
                <a:schemeClr val="lt1"/>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p:nvPr/>
        </p:nvSpPr>
        <p:spPr>
          <a:xfrm>
            <a:off x="690025" y="2296174"/>
            <a:ext cx="1103016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defRPr sz="3600" b="1">
                <a:solidFill>
                  <a:srgbClr val="40B385"/>
                </a:solidFill>
                <a:latin typeface="Calibri"/>
                <a:ea typeface="Calibri"/>
                <a:cs typeface="Calibri"/>
                <a:sym typeface="Calibri"/>
              </a:defRPr>
            </a:pPr>
            <a:r>
              <a:t>Ορισμός της εταιρικής σχέσης</a:t>
            </a:r>
            <a:endParaRPr sz="3600" b="1" i="0" u="none" strike="noStrike" cap="none">
              <a:solidFill>
                <a:srgbClr val="40B385"/>
              </a:solidFill>
              <a:latin typeface="Calibri"/>
              <a:ea typeface="Calibri"/>
              <a:cs typeface="Calibri"/>
              <a:sym typeface="Calibri"/>
            </a:endParaRPr>
          </a:p>
        </p:txBody>
      </p:sp>
      <p:sp>
        <p:nvSpPr>
          <p:cNvPr id="277" name="Google Shape;277;p21"/>
          <p:cNvSpPr/>
          <p:nvPr/>
        </p:nvSpPr>
        <p:spPr>
          <a:xfrm>
            <a:off x="752579" y="168049"/>
            <a:ext cx="10905065" cy="15525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78" name="Google Shape;278;p21"/>
          <p:cNvSpPr txBox="1">
            <a:spLocks noGrp="1"/>
          </p:cNvSpPr>
          <p:nvPr>
            <p:ph type="title"/>
          </p:nvPr>
        </p:nvSpPr>
        <p:spPr>
          <a:xfrm>
            <a:off x="818723" y="184901"/>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000"/>
              <a:buFont typeface="Calibri"/>
              <a:buNone/>
              <a:defRPr sz="4000"/>
            </a:pPr>
            <a:r>
              <a:rPr>
                <a:solidFill>
                  <a:srgbClr val="FFFFFF"/>
                </a:solidFill>
              </a:rPr>
              <a:t>5</a:t>
            </a:r>
            <a:r>
              <a:rPr>
                <a:solidFill>
                  <a:schemeClr val="lt1"/>
                </a:solidFill>
              </a:rPr>
              <a:t>.3. Η εταιρική σχέση για τους στόχους βιώσιμης ανάπτυξης (ΣΒΑ)</a:t>
            </a:r>
            <a:endParaRPr sz="4000">
              <a:solidFill>
                <a:schemeClr val="lt1"/>
              </a:solidFill>
            </a:endParaRPr>
          </a:p>
        </p:txBody>
      </p:sp>
      <p:sp>
        <p:nvSpPr>
          <p:cNvPr id="279" name="Google Shape;279;p21"/>
          <p:cNvSpPr/>
          <p:nvPr/>
        </p:nvSpPr>
        <p:spPr>
          <a:xfrm>
            <a:off x="382724" y="6166731"/>
            <a:ext cx="112087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i="1">
                <a:solidFill>
                  <a:schemeClr val="dk1"/>
                </a:solidFill>
                <a:latin typeface="Calibri"/>
                <a:ea typeface="Calibri"/>
                <a:cs typeface="Calibri"/>
                <a:sym typeface="Calibri"/>
              </a:defRPr>
            </a:pPr>
            <a:r>
              <a:rPr dirty="0" err="1"/>
              <a:t>Πηγή</a:t>
            </a:r>
            <a:r>
              <a:rPr dirty="0"/>
              <a:t>: Ο </a:t>
            </a:r>
            <a:r>
              <a:rPr dirty="0" err="1"/>
              <a:t>οδηγός</a:t>
            </a:r>
            <a:r>
              <a:rPr dirty="0"/>
              <a:t> </a:t>
            </a:r>
            <a:r>
              <a:rPr dirty="0" err="1"/>
              <a:t>ετ</a:t>
            </a:r>
            <a:r>
              <a:rPr dirty="0"/>
              <a:t>αιρικής σχέσης για τους ΣΒΑ. </a:t>
            </a:r>
            <a:r>
              <a:rPr dirty="0" err="1"/>
              <a:t>Πρ</a:t>
            </a:r>
            <a:r>
              <a:rPr dirty="0"/>
              <a:t>ακτικός οδηγός για την οικοδόμηση πολυσυμμετοχικών εταιρικών σχέσεων υψηλού αντικτύπου για τους Στόχους Βιώσιμης Ανάπτυξης, UNDESA 2020 </a:t>
            </a:r>
            <a:endParaRPr sz="1400" b="0" i="1" u="none" strike="noStrike" cap="none" dirty="0">
              <a:solidFill>
                <a:schemeClr val="dk1"/>
              </a:solidFill>
              <a:latin typeface="Calibri"/>
              <a:ea typeface="Calibri"/>
              <a:cs typeface="Calibri"/>
              <a:sym typeface="Calibri"/>
            </a:endParaRPr>
          </a:p>
        </p:txBody>
      </p:sp>
      <p:sp>
        <p:nvSpPr>
          <p:cNvPr id="280" name="Google Shape;280;p21"/>
          <p:cNvSpPr/>
          <p:nvPr/>
        </p:nvSpPr>
        <p:spPr>
          <a:xfrm>
            <a:off x="516746" y="3395579"/>
            <a:ext cx="1142033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a:t>
            </a:r>
            <a:r>
              <a:rPr i="1" dirty="0" err="1"/>
              <a:t>Μι</a:t>
            </a:r>
            <a:r>
              <a:rPr i="1" dirty="0"/>
              <a:t>α συνεχιζόμενη σχέση συνεργασίας μεταξύ ή </a:t>
            </a:r>
            <a:r>
              <a:rPr lang="el-GR" i="1" dirty="0"/>
              <a:t>ανάμεσα σε </a:t>
            </a:r>
            <a:r>
              <a:rPr i="1" dirty="0" err="1"/>
              <a:t>οργ</a:t>
            </a:r>
            <a:r>
              <a:rPr i="1" dirty="0"/>
              <a:t>ανισμ</a:t>
            </a:r>
            <a:r>
              <a:rPr lang="el-GR" i="1" dirty="0" err="1"/>
              <a:t>ούς</a:t>
            </a:r>
            <a:r>
              <a:rPr i="1" dirty="0"/>
              <a:t> από διαφορετικούς τύπους ενδιαφερόμενων μερών, η οποία ευθυγραμμίζει τα συμφέροντά τους γύρω από ένα κοινό όραμα, συνδυάζει τους συμπληρωματικούς πόρους και τις ικανότητές τους και επιμερίζεται τον κίνδυνο, ώστε να μεγιστοποιηθεί η δημιουργία αξίας για την επίτευξη των Στόχων Βιώσιμης Ανάπτυξης και να αποφέρει οφέλη σε καθέναν από τους εταίρους.</a:t>
            </a:r>
            <a:r>
              <a:rPr dirty="0"/>
              <a:t>»</a:t>
            </a:r>
            <a:endParaRPr sz="24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2"/>
          <p:cNvSpPr txBox="1">
            <a:spLocks noGrp="1"/>
          </p:cNvSpPr>
          <p:nvPr>
            <p:ph type="title"/>
          </p:nvPr>
        </p:nvSpPr>
        <p:spPr>
          <a:xfrm>
            <a:off x="657224" y="499533"/>
            <a:ext cx="10772775" cy="912425"/>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defRPr b="1"/>
            </a:pPr>
            <a:r>
              <a:t>Ορισμός της εταιρικής σχέσης</a:t>
            </a:r>
          </a:p>
        </p:txBody>
      </p:sp>
      <p:sp>
        <p:nvSpPr>
          <p:cNvPr id="286" name="Google Shape;286;p22"/>
          <p:cNvSpPr/>
          <p:nvPr/>
        </p:nvSpPr>
        <p:spPr>
          <a:xfrm>
            <a:off x="784860" y="1607825"/>
            <a:ext cx="11407139"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22"/>
          <p:cNvSpPr/>
          <p:nvPr/>
        </p:nvSpPr>
        <p:spPr>
          <a:xfrm>
            <a:off x="784861" y="2839283"/>
            <a:ext cx="11407138"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3A3A"/>
              </a:solidFill>
              <a:latin typeface="Calibri"/>
              <a:ea typeface="Calibri"/>
              <a:cs typeface="Calibri"/>
              <a:sym typeface="Calibri"/>
            </a:endParaRPr>
          </a:p>
        </p:txBody>
      </p:sp>
      <p:sp>
        <p:nvSpPr>
          <p:cNvPr id="288" name="Google Shape;288;p22"/>
          <p:cNvSpPr/>
          <p:nvPr/>
        </p:nvSpPr>
        <p:spPr>
          <a:xfrm>
            <a:off x="784860" y="4070741"/>
            <a:ext cx="11407137"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22"/>
          <p:cNvSpPr/>
          <p:nvPr/>
        </p:nvSpPr>
        <p:spPr>
          <a:xfrm>
            <a:off x="784860" y="5295557"/>
            <a:ext cx="11407135"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B385"/>
              </a:solidFill>
              <a:latin typeface="Calibri"/>
              <a:ea typeface="Calibri"/>
              <a:cs typeface="Calibri"/>
              <a:sym typeface="Calibri"/>
            </a:endParaRPr>
          </a:p>
        </p:txBody>
      </p:sp>
      <p:sp>
        <p:nvSpPr>
          <p:cNvPr id="290" name="Google Shape;290;p22"/>
          <p:cNvSpPr txBox="1"/>
          <p:nvPr/>
        </p:nvSpPr>
        <p:spPr>
          <a:xfrm flipH="1">
            <a:off x="1861098" y="1973408"/>
            <a:ext cx="10330896" cy="7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Calibri"/>
                <a:ea typeface="Calibri"/>
                <a:cs typeface="Calibri"/>
                <a:sym typeface="Calibri"/>
              </a:defRPr>
            </a:pPr>
            <a:r>
              <a:rPr sz="1800" dirty="0" err="1"/>
              <a:t>Οι</a:t>
            </a:r>
            <a:r>
              <a:rPr sz="1800" dirty="0"/>
              <a:t> </a:t>
            </a:r>
            <a:r>
              <a:rPr sz="1800" dirty="0" err="1"/>
              <a:t>συνεργ</a:t>
            </a:r>
            <a:r>
              <a:rPr sz="1800" dirty="0"/>
              <a:t>ασίες είναι κάτι περισσότερο από ένα γρήγορο μεμονωμένο έργο. </a:t>
            </a:r>
            <a:r>
              <a:rPr sz="1800" dirty="0" err="1"/>
              <a:t>Συνήθως</a:t>
            </a:r>
            <a:r>
              <a:rPr sz="1800" dirty="0"/>
              <a:t> απα</a:t>
            </a:r>
            <a:r>
              <a:rPr sz="1800" dirty="0" err="1"/>
              <a:t>ιτούν</a:t>
            </a:r>
            <a:r>
              <a:rPr sz="1800" dirty="0"/>
              <a:t> </a:t>
            </a:r>
            <a:r>
              <a:rPr sz="1800" dirty="0" err="1"/>
              <a:t>σημ</a:t>
            </a:r>
            <a:r>
              <a:rPr sz="1800" dirty="0"/>
              <a:t>αντικό χρόνο και προσπάθεια για να αναπτυχθούν και να δεσμευτούν όλοι οι εταίροι για να συνεργαστούν. </a:t>
            </a:r>
            <a:endParaRPr sz="1800" b="0" i="0" u="none" strike="noStrike" cap="none" dirty="0">
              <a:solidFill>
                <a:schemeClr val="dk1"/>
              </a:solidFill>
              <a:latin typeface="Calibri"/>
              <a:ea typeface="Calibri"/>
              <a:cs typeface="Calibri"/>
              <a:sym typeface="Calibri"/>
            </a:endParaRPr>
          </a:p>
        </p:txBody>
      </p:sp>
      <p:sp>
        <p:nvSpPr>
          <p:cNvPr id="291" name="Google Shape;291;p22"/>
          <p:cNvSpPr txBox="1"/>
          <p:nvPr/>
        </p:nvSpPr>
        <p:spPr>
          <a:xfrm>
            <a:off x="1894025" y="1734287"/>
            <a:ext cx="8075883" cy="24130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i="1">
                <a:solidFill>
                  <a:schemeClr val="dk1"/>
                </a:solidFill>
                <a:latin typeface="Calibri"/>
                <a:ea typeface="Calibri"/>
                <a:cs typeface="Calibri"/>
                <a:sym typeface="Calibri"/>
              </a:defRPr>
            </a:pPr>
            <a:r>
              <a:rPr dirty="0" err="1">
                <a:solidFill>
                  <a:schemeClr val="bg2">
                    <a:lumMod val="50000"/>
                  </a:schemeClr>
                </a:solidFill>
              </a:rPr>
              <a:t>Μι</a:t>
            </a:r>
            <a:r>
              <a:rPr dirty="0">
                <a:solidFill>
                  <a:schemeClr val="bg2">
                    <a:lumMod val="50000"/>
                  </a:schemeClr>
                </a:solidFill>
              </a:rPr>
              <a:t>α συνεχής σχέση συνεργασίας μεταξύ </a:t>
            </a:r>
            <a:r>
              <a:rPr lang="el-GR" dirty="0">
                <a:solidFill>
                  <a:schemeClr val="bg2">
                    <a:lumMod val="50000"/>
                  </a:schemeClr>
                </a:solidFill>
              </a:rPr>
              <a:t>ή ανάμεσα </a:t>
            </a:r>
            <a:r>
              <a:rPr dirty="0" err="1">
                <a:solidFill>
                  <a:schemeClr val="bg2">
                    <a:lumMod val="50000"/>
                  </a:schemeClr>
                </a:solidFill>
              </a:rPr>
              <a:t>των</a:t>
            </a:r>
            <a:r>
              <a:rPr dirty="0">
                <a:solidFill>
                  <a:schemeClr val="bg2">
                    <a:lumMod val="50000"/>
                  </a:schemeClr>
                </a:solidFill>
              </a:rPr>
              <a:t> οργανισμών...</a:t>
            </a:r>
            <a:endParaRPr sz="2000" b="0" i="0" u="none" strike="noStrike" cap="none" dirty="0">
              <a:solidFill>
                <a:schemeClr val="bg2">
                  <a:lumMod val="50000"/>
                </a:schemeClr>
              </a:solidFill>
              <a:latin typeface="Calibri"/>
              <a:ea typeface="Calibri"/>
              <a:cs typeface="Calibri"/>
              <a:sym typeface="Calibri"/>
            </a:endParaRPr>
          </a:p>
        </p:txBody>
      </p:sp>
      <p:sp>
        <p:nvSpPr>
          <p:cNvPr id="292" name="Google Shape;292;p22"/>
          <p:cNvSpPr txBox="1"/>
          <p:nvPr/>
        </p:nvSpPr>
        <p:spPr>
          <a:xfrm>
            <a:off x="1064401" y="1668020"/>
            <a:ext cx="804672"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1</a:t>
            </a:r>
            <a:endParaRPr sz="1400" b="0" i="0" u="none" strike="noStrike" cap="none">
              <a:solidFill>
                <a:srgbClr val="000000"/>
              </a:solidFill>
              <a:latin typeface="Arial"/>
              <a:ea typeface="Arial"/>
              <a:cs typeface="Arial"/>
              <a:sym typeface="Arial"/>
            </a:endParaRPr>
          </a:p>
        </p:txBody>
      </p:sp>
      <p:sp>
        <p:nvSpPr>
          <p:cNvPr id="293" name="Google Shape;293;p22"/>
          <p:cNvSpPr txBox="1"/>
          <p:nvPr/>
        </p:nvSpPr>
        <p:spPr>
          <a:xfrm flipH="1">
            <a:off x="1861099" y="3340982"/>
            <a:ext cx="9658878" cy="65570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A3A3A"/>
              </a:buClr>
              <a:buSzPts val="2000"/>
              <a:buFont typeface="Arial"/>
              <a:buNone/>
              <a:defRPr sz="2000">
                <a:solidFill>
                  <a:srgbClr val="3A3A3A"/>
                </a:solidFill>
                <a:latin typeface="Calibri"/>
                <a:ea typeface="Calibri"/>
                <a:cs typeface="Calibri"/>
                <a:sym typeface="Calibri"/>
              </a:defRPr>
            </a:pPr>
            <a:r>
              <a:rPr dirty="0" err="1"/>
              <a:t>Οι</a:t>
            </a:r>
            <a:r>
              <a:rPr dirty="0"/>
              <a:t> </a:t>
            </a:r>
            <a:r>
              <a:rPr dirty="0" err="1"/>
              <a:t>ετ</a:t>
            </a:r>
            <a:r>
              <a:rPr dirty="0"/>
              <a:t>αιρικές σχέσεις μπορούν να συμβούν μόνο όταν υπάρχει σαφής ευθυγράμμιση των συμφερόντων.</a:t>
            </a:r>
            <a:endParaRPr sz="2000" b="0" i="0" u="none" strike="noStrike" cap="none" dirty="0">
              <a:solidFill>
                <a:srgbClr val="3A3A3A"/>
              </a:solidFill>
              <a:latin typeface="Calibri"/>
              <a:ea typeface="Calibri"/>
              <a:cs typeface="Calibri"/>
              <a:sym typeface="Calibri"/>
            </a:endParaRPr>
          </a:p>
        </p:txBody>
      </p:sp>
      <p:sp>
        <p:nvSpPr>
          <p:cNvPr id="294" name="Google Shape;294;p22"/>
          <p:cNvSpPr txBox="1"/>
          <p:nvPr/>
        </p:nvSpPr>
        <p:spPr>
          <a:xfrm>
            <a:off x="1894026" y="2974401"/>
            <a:ext cx="10126177" cy="3063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i="1">
                <a:solidFill>
                  <a:schemeClr val="dk1"/>
                </a:solidFill>
                <a:latin typeface="Calibri"/>
                <a:ea typeface="Calibri"/>
                <a:cs typeface="Calibri"/>
                <a:sym typeface="Calibri"/>
              </a:defRPr>
            </a:pPr>
            <a:r>
              <a:rPr dirty="0">
                <a:solidFill>
                  <a:schemeClr val="bg2">
                    <a:lumMod val="50000"/>
                  </a:schemeClr>
                </a:solidFill>
              </a:rPr>
              <a:t>...από </a:t>
            </a:r>
            <a:r>
              <a:rPr dirty="0" err="1">
                <a:solidFill>
                  <a:schemeClr val="bg2">
                    <a:lumMod val="50000"/>
                  </a:schemeClr>
                </a:solidFill>
              </a:rPr>
              <a:t>δι</a:t>
            </a:r>
            <a:r>
              <a:rPr dirty="0">
                <a:solidFill>
                  <a:schemeClr val="bg2">
                    <a:lumMod val="50000"/>
                  </a:schemeClr>
                </a:solidFill>
              </a:rPr>
              <a:t>αφορετικούς τύπους ενδιαφερόμενων μερών, ευθυγραμμίζοντας τα συμφέροντά τους γύρω από ένα κοινό όραμα...</a:t>
            </a:r>
            <a:endParaRPr sz="1600" b="1" i="0" u="none" strike="noStrike" cap="none" dirty="0">
              <a:solidFill>
                <a:schemeClr val="bg2">
                  <a:lumMod val="50000"/>
                </a:schemeClr>
              </a:solidFill>
              <a:latin typeface="Calibri"/>
              <a:ea typeface="Calibri"/>
              <a:cs typeface="Calibri"/>
              <a:sym typeface="Calibri"/>
            </a:endParaRPr>
          </a:p>
        </p:txBody>
      </p:sp>
      <p:sp>
        <p:nvSpPr>
          <p:cNvPr id="295" name="Google Shape;295;p22"/>
          <p:cNvSpPr txBox="1"/>
          <p:nvPr/>
        </p:nvSpPr>
        <p:spPr>
          <a:xfrm>
            <a:off x="1064401" y="2899478"/>
            <a:ext cx="800800"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2</a:t>
            </a:r>
            <a:endParaRPr sz="1400" b="0" i="0" u="none" strike="noStrike" cap="none">
              <a:solidFill>
                <a:srgbClr val="000000"/>
              </a:solidFill>
              <a:latin typeface="Arial"/>
              <a:ea typeface="Arial"/>
              <a:cs typeface="Arial"/>
              <a:sym typeface="Arial"/>
            </a:endParaRPr>
          </a:p>
        </p:txBody>
      </p:sp>
      <p:sp>
        <p:nvSpPr>
          <p:cNvPr id="296" name="Google Shape;296;p22"/>
          <p:cNvSpPr txBox="1"/>
          <p:nvPr/>
        </p:nvSpPr>
        <p:spPr>
          <a:xfrm flipH="1">
            <a:off x="1894024" y="4368533"/>
            <a:ext cx="10297976" cy="754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2000"/>
              <a:buFont typeface="Arial"/>
              <a:buNone/>
              <a:defRPr sz="2000">
                <a:solidFill>
                  <a:srgbClr val="3A3A3A"/>
                </a:solidFill>
                <a:latin typeface="Calibri"/>
                <a:ea typeface="Calibri"/>
                <a:cs typeface="Calibri"/>
                <a:sym typeface="Calibri"/>
              </a:defRPr>
            </a:pPr>
            <a:r>
              <a:rPr sz="1800" dirty="0" err="1"/>
              <a:t>Οι</a:t>
            </a:r>
            <a:r>
              <a:rPr sz="1800" dirty="0"/>
              <a:t> </a:t>
            </a:r>
            <a:r>
              <a:rPr sz="1800" dirty="0" err="1"/>
              <a:t>ετ</a:t>
            </a:r>
            <a:r>
              <a:rPr sz="1800" dirty="0"/>
              <a:t>αιρικές σχέσεις είναι σε θέση να αποφέρουν περισσότερα, συμπεριλαμβανομένης της μεγαλύτερης καινοτομίας, μέσω της συμπληρωματικότητας και της ποικιλομορφίας των πόρων που μπορούν να θέσουν στο τραπέζι οι διάφοροι τομείς.</a:t>
            </a:r>
            <a:endParaRPr sz="1800" b="0" i="0" u="none" strike="noStrike" cap="none" dirty="0">
              <a:solidFill>
                <a:srgbClr val="3A3A3A"/>
              </a:solidFill>
              <a:latin typeface="Calibri"/>
              <a:ea typeface="Calibri"/>
              <a:cs typeface="Calibri"/>
              <a:sym typeface="Calibri"/>
            </a:endParaRPr>
          </a:p>
        </p:txBody>
      </p:sp>
      <p:sp>
        <p:nvSpPr>
          <p:cNvPr id="297" name="Google Shape;297;p22"/>
          <p:cNvSpPr txBox="1"/>
          <p:nvPr/>
        </p:nvSpPr>
        <p:spPr>
          <a:xfrm>
            <a:off x="1924244" y="4074953"/>
            <a:ext cx="9329124" cy="27589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i="1">
                <a:solidFill>
                  <a:schemeClr val="dk1"/>
                </a:solidFill>
                <a:latin typeface="Calibri"/>
                <a:ea typeface="Calibri"/>
                <a:cs typeface="Calibri"/>
                <a:sym typeface="Calibri"/>
              </a:defRPr>
            </a:pPr>
            <a:r>
              <a:rPr dirty="0">
                <a:solidFill>
                  <a:schemeClr val="bg2">
                    <a:lumMod val="50000"/>
                  </a:schemeClr>
                </a:solidFill>
              </a:rPr>
              <a:t>...</a:t>
            </a:r>
            <a:r>
              <a:rPr dirty="0" err="1">
                <a:solidFill>
                  <a:schemeClr val="bg2">
                    <a:lumMod val="50000"/>
                  </a:schemeClr>
                </a:solidFill>
              </a:rPr>
              <a:t>συνδυάζοντ</a:t>
            </a:r>
            <a:r>
              <a:rPr dirty="0">
                <a:solidFill>
                  <a:schemeClr val="bg2">
                    <a:lumMod val="50000"/>
                  </a:schemeClr>
                </a:solidFill>
              </a:rPr>
              <a:t>ας τους συμπληρωματικούς πόρους και τις ικανότητές τους... </a:t>
            </a:r>
            <a:endParaRPr sz="1600" b="1" i="0" u="none" strike="noStrike" cap="none" dirty="0">
              <a:solidFill>
                <a:schemeClr val="bg2">
                  <a:lumMod val="50000"/>
                </a:schemeClr>
              </a:solidFill>
              <a:latin typeface="Calibri"/>
              <a:ea typeface="Calibri"/>
              <a:cs typeface="Calibri"/>
              <a:sym typeface="Calibri"/>
            </a:endParaRPr>
          </a:p>
        </p:txBody>
      </p:sp>
      <p:sp>
        <p:nvSpPr>
          <p:cNvPr id="298" name="Google Shape;298;p22"/>
          <p:cNvSpPr txBox="1"/>
          <p:nvPr/>
        </p:nvSpPr>
        <p:spPr>
          <a:xfrm>
            <a:off x="1064402" y="4130936"/>
            <a:ext cx="796697"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3</a:t>
            </a:r>
            <a:endParaRPr sz="1400" b="0" i="0" u="none" strike="noStrike" cap="none">
              <a:solidFill>
                <a:srgbClr val="000000"/>
              </a:solidFill>
              <a:latin typeface="Arial"/>
              <a:ea typeface="Arial"/>
              <a:cs typeface="Arial"/>
              <a:sym typeface="Arial"/>
            </a:endParaRPr>
          </a:p>
        </p:txBody>
      </p:sp>
      <p:sp>
        <p:nvSpPr>
          <p:cNvPr id="299" name="Google Shape;299;p22"/>
          <p:cNvSpPr txBox="1"/>
          <p:nvPr/>
        </p:nvSpPr>
        <p:spPr>
          <a:xfrm flipH="1">
            <a:off x="1823236" y="5718634"/>
            <a:ext cx="10267755" cy="6018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A3A3A"/>
              </a:buClr>
              <a:buSzPts val="2000"/>
              <a:buFont typeface="Arial"/>
              <a:buNone/>
              <a:defRPr sz="2000">
                <a:solidFill>
                  <a:srgbClr val="3A3A3A"/>
                </a:solidFill>
                <a:latin typeface="Calibri"/>
                <a:ea typeface="Calibri"/>
                <a:cs typeface="Calibri"/>
                <a:sym typeface="Calibri"/>
              </a:defRPr>
            </a:pPr>
            <a:r>
              <a:rPr dirty="0"/>
              <a:t>Ο επ</a:t>
            </a:r>
            <a:r>
              <a:rPr dirty="0" err="1"/>
              <a:t>ιμερισμός</a:t>
            </a:r>
            <a:r>
              <a:rPr dirty="0"/>
              <a:t> </a:t>
            </a:r>
            <a:r>
              <a:rPr dirty="0" err="1"/>
              <a:t>του</a:t>
            </a:r>
            <a:r>
              <a:rPr dirty="0"/>
              <a:t> </a:t>
            </a:r>
            <a:r>
              <a:rPr dirty="0" err="1"/>
              <a:t>κινδύνου</a:t>
            </a:r>
            <a:r>
              <a:rPr dirty="0"/>
              <a:t> </a:t>
            </a:r>
            <a:r>
              <a:rPr dirty="0" err="1"/>
              <a:t>στο</a:t>
            </a:r>
            <a:r>
              <a:rPr dirty="0"/>
              <a:t> πλα</a:t>
            </a:r>
            <a:r>
              <a:rPr dirty="0" err="1"/>
              <a:t>ίσιο</a:t>
            </a:r>
            <a:r>
              <a:rPr dirty="0"/>
              <a:t> </a:t>
            </a:r>
            <a:r>
              <a:rPr dirty="0" err="1"/>
              <a:t>των</a:t>
            </a:r>
            <a:r>
              <a:rPr dirty="0"/>
              <a:t> </a:t>
            </a:r>
            <a:r>
              <a:rPr dirty="0" err="1"/>
              <a:t>ετ</a:t>
            </a:r>
            <a:r>
              <a:rPr dirty="0"/>
              <a:t>αιρικών σχέσεων συμβάλλει στη διασφάλιση της συμμετοχής και στην οικοδόμηση ισότητας και εμπιστοσύνης μεταξύ των εταίρων.</a:t>
            </a:r>
            <a:endParaRPr sz="2000" b="0" i="0" u="none" strike="noStrike" cap="none" dirty="0">
              <a:solidFill>
                <a:srgbClr val="3A3A3A"/>
              </a:solidFill>
              <a:latin typeface="Calibri"/>
              <a:ea typeface="Calibri"/>
              <a:cs typeface="Calibri"/>
              <a:sym typeface="Calibri"/>
            </a:endParaRPr>
          </a:p>
        </p:txBody>
      </p:sp>
      <p:sp>
        <p:nvSpPr>
          <p:cNvPr id="300" name="Google Shape;300;p22"/>
          <p:cNvSpPr txBox="1"/>
          <p:nvPr/>
        </p:nvSpPr>
        <p:spPr>
          <a:xfrm>
            <a:off x="1924242" y="5362053"/>
            <a:ext cx="6556248" cy="29638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i="1">
                <a:solidFill>
                  <a:schemeClr val="dk1"/>
                </a:solidFill>
                <a:latin typeface="Calibri"/>
                <a:ea typeface="Calibri"/>
                <a:cs typeface="Calibri"/>
                <a:sym typeface="Calibri"/>
              </a:defRPr>
            </a:pPr>
            <a:r>
              <a:rPr dirty="0">
                <a:solidFill>
                  <a:schemeClr val="bg2">
                    <a:lumMod val="50000"/>
                  </a:schemeClr>
                </a:solidFill>
              </a:rPr>
              <a:t>...</a:t>
            </a:r>
            <a:r>
              <a:rPr lang="el-GR" dirty="0">
                <a:solidFill>
                  <a:schemeClr val="bg2">
                    <a:lumMod val="50000"/>
                  </a:schemeClr>
                </a:solidFill>
              </a:rPr>
              <a:t> επιμερισμός του κινδύνου </a:t>
            </a:r>
            <a:r>
              <a:rPr dirty="0">
                <a:solidFill>
                  <a:schemeClr val="bg2">
                    <a:lumMod val="50000"/>
                  </a:schemeClr>
                </a:solidFill>
              </a:rPr>
              <a:t>...</a:t>
            </a:r>
            <a:endParaRPr sz="1600" b="1" i="0" u="none" strike="noStrike" cap="none" dirty="0">
              <a:solidFill>
                <a:schemeClr val="bg2">
                  <a:lumMod val="50000"/>
                </a:schemeClr>
              </a:solidFill>
              <a:latin typeface="Calibri"/>
              <a:ea typeface="Calibri"/>
              <a:cs typeface="Calibri"/>
              <a:sym typeface="Calibri"/>
            </a:endParaRPr>
          </a:p>
        </p:txBody>
      </p:sp>
      <p:sp>
        <p:nvSpPr>
          <p:cNvPr id="301" name="Google Shape;301;p22"/>
          <p:cNvSpPr txBox="1"/>
          <p:nvPr/>
        </p:nvSpPr>
        <p:spPr>
          <a:xfrm>
            <a:off x="1064402" y="5355752"/>
            <a:ext cx="796697"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4</a:t>
            </a: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3"/>
          <p:cNvSpPr txBox="1">
            <a:spLocks noGrp="1"/>
          </p:cNvSpPr>
          <p:nvPr>
            <p:ph type="title"/>
          </p:nvPr>
        </p:nvSpPr>
        <p:spPr>
          <a:xfrm>
            <a:off x="657224" y="499533"/>
            <a:ext cx="10772775" cy="912425"/>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defRPr b="1"/>
            </a:pPr>
            <a:r>
              <a:t>Ορισμός της εταιρικής σχέσης</a:t>
            </a:r>
          </a:p>
        </p:txBody>
      </p:sp>
      <p:sp>
        <p:nvSpPr>
          <p:cNvPr id="307" name="Google Shape;307;p23"/>
          <p:cNvSpPr/>
          <p:nvPr/>
        </p:nvSpPr>
        <p:spPr>
          <a:xfrm>
            <a:off x="784861" y="1607825"/>
            <a:ext cx="10768042"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23"/>
          <p:cNvSpPr/>
          <p:nvPr/>
        </p:nvSpPr>
        <p:spPr>
          <a:xfrm>
            <a:off x="784861" y="2839283"/>
            <a:ext cx="10768042" cy="119023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A3A3A"/>
              </a:solidFill>
              <a:latin typeface="Calibri"/>
              <a:ea typeface="Calibri"/>
              <a:cs typeface="Calibri"/>
              <a:sym typeface="Calibri"/>
            </a:endParaRPr>
          </a:p>
        </p:txBody>
      </p:sp>
      <p:sp>
        <p:nvSpPr>
          <p:cNvPr id="309" name="Google Shape;309;p23"/>
          <p:cNvSpPr txBox="1"/>
          <p:nvPr/>
        </p:nvSpPr>
        <p:spPr>
          <a:xfrm flipH="1">
            <a:off x="1894024" y="2089966"/>
            <a:ext cx="9457688" cy="5937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Calibri"/>
                <a:ea typeface="Calibri"/>
                <a:cs typeface="Calibri"/>
                <a:sym typeface="Calibri"/>
              </a:defRPr>
            </a:pPr>
            <a:r>
              <a:t>Οι εταιρικές σχέσεις αφορούν τη δημιουργία αξίας — είναι σε θέση να αποφέρουν οφέλη και αντίκτυπο πολύ μεγαλύτερο από το άθροισμα των μερών.</a:t>
            </a:r>
            <a:endParaRPr sz="2000" b="0" i="0" u="none" strike="noStrike" cap="none">
              <a:solidFill>
                <a:schemeClr val="dk1"/>
              </a:solidFill>
              <a:latin typeface="Calibri"/>
              <a:ea typeface="Calibri"/>
              <a:cs typeface="Calibri"/>
              <a:sym typeface="Calibri"/>
            </a:endParaRPr>
          </a:p>
        </p:txBody>
      </p:sp>
      <p:sp>
        <p:nvSpPr>
          <p:cNvPr id="310" name="Google Shape;310;p23"/>
          <p:cNvSpPr txBox="1"/>
          <p:nvPr/>
        </p:nvSpPr>
        <p:spPr>
          <a:xfrm>
            <a:off x="1894025" y="1734287"/>
            <a:ext cx="8075883" cy="24130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defRPr sz="2000" i="1">
                <a:solidFill>
                  <a:schemeClr val="dk1"/>
                </a:solidFill>
                <a:latin typeface="Calibri"/>
                <a:ea typeface="Calibri"/>
                <a:cs typeface="Calibri"/>
                <a:sym typeface="Calibri"/>
              </a:defRPr>
            </a:pPr>
            <a:r>
              <a:rPr dirty="0">
                <a:solidFill>
                  <a:schemeClr val="bg2">
                    <a:lumMod val="50000"/>
                  </a:schemeClr>
                </a:solidFill>
              </a:rPr>
              <a:t>...</a:t>
            </a:r>
            <a:r>
              <a:rPr dirty="0" err="1">
                <a:solidFill>
                  <a:schemeClr val="bg2">
                    <a:lumMod val="50000"/>
                  </a:schemeClr>
                </a:solidFill>
              </a:rPr>
              <a:t>γι</a:t>
            </a:r>
            <a:r>
              <a:rPr dirty="0">
                <a:solidFill>
                  <a:schemeClr val="bg2">
                    <a:lumMod val="50000"/>
                  </a:schemeClr>
                </a:solidFill>
              </a:rPr>
              <a:t>α τη μεγιστοποίηση της δημιουργίας αξίας προς την κατεύθυνση των ΣΒΑ... </a:t>
            </a:r>
            <a:endParaRPr sz="1800" b="0" i="0" u="none" strike="noStrike" cap="none" dirty="0">
              <a:solidFill>
                <a:schemeClr val="bg2">
                  <a:lumMod val="50000"/>
                </a:schemeClr>
              </a:solidFill>
              <a:latin typeface="Calibri"/>
              <a:ea typeface="Calibri"/>
              <a:cs typeface="Calibri"/>
              <a:sym typeface="Calibri"/>
            </a:endParaRPr>
          </a:p>
        </p:txBody>
      </p:sp>
      <p:sp>
        <p:nvSpPr>
          <p:cNvPr id="311" name="Google Shape;311;p23"/>
          <p:cNvSpPr txBox="1"/>
          <p:nvPr/>
        </p:nvSpPr>
        <p:spPr>
          <a:xfrm>
            <a:off x="1064401" y="1668020"/>
            <a:ext cx="804672"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5</a:t>
            </a:r>
            <a:endParaRPr sz="5400" b="0" i="0" u="none" strike="noStrike" cap="none">
              <a:solidFill>
                <a:srgbClr val="40B385"/>
              </a:solidFill>
              <a:latin typeface="Calibri"/>
              <a:ea typeface="Calibri"/>
              <a:cs typeface="Calibri"/>
              <a:sym typeface="Calibri"/>
            </a:endParaRPr>
          </a:p>
        </p:txBody>
      </p:sp>
      <p:sp>
        <p:nvSpPr>
          <p:cNvPr id="312" name="Google Shape;312;p23"/>
          <p:cNvSpPr txBox="1"/>
          <p:nvPr/>
        </p:nvSpPr>
        <p:spPr>
          <a:xfrm flipH="1">
            <a:off x="1894025" y="3373817"/>
            <a:ext cx="9141257" cy="4841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defRPr sz="2000">
                <a:solidFill>
                  <a:schemeClr val="dk1"/>
                </a:solidFill>
                <a:latin typeface="Calibri"/>
                <a:ea typeface="Calibri"/>
                <a:cs typeface="Calibri"/>
                <a:sym typeface="Calibri"/>
              </a:defRPr>
            </a:pPr>
            <a:r>
              <a:t>Για να παραμείνουν δεσμευμένοι οι εταίροι, όλοι οι εταίροι πρέπει να κερδίσουν αξία από τη συμμετοχή τους. </a:t>
            </a:r>
            <a:endParaRPr sz="1800" b="0" i="0" u="none" strike="noStrike" cap="none">
              <a:solidFill>
                <a:schemeClr val="dk1"/>
              </a:solidFill>
              <a:latin typeface="Calibri"/>
              <a:ea typeface="Calibri"/>
              <a:cs typeface="Calibri"/>
              <a:sym typeface="Calibri"/>
            </a:endParaRPr>
          </a:p>
        </p:txBody>
      </p:sp>
      <p:sp>
        <p:nvSpPr>
          <p:cNvPr id="313" name="Google Shape;313;p23"/>
          <p:cNvSpPr txBox="1"/>
          <p:nvPr/>
        </p:nvSpPr>
        <p:spPr>
          <a:xfrm>
            <a:off x="1894027" y="3100458"/>
            <a:ext cx="9329124" cy="14964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Arial"/>
              <a:buNone/>
              <a:defRPr i="1">
                <a:latin typeface="Calibri"/>
                <a:ea typeface="Calibri"/>
                <a:cs typeface="Calibri"/>
                <a:sym typeface="Calibri"/>
              </a:defRPr>
            </a:pPr>
            <a:r>
              <a:rPr sz="2000" dirty="0">
                <a:solidFill>
                  <a:schemeClr val="bg2">
                    <a:lumMod val="50000"/>
                  </a:schemeClr>
                </a:solidFill>
              </a:rPr>
              <a:t>...και να πα</a:t>
            </a:r>
            <a:r>
              <a:rPr sz="2000" dirty="0" err="1">
                <a:solidFill>
                  <a:schemeClr val="bg2">
                    <a:lumMod val="50000"/>
                  </a:schemeClr>
                </a:solidFill>
              </a:rPr>
              <a:t>ρέχει</a:t>
            </a:r>
            <a:r>
              <a:rPr sz="2000" dirty="0">
                <a:solidFill>
                  <a:schemeClr val="bg2">
                    <a:lumMod val="50000"/>
                  </a:schemeClr>
                </a:solidFill>
              </a:rPr>
              <a:t> </a:t>
            </a:r>
            <a:r>
              <a:rPr sz="2000" dirty="0" err="1">
                <a:solidFill>
                  <a:schemeClr val="bg2">
                    <a:lumMod val="50000"/>
                  </a:schemeClr>
                </a:solidFill>
              </a:rPr>
              <a:t>οργ</a:t>
            </a:r>
            <a:r>
              <a:rPr sz="2000" dirty="0">
                <a:solidFill>
                  <a:schemeClr val="bg2">
                    <a:lumMod val="50000"/>
                  </a:schemeClr>
                </a:solidFill>
              </a:rPr>
              <a:t>ανωτικό όφελος σε καθέναν από τους εταίρους</a:t>
            </a:r>
            <a:r>
              <a:rPr sz="2400" dirty="0">
                <a:solidFill>
                  <a:srgbClr val="464D61"/>
                </a:solidFill>
              </a:rPr>
              <a:t>.</a:t>
            </a:r>
            <a:endParaRPr sz="1600" b="1" i="0" u="none" strike="noStrike" cap="none" dirty="0">
              <a:solidFill>
                <a:schemeClr val="dk1"/>
              </a:solidFill>
              <a:latin typeface="Calibri"/>
              <a:ea typeface="Calibri"/>
              <a:cs typeface="Calibri"/>
              <a:sym typeface="Calibri"/>
            </a:endParaRPr>
          </a:p>
        </p:txBody>
      </p:sp>
      <p:sp>
        <p:nvSpPr>
          <p:cNvPr id="314" name="Google Shape;314;p23"/>
          <p:cNvSpPr txBox="1"/>
          <p:nvPr/>
        </p:nvSpPr>
        <p:spPr>
          <a:xfrm>
            <a:off x="1064401" y="2899478"/>
            <a:ext cx="800800" cy="1069848"/>
          </a:xfrm>
          <a:prstGeom prst="rect">
            <a:avLst/>
          </a:prstGeom>
          <a:noFill/>
          <a:ln>
            <a:noFill/>
          </a:ln>
        </p:spPr>
        <p:txBody>
          <a:bodyPr spcFirstLastPara="1" wrap="square" lIns="121850" tIns="60925" rIns="121850" bIns="60925" anchor="b" anchorCtr="0">
            <a:noAutofit/>
          </a:bodyPr>
          <a:lstStyle/>
          <a:p>
            <a:pPr marL="0" marR="0" lvl="0" indent="0" algn="ctr" rtl="0">
              <a:lnSpc>
                <a:spcPct val="100000"/>
              </a:lnSpc>
              <a:spcBef>
                <a:spcPts val="0"/>
              </a:spcBef>
              <a:spcAft>
                <a:spcPts val="0"/>
              </a:spcAft>
              <a:buClr>
                <a:srgbClr val="40B385"/>
              </a:buClr>
              <a:buSzPts val="5400"/>
              <a:buFont typeface="Arial"/>
              <a:buNone/>
              <a:defRPr sz="5400">
                <a:solidFill>
                  <a:srgbClr val="40B385"/>
                </a:solidFill>
                <a:latin typeface="Calibri"/>
                <a:ea typeface="Calibri"/>
                <a:cs typeface="Calibri"/>
                <a:sym typeface="Calibri"/>
              </a:defRPr>
            </a:pPr>
            <a:r>
              <a:t>6</a:t>
            </a:r>
            <a:endParaRPr sz="5400" b="0" i="0" u="none" strike="noStrike" cap="none">
              <a:solidFill>
                <a:srgbClr val="40B385"/>
              </a:solidFill>
              <a:latin typeface="Calibri"/>
              <a:ea typeface="Calibri"/>
              <a:cs typeface="Calibri"/>
              <a:sym typeface="Calibri"/>
            </a:endParaRPr>
          </a:p>
        </p:txBody>
      </p:sp>
      <p:sp>
        <p:nvSpPr>
          <p:cNvPr id="315" name="Google Shape;315;p23"/>
          <p:cNvSpPr/>
          <p:nvPr/>
        </p:nvSpPr>
        <p:spPr>
          <a:xfrm>
            <a:off x="784861" y="4690155"/>
            <a:ext cx="1076804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t>Αυτός ο ευρύς ορισμός περιλαμβάνει ένα πλήθος τύπων συνεργατικών ρυθμίσεων με αρκετά διαφορετικές ιδιότητες. </a:t>
            </a: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4"/>
          <p:cNvSpPr txBox="1">
            <a:spLocks noGrp="1"/>
          </p:cNvSpPr>
          <p:nvPr>
            <p:ph type="title"/>
          </p:nvPr>
        </p:nvSpPr>
        <p:spPr>
          <a:xfrm>
            <a:off x="374948" y="186813"/>
            <a:ext cx="6546961"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4400"/>
              <a:buFont typeface="Calibri"/>
              <a:buNone/>
              <a:defRPr sz="4400" b="1">
                <a:solidFill>
                  <a:srgbClr val="40B385"/>
                </a:solidFill>
              </a:defRPr>
            </a:pPr>
            <a:r>
              <a:t>Η εταιρική σχέση για τους ΣΒΑ</a:t>
            </a:r>
            <a:endParaRPr sz="4400" b="1">
              <a:solidFill>
                <a:srgbClr val="40B385"/>
              </a:solidFill>
            </a:endParaRPr>
          </a:p>
        </p:txBody>
      </p:sp>
      <p:grpSp>
        <p:nvGrpSpPr>
          <p:cNvPr id="321" name="Google Shape;321;p24"/>
          <p:cNvGrpSpPr/>
          <p:nvPr/>
        </p:nvGrpSpPr>
        <p:grpSpPr>
          <a:xfrm>
            <a:off x="7842828" y="-29497"/>
            <a:ext cx="4057517" cy="6597444"/>
            <a:chOff x="2907034" y="0"/>
            <a:chExt cx="4057517" cy="6597444"/>
          </a:xfrm>
        </p:grpSpPr>
        <p:sp>
          <p:nvSpPr>
            <p:cNvPr id="322" name="Google Shape;322;p24"/>
            <p:cNvSpPr/>
            <p:nvPr/>
          </p:nvSpPr>
          <p:spPr>
            <a:xfrm>
              <a:off x="3789025" y="0"/>
              <a:ext cx="3175526" cy="317601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4"/>
            <p:cNvSpPr/>
            <p:nvPr/>
          </p:nvSpPr>
          <p:spPr>
            <a:xfrm>
              <a:off x="4490921" y="1146635"/>
              <a:ext cx="1764579" cy="8820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4"/>
            <p:cNvSpPr txBox="1"/>
            <p:nvPr/>
          </p:nvSpPr>
          <p:spPr>
            <a:xfrm>
              <a:off x="4490921" y="1146635"/>
              <a:ext cx="1764579" cy="882078"/>
            </a:xfrm>
            <a:prstGeom prst="rect">
              <a:avLst/>
            </a:prstGeom>
            <a:noFill/>
            <a:ln>
              <a:noFill/>
            </a:ln>
          </p:spPr>
          <p:txBody>
            <a:bodyPr spcFirstLastPara="1" wrap="square" lIns="7600" tIns="7600" rIns="7600" bIns="7600" anchor="ctr" anchorCtr="0">
              <a:noAutofit/>
            </a:bodyPr>
            <a:lstStyle/>
            <a:p>
              <a:pPr marL="0" marR="0" lvl="0" indent="0" algn="ctr" rtl="0">
                <a:lnSpc>
                  <a:spcPct val="100000"/>
                </a:lnSpc>
                <a:spcBef>
                  <a:spcPts val="0"/>
                </a:spcBef>
                <a:spcAft>
                  <a:spcPts val="0"/>
                </a:spcAft>
                <a:buClr>
                  <a:srgbClr val="000000"/>
                </a:buClr>
                <a:buSzPts val="1200"/>
                <a:buFont typeface="Arial"/>
                <a:buNone/>
                <a:defRPr sz="1200">
                  <a:solidFill>
                    <a:schemeClr val="dk1"/>
                  </a:solidFill>
                  <a:latin typeface="Calibri"/>
                  <a:ea typeface="Calibri"/>
                  <a:cs typeface="Calibri"/>
                  <a:sym typeface="Calibri"/>
                </a:defRPr>
              </a:pPr>
              <a:r>
                <a:rPr dirty="0" err="1"/>
                <a:t>Δι</a:t>
              </a:r>
              <a:r>
                <a:rPr dirty="0"/>
                <a:t>ατομεακή συνεργασία, αποτελεσματική, στοχευμένη σε συγκεκριμένους στόχους και μεταφορά γνώσεων.</a:t>
              </a:r>
              <a:endParaRPr b="0" i="0" u="none" strike="noStrike" cap="none" dirty="0">
                <a:solidFill>
                  <a:schemeClr val="dk1"/>
                </a:solidFill>
                <a:latin typeface="Calibri"/>
                <a:ea typeface="Calibri"/>
                <a:cs typeface="Calibri"/>
                <a:sym typeface="Calibri"/>
              </a:endParaRPr>
            </a:p>
          </p:txBody>
        </p:sp>
        <p:sp>
          <p:nvSpPr>
            <p:cNvPr id="325" name="Google Shape;325;p24"/>
            <p:cNvSpPr/>
            <p:nvPr/>
          </p:nvSpPr>
          <p:spPr>
            <a:xfrm>
              <a:off x="2907034" y="1824853"/>
              <a:ext cx="3175526" cy="3176010"/>
            </a:xfrm>
            <a:custGeom>
              <a:avLst/>
              <a:gdLst/>
              <a:ahLst/>
              <a:cxnLst/>
              <a:rect l="l" t="t" r="r" b="b"/>
              <a:pathLst>
                <a:path w="120000" h="120000" extrusionOk="0">
                  <a:moveTo>
                    <a:pt x="96481" y="23524"/>
                  </a:moveTo>
                  <a:lnTo>
                    <a:pt x="87165" y="32840"/>
                  </a:lnTo>
                  <a:lnTo>
                    <a:pt x="87165" y="32840"/>
                  </a:lnTo>
                  <a:cubicBezTo>
                    <a:pt x="75945" y="21617"/>
                    <a:pt x="58981" y="18448"/>
                    <a:pt x="44467" y="24865"/>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4"/>
            <p:cNvSpPr/>
            <p:nvPr/>
          </p:nvSpPr>
          <p:spPr>
            <a:xfrm>
              <a:off x="3612508" y="2982045"/>
              <a:ext cx="1764579" cy="8820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4"/>
            <p:cNvSpPr txBox="1"/>
            <p:nvPr/>
          </p:nvSpPr>
          <p:spPr>
            <a:xfrm>
              <a:off x="3479289" y="2851354"/>
              <a:ext cx="1764579" cy="882078"/>
            </a:xfrm>
            <a:prstGeom prst="rect">
              <a:avLst/>
            </a:prstGeom>
            <a:noFill/>
            <a:ln>
              <a:noFill/>
            </a:ln>
          </p:spPr>
          <p:txBody>
            <a:bodyPr spcFirstLastPara="1" wrap="square" lIns="7600" tIns="7600" rIns="7600" bIns="7600" anchor="ctr" anchorCtr="0">
              <a:noAutofit/>
            </a:bodyPr>
            <a:lstStyle/>
            <a:p>
              <a:pPr marL="0" marR="0" lvl="0" indent="0" algn="ctr" rtl="0">
                <a:lnSpc>
                  <a:spcPct val="100000"/>
                </a:lnSpc>
                <a:spcBef>
                  <a:spcPts val="0"/>
                </a:spcBef>
                <a:spcAft>
                  <a:spcPts val="0"/>
                </a:spcAft>
                <a:buClr>
                  <a:srgbClr val="000000"/>
                </a:buClr>
                <a:buSzPts val="1200"/>
                <a:buFont typeface="Arial"/>
                <a:buNone/>
                <a:defRPr sz="1200">
                  <a:solidFill>
                    <a:schemeClr val="dk1"/>
                  </a:solidFill>
                  <a:latin typeface="Calibri"/>
                  <a:ea typeface="Calibri"/>
                  <a:cs typeface="Calibri"/>
                  <a:sym typeface="Calibri"/>
                </a:defRPr>
              </a:pPr>
              <a:r>
                <a:rPr dirty="0" err="1"/>
                <a:t>Συνεργ</a:t>
              </a:r>
              <a:r>
                <a:rPr dirty="0"/>
                <a:t>ασία στην οποία οι οντότητες υποστηρίζουν και εμπλουτίζουν η μία την άλλη με: ανθρώπινη και θεσμική εμπειρία, ανθρώπινο δυναμικό, κοινωνικό κεφάλαιο και δυναμικό υποδομών.</a:t>
              </a:r>
              <a:endParaRPr sz="1200" b="0" i="0" u="none" strike="noStrike" cap="none" dirty="0">
                <a:solidFill>
                  <a:schemeClr val="dk1"/>
                </a:solidFill>
                <a:latin typeface="Calibri"/>
                <a:ea typeface="Calibri"/>
                <a:cs typeface="Calibri"/>
                <a:sym typeface="Calibri"/>
              </a:endParaRPr>
            </a:p>
          </p:txBody>
        </p:sp>
        <p:sp>
          <p:nvSpPr>
            <p:cNvPr id="328" name="Google Shape;328;p24"/>
            <p:cNvSpPr/>
            <p:nvPr/>
          </p:nvSpPr>
          <p:spPr>
            <a:xfrm>
              <a:off x="4015039" y="3868082"/>
              <a:ext cx="2728269" cy="2729362"/>
            </a:xfrm>
            <a:prstGeom prst="blockArc">
              <a:avLst>
                <a:gd name="adj1" fmla="val 13500000"/>
                <a:gd name="adj2" fmla="val 10800000"/>
                <a:gd name="adj3" fmla="val 1274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4"/>
            <p:cNvSpPr/>
            <p:nvPr/>
          </p:nvSpPr>
          <p:spPr>
            <a:xfrm>
              <a:off x="4495095" y="4820093"/>
              <a:ext cx="1764579" cy="88207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4"/>
            <p:cNvSpPr txBox="1"/>
            <p:nvPr/>
          </p:nvSpPr>
          <p:spPr>
            <a:xfrm>
              <a:off x="4495095" y="4820093"/>
              <a:ext cx="1764579" cy="882078"/>
            </a:xfrm>
            <a:prstGeom prst="rect">
              <a:avLst/>
            </a:prstGeom>
            <a:noFill/>
            <a:ln>
              <a:noFill/>
            </a:ln>
          </p:spPr>
          <p:txBody>
            <a:bodyPr spcFirstLastPara="1" wrap="square" lIns="7600" tIns="7600" rIns="7600" bIns="7600" anchor="ctr" anchorCtr="0">
              <a:noAutofit/>
            </a:bodyPr>
            <a:lstStyle/>
            <a:p>
              <a:pPr marL="0" marR="0" lvl="0" indent="0" algn="ctr" rtl="0">
                <a:lnSpc>
                  <a:spcPct val="100000"/>
                </a:lnSpc>
                <a:spcBef>
                  <a:spcPts val="0"/>
                </a:spcBef>
                <a:spcAft>
                  <a:spcPts val="0"/>
                </a:spcAft>
                <a:buClr>
                  <a:srgbClr val="000000"/>
                </a:buClr>
                <a:buSzPts val="1200"/>
                <a:buFont typeface="Arial"/>
                <a:buNone/>
                <a:defRPr sz="1200">
                  <a:solidFill>
                    <a:schemeClr val="dk1"/>
                  </a:solidFill>
                  <a:latin typeface="Calibri"/>
                  <a:ea typeface="Calibri"/>
                  <a:cs typeface="Calibri"/>
                  <a:sym typeface="Calibri"/>
                </a:defRPr>
              </a:pPr>
              <a:r>
                <a:rPr dirty="0" err="1"/>
                <a:t>Οι</a:t>
              </a:r>
              <a:r>
                <a:rPr dirty="0"/>
                <a:t> </a:t>
              </a:r>
              <a:r>
                <a:rPr dirty="0" err="1"/>
                <a:t>συνεργάτες</a:t>
              </a:r>
              <a:r>
                <a:rPr dirty="0"/>
                <a:t> </a:t>
              </a:r>
              <a:r>
                <a:rPr dirty="0" err="1"/>
                <a:t>είν</a:t>
              </a:r>
              <a:r>
                <a:rPr dirty="0"/>
                <a:t>αι ανοιχτοί σε μια ποικιλία νέων λύσεων, διαφορετικών τρόπων σκέψης, εμπειρίας και παροχής  καινοτόμων υπηρεσιών σύμφωνα με τις ατομικές ανάγκες και την τοπική ιδιαιτερότητα.</a:t>
              </a:r>
              <a:endParaRPr sz="1200" b="0" i="0" u="none" strike="noStrike" cap="none" dirty="0">
                <a:solidFill>
                  <a:schemeClr val="dk1"/>
                </a:solidFill>
                <a:latin typeface="Calibri"/>
                <a:ea typeface="Calibri"/>
                <a:cs typeface="Calibri"/>
                <a:sym typeface="Calibri"/>
              </a:endParaRPr>
            </a:p>
          </p:txBody>
        </p:sp>
      </p:grpSp>
      <p:sp>
        <p:nvSpPr>
          <p:cNvPr id="331" name="Google Shape;331;p24"/>
          <p:cNvSpPr/>
          <p:nvPr/>
        </p:nvSpPr>
        <p:spPr>
          <a:xfrm>
            <a:off x="5633885" y="2821857"/>
            <a:ext cx="2163096" cy="1130710"/>
          </a:xfrm>
          <a:prstGeom prst="rightArrow">
            <a:avLst>
              <a:gd name="adj1" fmla="val 50000"/>
              <a:gd name="adj2" fmla="val 50000"/>
            </a:avLst>
          </a:prstGeom>
          <a:solidFill>
            <a:schemeClr val="accent6"/>
          </a:solidFill>
          <a:ln w="127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4"/>
          <p:cNvSpPr/>
          <p:nvPr/>
        </p:nvSpPr>
        <p:spPr>
          <a:xfrm>
            <a:off x="374947" y="1578379"/>
            <a:ext cx="5258938"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200" dirty="0"/>
              <a:t>Η </a:t>
            </a:r>
            <a:r>
              <a:rPr sz="2200" dirty="0" err="1"/>
              <a:t>ετ</a:t>
            </a:r>
            <a:r>
              <a:rPr sz="2200" dirty="0"/>
              <a:t>αιρική σχέση λαμβάνει τη μορφή συνεργασίας εταίρων οι οποίοι από κοινού, συστηματικά και μόνιμα, χρησιμοποιώντας καινοτόμες μεθόδους και λύσεις, σχεδιάζουν, </a:t>
            </a:r>
            <a:r>
              <a:rPr lang="el-GR" sz="2200" dirty="0"/>
              <a:t>εφαρμόζουν</a:t>
            </a:r>
            <a:r>
              <a:rPr sz="2200" dirty="0"/>
              <a:t> και υλοποιούν συγκεκριμένες δραστηριότητες, πρωτοβουλίες και υπηρεσίες για την υλοποίηση ενός από κοινού καθορισμένου/ων στόχου/-ων.</a:t>
            </a: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200" dirty="0" err="1"/>
              <a:t>Οι</a:t>
            </a:r>
            <a:r>
              <a:rPr sz="2200" dirty="0"/>
              <a:t> </a:t>
            </a:r>
            <a:r>
              <a:rPr sz="2200" dirty="0" err="1"/>
              <a:t>συμ</a:t>
            </a:r>
            <a:r>
              <a:rPr sz="2200" dirty="0"/>
              <a:t>πράξεις μπορούν να κυμαίνονται από δίκτυα που αποτελούνται από πολλούς οργανισμούς έως κοινοπραξίες μεταξύ δύο ή τριών οργανισμών. </a:t>
            </a:r>
            <a:endParaRPr sz="2200" b="0" i="0" u="none" strike="noStrike" cap="none" dirty="0">
              <a:solidFill>
                <a:srgbClr val="000000"/>
              </a:solidFill>
              <a:latin typeface="Arial"/>
              <a:ea typeface="Arial"/>
              <a:cs typeface="Arial"/>
              <a:sym typeface="Arial"/>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38" name="Google Shape;338;p25"/>
          <p:cNvSpPr txBox="1"/>
          <p:nvPr/>
        </p:nvSpPr>
        <p:spPr>
          <a:xfrm>
            <a:off x="394682" y="1342405"/>
            <a:ext cx="8765944" cy="5324494"/>
          </a:xfrm>
          <a:prstGeom prst="rect">
            <a:avLst/>
          </a:prstGeom>
          <a:noFill/>
          <a:ln>
            <a:noFill/>
          </a:ln>
        </p:spPr>
        <p:txBody>
          <a:bodyPr spcFirstLastPara="1" wrap="square" lIns="91425" tIns="45700" rIns="91425" bIns="45700" anchor="t" anchorCtr="0">
            <a:spAutoFit/>
          </a:bodyPr>
          <a:lstStyle/>
          <a:p>
            <a:pPr>
              <a:buSzPts val="2000"/>
              <a:defRPr sz="2000" i="1">
                <a:solidFill>
                  <a:schemeClr val="dk1"/>
                </a:solidFill>
                <a:latin typeface="Calibri"/>
                <a:ea typeface="Calibri"/>
                <a:cs typeface="Calibri"/>
                <a:sym typeface="Calibri"/>
              </a:defRPr>
            </a:pPr>
            <a:r>
              <a:rPr lang="el-GR" dirty="0"/>
              <a:t>Ο Κοινωνικός Συνεταιρισμός «</a:t>
            </a:r>
            <a:r>
              <a:rPr lang="el-GR" dirty="0" err="1"/>
              <a:t>Active</a:t>
            </a:r>
            <a:r>
              <a:rPr lang="el-GR" dirty="0"/>
              <a:t>» ιδρύθηκε το 2014. στο πλαίσιο του έργου Καινοτόμο μοντέλο ενεργοποίησης των συμμετεχόντων στα Εργαστήρια </a:t>
            </a:r>
            <a:r>
              <a:rPr lang="el-GR" dirty="0" err="1"/>
              <a:t>Εργοθεραπείας</a:t>
            </a:r>
            <a:r>
              <a:rPr lang="el-GR" dirty="0"/>
              <a:t> που υλοποιεί η Ένωση Κοινωνικών Συνεταιρισμών σε συνεργασία με το Περιφερειακό Κέντρο Κοινωνικής Πολιτικής στο </a:t>
            </a:r>
            <a:r>
              <a:rPr lang="pl-PL" sz="2000" b="0" i="1" u="none" strike="noStrike" cap="none" dirty="0">
                <a:solidFill>
                  <a:schemeClr val="dk1"/>
                </a:solidFill>
                <a:latin typeface="Calibri"/>
                <a:ea typeface="Calibri"/>
                <a:cs typeface="Calibri"/>
                <a:sym typeface="Calibri"/>
              </a:rPr>
              <a:t>Poznań </a:t>
            </a:r>
            <a:r>
              <a:rPr lang="el-GR" sz="2000" i="1" dirty="0">
                <a:solidFill>
                  <a:schemeClr val="dk1"/>
                </a:solidFill>
                <a:latin typeface="Calibri"/>
                <a:ea typeface="Calibri"/>
                <a:cs typeface="Calibri"/>
                <a:sym typeface="Calibri"/>
              </a:rPr>
              <a:t>και την εταιρεία</a:t>
            </a:r>
            <a:r>
              <a:rPr lang="pl-PL" sz="2000" b="0" i="1" u="none" strike="noStrike" cap="none" dirty="0">
                <a:solidFill>
                  <a:schemeClr val="dk1"/>
                </a:solidFill>
                <a:latin typeface="Calibri"/>
                <a:ea typeface="Calibri"/>
                <a:cs typeface="Calibri"/>
                <a:sym typeface="Calibri"/>
              </a:rPr>
              <a:t> </a:t>
            </a:r>
            <a:r>
              <a:rPr lang="pl-PL" sz="2000" b="0" i="1" u="none" strike="noStrike" cap="none" dirty="0" err="1">
                <a:solidFill>
                  <a:schemeClr val="dk1"/>
                </a:solidFill>
                <a:latin typeface="Calibri"/>
                <a:ea typeface="Calibri"/>
                <a:cs typeface="Calibri"/>
                <a:sym typeface="Calibri"/>
              </a:rPr>
              <a:t>Koninpex</a:t>
            </a:r>
            <a:r>
              <a:rPr lang="pl-PL" sz="2000" b="0" i="1" u="none" strike="noStrike" cap="none" dirty="0">
                <a:solidFill>
                  <a:schemeClr val="dk1"/>
                </a:solidFill>
                <a:latin typeface="Calibri"/>
                <a:ea typeface="Calibri"/>
                <a:cs typeface="Calibri"/>
                <a:sym typeface="Calibri"/>
              </a:rPr>
              <a:t>  Enterprise. </a:t>
            </a:r>
            <a:endParaRPr lang="pl-PL"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defRPr sz="2000" i="1">
                <a:solidFill>
                  <a:schemeClr val="dk1"/>
                </a:solidFill>
                <a:latin typeface="Calibri"/>
                <a:ea typeface="Calibri"/>
                <a:cs typeface="Calibri"/>
                <a:sym typeface="Calibri"/>
              </a:defRPr>
            </a:pPr>
            <a:r>
              <a:rPr dirty="0"/>
              <a:t>Ο </a:t>
            </a:r>
            <a:r>
              <a:rPr dirty="0" err="1"/>
              <a:t>Κοινωνικός</a:t>
            </a:r>
            <a:r>
              <a:rPr dirty="0"/>
              <a:t> </a:t>
            </a:r>
            <a:r>
              <a:rPr dirty="0" err="1"/>
              <a:t>Συνετ</a:t>
            </a:r>
            <a:r>
              <a:rPr dirty="0"/>
              <a:t>αιρισμός παρέχει υπηρεσίες στον τομέα </a:t>
            </a:r>
            <a:r>
              <a:rPr lang="el-GR" dirty="0"/>
              <a:t>του </a:t>
            </a:r>
            <a:r>
              <a:rPr lang="pl-PL" sz="2000" b="0" i="1" u="none" strike="noStrike" cap="none" dirty="0">
                <a:solidFill>
                  <a:schemeClr val="dk1"/>
                </a:solidFill>
                <a:latin typeface="Calibri"/>
                <a:ea typeface="Calibri"/>
                <a:cs typeface="Calibri"/>
                <a:sym typeface="Calibri"/>
              </a:rPr>
              <a:t>co-</a:t>
            </a:r>
            <a:r>
              <a:rPr lang="pl-PL" sz="2000" b="0" i="1" u="none" strike="noStrike" cap="none" dirty="0" err="1">
                <a:solidFill>
                  <a:schemeClr val="dk1"/>
                </a:solidFill>
                <a:latin typeface="Calibri"/>
                <a:ea typeface="Calibri"/>
                <a:cs typeface="Calibri"/>
                <a:sym typeface="Calibri"/>
              </a:rPr>
              <a:t>packing</a:t>
            </a:r>
            <a:r>
              <a:rPr lang="pl-PL" sz="2000" b="0" i="1" u="none" strike="noStrike" cap="none" dirty="0">
                <a:solidFill>
                  <a:schemeClr val="dk1"/>
                </a:solidFill>
                <a:latin typeface="Calibri"/>
                <a:ea typeface="Calibri"/>
                <a:cs typeface="Calibri"/>
                <a:sym typeface="Calibri"/>
              </a:rPr>
              <a:t>, </a:t>
            </a:r>
            <a:r>
              <a:rPr dirty="0"/>
              <a:t> της χειρωνακτικής συσκευασίας, της σήμανσης και της αναδίπλωσης των πακέτων και απασχολεί άτομα με νοητική αναπηρία — συμμετέχοντες σε εργαστήρια εργοθεραπείας. </a:t>
            </a: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defRPr sz="2000" i="1">
                <a:solidFill>
                  <a:schemeClr val="dk1"/>
                </a:solidFill>
                <a:latin typeface="Calibri"/>
                <a:ea typeface="Calibri"/>
                <a:cs typeface="Calibri"/>
                <a:sym typeface="Calibri"/>
              </a:defRPr>
            </a:pPr>
            <a:r>
              <a:rPr dirty="0" err="1"/>
              <a:t>Αρχικά</a:t>
            </a:r>
            <a:r>
              <a:rPr dirty="0"/>
              <a:t>, ο </a:t>
            </a:r>
            <a:r>
              <a:rPr dirty="0" err="1"/>
              <a:t>Κοινωνικός</a:t>
            </a:r>
            <a:r>
              <a:rPr dirty="0"/>
              <a:t> </a:t>
            </a:r>
            <a:r>
              <a:rPr dirty="0" err="1"/>
              <a:t>Συνετ</a:t>
            </a:r>
            <a:r>
              <a:rPr dirty="0"/>
              <a:t>αιρισμός απασχολούσε 5-10 άτομα. </a:t>
            </a:r>
            <a:r>
              <a:rPr dirty="0" err="1"/>
              <a:t>Το</a:t>
            </a:r>
            <a:r>
              <a:rPr dirty="0"/>
              <a:t> 2017, ο </a:t>
            </a:r>
            <a:r>
              <a:rPr dirty="0" err="1"/>
              <a:t>Κοινωνικός</a:t>
            </a:r>
            <a:r>
              <a:rPr dirty="0"/>
              <a:t> </a:t>
            </a:r>
            <a:r>
              <a:rPr dirty="0" err="1"/>
              <a:t>Συνετ</a:t>
            </a:r>
            <a:r>
              <a:rPr dirty="0"/>
              <a:t>αιρισμός καθιέρωσε συνεργασία με τον παγκόσμιο όμιλο Saint-Gobain, έναν από τους μεγαλύτερους παραγωγούς λειαντικών στον κόσμο, για τον οποίο παρέχει υπηρεσίες </a:t>
            </a:r>
            <a:r>
              <a:rPr lang="pl-PL" sz="2000" b="0" i="1" u="none" strike="noStrike" cap="none" dirty="0">
                <a:solidFill>
                  <a:schemeClr val="dk1"/>
                </a:solidFill>
                <a:latin typeface="Calibri"/>
                <a:ea typeface="Calibri"/>
                <a:cs typeface="Calibri"/>
                <a:sym typeface="Calibri"/>
              </a:rPr>
              <a:t>co-</a:t>
            </a:r>
            <a:r>
              <a:rPr lang="pl-PL" sz="2000" b="0" i="1" u="none" strike="noStrike" cap="none" dirty="0" err="1">
                <a:solidFill>
                  <a:schemeClr val="dk1"/>
                </a:solidFill>
                <a:latin typeface="Calibri"/>
                <a:ea typeface="Calibri"/>
                <a:cs typeface="Calibri"/>
                <a:sym typeface="Calibri"/>
              </a:rPr>
              <a:t>packing</a:t>
            </a:r>
            <a:r>
              <a:rPr lang="pl-PL" sz="2000" b="0" i="1" u="none" strike="noStrike" cap="none" dirty="0">
                <a:solidFill>
                  <a:schemeClr val="dk1"/>
                </a:solidFill>
                <a:latin typeface="Calibri"/>
                <a:ea typeface="Calibri"/>
                <a:cs typeface="Calibri"/>
                <a:sym typeface="Calibri"/>
              </a:rPr>
              <a:t> </a:t>
            </a:r>
            <a:r>
              <a:rPr dirty="0" err="1"/>
              <a:t>γι</a:t>
            </a:r>
            <a:r>
              <a:rPr dirty="0"/>
              <a:t>α λειαντικά. </a:t>
            </a: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defRPr sz="2000" i="1">
                <a:solidFill>
                  <a:schemeClr val="dk1"/>
                </a:solidFill>
                <a:latin typeface="Calibri"/>
                <a:ea typeface="Calibri"/>
                <a:cs typeface="Calibri"/>
                <a:sym typeface="Calibri"/>
              </a:defRPr>
            </a:pPr>
            <a:r>
              <a:rPr dirty="0" err="1"/>
              <a:t>Σήμερ</a:t>
            </a:r>
            <a:r>
              <a:rPr dirty="0"/>
              <a:t>α, ο συνεταιρισμός απασχολεί πάνω από 50 εργαζόμενους. </a:t>
            </a:r>
            <a:r>
              <a:rPr dirty="0" err="1"/>
              <a:t>Κάθε</a:t>
            </a:r>
            <a:r>
              <a:rPr dirty="0"/>
              <a:t> εβ</a:t>
            </a:r>
            <a:r>
              <a:rPr dirty="0" err="1"/>
              <a:t>δομάδ</a:t>
            </a:r>
            <a:r>
              <a:rPr dirty="0"/>
              <a:t>α παράγει 200.000 </a:t>
            </a:r>
            <a:r>
              <a:rPr lang="el-GR" dirty="0"/>
              <a:t>συσκευασίες</a:t>
            </a:r>
            <a:r>
              <a:rPr dirty="0"/>
              <a:t>.</a:t>
            </a:r>
            <a:endParaRPr sz="2000" b="0" i="1" u="none" strike="noStrike" cap="none" dirty="0">
              <a:solidFill>
                <a:schemeClr val="dk1"/>
              </a:solidFill>
              <a:latin typeface="Calibri"/>
              <a:ea typeface="Calibri"/>
              <a:cs typeface="Calibri"/>
              <a:sym typeface="Calibri"/>
            </a:endParaRPr>
          </a:p>
        </p:txBody>
      </p:sp>
      <p:sp>
        <p:nvSpPr>
          <p:cNvPr id="339" name="Google Shape;339;p25"/>
          <p:cNvSpPr txBox="1">
            <a:spLocks noGrp="1"/>
          </p:cNvSpPr>
          <p:nvPr>
            <p:ph type="title"/>
          </p:nvPr>
        </p:nvSpPr>
        <p:spPr>
          <a:xfrm>
            <a:off x="613028" y="87330"/>
            <a:ext cx="10772775" cy="1255076"/>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defRPr b="1"/>
            </a:pPr>
            <a:r>
              <a:rPr dirty="0"/>
              <a:t>Πα</a:t>
            </a:r>
            <a:r>
              <a:rPr dirty="0" err="1"/>
              <a:t>ράδειγμ</a:t>
            </a:r>
            <a:r>
              <a:rPr dirty="0"/>
              <a:t>α εταιρικής σχέσης</a:t>
            </a:r>
            <a:endParaRPr b="1" dirty="0"/>
          </a:p>
        </p:txBody>
      </p:sp>
      <p:pic>
        <p:nvPicPr>
          <p:cNvPr id="340" name="Google Shape;340;p25"/>
          <p:cNvPicPr preferRelativeResize="0"/>
          <p:nvPr/>
        </p:nvPicPr>
        <p:blipFill rotWithShape="1">
          <a:blip r:embed="rId4">
            <a:alphaModFix/>
          </a:blip>
          <a:srcRect/>
          <a:stretch/>
        </p:blipFill>
        <p:spPr>
          <a:xfrm>
            <a:off x="8962433" y="4004652"/>
            <a:ext cx="2834886" cy="1150720"/>
          </a:xfrm>
          <a:prstGeom prst="rect">
            <a:avLst/>
          </a:prstGeom>
          <a:noFill/>
          <a:ln>
            <a:noFill/>
          </a:ln>
        </p:spPr>
      </p:pic>
      <p:pic>
        <p:nvPicPr>
          <p:cNvPr id="341" name="Google Shape;341;p25"/>
          <p:cNvPicPr preferRelativeResize="0"/>
          <p:nvPr/>
        </p:nvPicPr>
        <p:blipFill rotWithShape="1">
          <a:blip r:embed="rId5">
            <a:alphaModFix/>
          </a:blip>
          <a:srcRect/>
          <a:stretch/>
        </p:blipFill>
        <p:spPr>
          <a:xfrm>
            <a:off x="9373949" y="1357258"/>
            <a:ext cx="2011854" cy="1813717"/>
          </a:xfrm>
          <a:prstGeom prst="rect">
            <a:avLst/>
          </a:prstGeom>
          <a:noFill/>
          <a:ln>
            <a:no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6"/>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47" name="Google Shape;347;p2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48" name="Google Shape;348;p26"/>
          <p:cNvSpPr txBox="1">
            <a:spLocks noGrp="1"/>
          </p:cNvSpPr>
          <p:nvPr>
            <p:ph type="title"/>
          </p:nvPr>
        </p:nvSpPr>
        <p:spPr>
          <a:xfrm>
            <a:off x="1071846" y="1059736"/>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5.4. Βασικά στοιχεία της εταιρικής σχέσης</a:t>
            </a:r>
            <a:endParaRPr>
              <a:solidFill>
                <a:srgbClr val="FFFFFF"/>
              </a:solidFill>
            </a:endParaRPr>
          </a:p>
        </p:txBody>
      </p:sp>
      <p:sp>
        <p:nvSpPr>
          <p:cNvPr id="349" name="Google Shape;349;p26"/>
          <p:cNvSpPr txBox="1"/>
          <p:nvPr/>
        </p:nvSpPr>
        <p:spPr>
          <a:xfrm>
            <a:off x="643467" y="2777691"/>
            <a:ext cx="10905065" cy="12464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500"/>
            </a:pPr>
            <a:r>
              <a:t>Ένα από τα βασικά στοιχεία της εταιρικής σχέσης είναι η </a:t>
            </a:r>
            <a:r>
              <a:rPr b="1"/>
              <a:t>σχέση μεταξύ των εταίρων.</a:t>
            </a:r>
            <a:r>
              <a:t> Συνήθως η συνεργασία βασίζεται στην πολύπλοκη και συνεχώς μεταβαλλόμενη σχέση μεταξύ των εταίρων.</a:t>
            </a:r>
            <a:endParaRPr sz="2500" b="0" i="0" u="none" strike="noStrike" cap="none">
              <a:solidFill>
                <a:schemeClr val="dk1"/>
              </a:solidFill>
              <a:latin typeface="Calibri"/>
              <a:ea typeface="Calibri"/>
              <a:cs typeface="Calibri"/>
              <a:sym typeface="Calibri"/>
            </a:endParaRPr>
          </a:p>
        </p:txBody>
      </p:sp>
      <p:grpSp>
        <p:nvGrpSpPr>
          <p:cNvPr id="350" name="Google Shape;350;p26"/>
          <p:cNvGrpSpPr/>
          <p:nvPr/>
        </p:nvGrpSpPr>
        <p:grpSpPr>
          <a:xfrm>
            <a:off x="727147" y="4277598"/>
            <a:ext cx="8405424" cy="1387635"/>
            <a:chOff x="83680" y="657985"/>
            <a:chExt cx="8405424" cy="1387635"/>
          </a:xfrm>
        </p:grpSpPr>
        <p:sp>
          <p:nvSpPr>
            <p:cNvPr id="351" name="Google Shape;351;p26"/>
            <p:cNvSpPr/>
            <p:nvPr/>
          </p:nvSpPr>
          <p:spPr>
            <a:xfrm>
              <a:off x="83680" y="657985"/>
              <a:ext cx="2233050" cy="1339830"/>
            </a:xfrm>
            <a:prstGeom prst="roundRect">
              <a:avLst>
                <a:gd name="adj" fmla="val 1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2" name="Google Shape;352;p26"/>
            <p:cNvSpPr txBox="1"/>
            <p:nvPr/>
          </p:nvSpPr>
          <p:spPr>
            <a:xfrm>
              <a:off x="122922" y="697227"/>
              <a:ext cx="2154566" cy="126134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defRPr sz="2400" b="1">
                  <a:solidFill>
                    <a:schemeClr val="lt1"/>
                  </a:solidFill>
                  <a:latin typeface="Calibri"/>
                  <a:ea typeface="Calibri"/>
                  <a:cs typeface="Calibri"/>
                  <a:sym typeface="Calibri"/>
                </a:defRPr>
              </a:pPr>
              <a:r>
                <a:t>Εμπιστοσύνη και διαφάνεια</a:t>
              </a:r>
              <a:endParaRPr sz="2400" b="0" i="0" u="none" strike="noStrike" cap="none">
                <a:solidFill>
                  <a:schemeClr val="lt1"/>
                </a:solidFill>
                <a:latin typeface="Calibri"/>
                <a:ea typeface="Calibri"/>
                <a:cs typeface="Calibri"/>
                <a:sym typeface="Calibri"/>
              </a:endParaRPr>
            </a:p>
          </p:txBody>
        </p:sp>
        <p:sp>
          <p:nvSpPr>
            <p:cNvPr id="353" name="Google Shape;353;p26"/>
            <p:cNvSpPr/>
            <p:nvPr/>
          </p:nvSpPr>
          <p:spPr>
            <a:xfrm rot="51142">
              <a:off x="2561736" y="1075123"/>
              <a:ext cx="519531" cy="553796"/>
            </a:xfrm>
            <a:prstGeom prst="rightArrow">
              <a:avLst>
                <a:gd name="adj1" fmla="val 60000"/>
                <a:gd name="adj2" fmla="val 50000"/>
              </a:avLst>
            </a:prstGeom>
            <a:solidFill>
              <a:srgbClr val="ACD4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4" name="Google Shape;354;p26"/>
            <p:cNvSpPr txBox="1"/>
            <p:nvPr/>
          </p:nvSpPr>
          <p:spPr>
            <a:xfrm rot="51142">
              <a:off x="2561745" y="1184723"/>
              <a:ext cx="363672" cy="3322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355" name="Google Shape;355;p26"/>
            <p:cNvSpPr/>
            <p:nvPr/>
          </p:nvSpPr>
          <p:spPr>
            <a:xfrm>
              <a:off x="3296870" y="705790"/>
              <a:ext cx="2233050" cy="1339830"/>
            </a:xfrm>
            <a:prstGeom prst="roundRect">
              <a:avLst>
                <a:gd name="adj" fmla="val 1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6" name="Google Shape;356;p26"/>
            <p:cNvSpPr txBox="1"/>
            <p:nvPr/>
          </p:nvSpPr>
          <p:spPr>
            <a:xfrm>
              <a:off x="3336112" y="745032"/>
              <a:ext cx="2154566" cy="126134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defRPr sz="2400" b="1">
                  <a:solidFill>
                    <a:schemeClr val="lt1"/>
                  </a:solidFill>
                  <a:latin typeface="Calibri"/>
                  <a:ea typeface="Calibri"/>
                  <a:cs typeface="Calibri"/>
                  <a:sym typeface="Calibri"/>
                </a:defRPr>
              </a:pPr>
              <a:r>
                <a:rPr dirty="0" err="1"/>
                <a:t>Ισοζύγιο</a:t>
              </a:r>
              <a:r>
                <a:rPr dirty="0"/>
                <a:t> </a:t>
              </a:r>
              <a:r>
                <a:rPr dirty="0" err="1"/>
                <a:t>Ισχύος</a:t>
              </a:r>
              <a:r>
                <a:rPr dirty="0"/>
                <a:t> και </a:t>
              </a:r>
              <a:r>
                <a:rPr lang="el-GR" dirty="0"/>
                <a:t>Ισότητα</a:t>
              </a:r>
              <a:endParaRPr sz="1400" b="0" i="0" u="none" strike="noStrike" cap="none" dirty="0">
                <a:solidFill>
                  <a:srgbClr val="000000"/>
                </a:solidFill>
                <a:latin typeface="Arial"/>
                <a:ea typeface="Arial"/>
                <a:cs typeface="Arial"/>
                <a:sym typeface="Arial"/>
              </a:endParaRPr>
            </a:p>
          </p:txBody>
        </p:sp>
        <p:sp>
          <p:nvSpPr>
            <p:cNvPr id="357" name="Google Shape;357;p26"/>
            <p:cNvSpPr/>
            <p:nvPr/>
          </p:nvSpPr>
          <p:spPr>
            <a:xfrm rot="-31347">
              <a:off x="5711445" y="1085215"/>
              <a:ext cx="384867" cy="553796"/>
            </a:xfrm>
            <a:prstGeom prst="rightArrow">
              <a:avLst>
                <a:gd name="adj1" fmla="val 60000"/>
                <a:gd name="adj2" fmla="val 50000"/>
              </a:avLst>
            </a:prstGeom>
            <a:solidFill>
              <a:srgbClr val="ACD4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58" name="Google Shape;358;p26"/>
            <p:cNvSpPr txBox="1"/>
            <p:nvPr/>
          </p:nvSpPr>
          <p:spPr>
            <a:xfrm rot="-31347">
              <a:off x="5711447" y="1196500"/>
              <a:ext cx="269407" cy="3322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359" name="Google Shape;359;p26"/>
            <p:cNvSpPr/>
            <p:nvPr/>
          </p:nvSpPr>
          <p:spPr>
            <a:xfrm>
              <a:off x="6256054" y="678806"/>
              <a:ext cx="2233050" cy="1339830"/>
            </a:xfrm>
            <a:prstGeom prst="roundRect">
              <a:avLst>
                <a:gd name="adj" fmla="val 1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0" name="Google Shape;360;p26"/>
            <p:cNvSpPr txBox="1"/>
            <p:nvPr/>
          </p:nvSpPr>
          <p:spPr>
            <a:xfrm>
              <a:off x="6295296" y="718048"/>
              <a:ext cx="2154566" cy="126134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defRPr sz="2400" b="1">
                  <a:solidFill>
                    <a:schemeClr val="lt1"/>
                  </a:solidFill>
                  <a:latin typeface="Calibri"/>
                  <a:ea typeface="Calibri"/>
                  <a:cs typeface="Calibri"/>
                  <a:sym typeface="Calibri"/>
                </a:defRPr>
              </a:pPr>
              <a:r>
                <a:t>Αμοιβαίο όφελος</a:t>
              </a:r>
              <a:endParaRPr sz="2400" b="0" i="0" u="none" strike="noStrike" cap="none">
                <a:solidFill>
                  <a:schemeClr val="lt1"/>
                </a:solidFill>
                <a:latin typeface="Calibri"/>
                <a:ea typeface="Calibri"/>
                <a:cs typeface="Calibri"/>
                <a:sym typeface="Calibri"/>
              </a:endParaRPr>
            </a:p>
          </p:txBody>
        </p:sp>
      </p:grpSp>
      <p:grpSp>
        <p:nvGrpSpPr>
          <p:cNvPr id="361" name="Google Shape;361;p26"/>
          <p:cNvGrpSpPr/>
          <p:nvPr/>
        </p:nvGrpSpPr>
        <p:grpSpPr>
          <a:xfrm>
            <a:off x="9688635" y="4324528"/>
            <a:ext cx="2233050" cy="1348006"/>
            <a:chOff x="6267482" y="830646"/>
            <a:chExt cx="2233050" cy="1348006"/>
          </a:xfrm>
        </p:grpSpPr>
        <p:sp>
          <p:nvSpPr>
            <p:cNvPr id="362" name="Google Shape;362;p26"/>
            <p:cNvSpPr/>
            <p:nvPr/>
          </p:nvSpPr>
          <p:spPr>
            <a:xfrm>
              <a:off x="6267482" y="838822"/>
              <a:ext cx="2233050" cy="1339830"/>
            </a:xfrm>
            <a:prstGeom prst="roundRect">
              <a:avLst>
                <a:gd name="adj" fmla="val 10000"/>
              </a:avLst>
            </a:prstGeom>
            <a:solidFill>
              <a:srgbClr val="3DB38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3" name="Google Shape;363;p26"/>
            <p:cNvSpPr txBox="1"/>
            <p:nvPr/>
          </p:nvSpPr>
          <p:spPr>
            <a:xfrm>
              <a:off x="6345966" y="830646"/>
              <a:ext cx="2154566" cy="1261346"/>
            </a:xfrm>
            <a:prstGeom prst="rect">
              <a:avLst/>
            </a:prstGeom>
            <a:noFill/>
            <a:ln>
              <a:noFill/>
            </a:ln>
          </p:spPr>
          <p:txBody>
            <a:bodyPr spcFirstLastPara="1" wrap="square" lIns="76200" tIns="76200" rIns="76200" bIns="76200" anchor="ctr" anchorCtr="0">
              <a:noAutofit/>
            </a:bodyPr>
            <a:lstStyle/>
            <a:p>
              <a:pPr marL="0" marR="0" lvl="0" indent="0" algn="ctr" rtl="0">
                <a:lnSpc>
                  <a:spcPct val="100000"/>
                </a:lnSpc>
                <a:spcBef>
                  <a:spcPts val="0"/>
                </a:spcBef>
                <a:spcAft>
                  <a:spcPts val="0"/>
                </a:spcAft>
                <a:buClr>
                  <a:srgbClr val="000000"/>
                </a:buClr>
                <a:buSzPts val="2400"/>
                <a:buFont typeface="Arial"/>
                <a:buNone/>
                <a:defRPr sz="2400" b="1">
                  <a:solidFill>
                    <a:schemeClr val="lt1"/>
                  </a:solidFill>
                  <a:latin typeface="Calibri"/>
                  <a:ea typeface="Calibri"/>
                  <a:cs typeface="Calibri"/>
                  <a:sym typeface="Calibri"/>
                </a:defRPr>
              </a:pPr>
              <a:r>
                <a:t>Λογοδοσία και δέσμευση</a:t>
              </a:r>
              <a:endParaRPr sz="2400" b="0" i="0" u="none" strike="noStrike" cap="none">
                <a:solidFill>
                  <a:schemeClr val="lt1"/>
                </a:solidFill>
                <a:latin typeface="Calibri"/>
                <a:ea typeface="Calibri"/>
                <a:cs typeface="Calibri"/>
                <a:sym typeface="Calibri"/>
              </a:endParaRPr>
            </a:p>
          </p:txBody>
        </p:sp>
      </p:grpSp>
      <p:grpSp>
        <p:nvGrpSpPr>
          <p:cNvPr id="364" name="Google Shape;364;p26"/>
          <p:cNvGrpSpPr/>
          <p:nvPr/>
        </p:nvGrpSpPr>
        <p:grpSpPr>
          <a:xfrm>
            <a:off x="9262009" y="4676560"/>
            <a:ext cx="389901" cy="557282"/>
            <a:chOff x="5708928" y="1083472"/>
            <a:chExt cx="389901" cy="557282"/>
          </a:xfrm>
        </p:grpSpPr>
        <p:sp>
          <p:nvSpPr>
            <p:cNvPr id="365" name="Google Shape;365;p26"/>
            <p:cNvSpPr/>
            <p:nvPr/>
          </p:nvSpPr>
          <p:spPr>
            <a:xfrm rot="-31347">
              <a:off x="5711445" y="1085215"/>
              <a:ext cx="384867" cy="553796"/>
            </a:xfrm>
            <a:prstGeom prst="rightArrow">
              <a:avLst>
                <a:gd name="adj1" fmla="val 60000"/>
                <a:gd name="adj2" fmla="val 50000"/>
              </a:avLst>
            </a:prstGeom>
            <a:solidFill>
              <a:srgbClr val="ACD4C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66" name="Google Shape;366;p26"/>
            <p:cNvSpPr txBox="1"/>
            <p:nvPr/>
          </p:nvSpPr>
          <p:spPr>
            <a:xfrm rot="-31347">
              <a:off x="5711447" y="1196500"/>
              <a:ext cx="269407" cy="33227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alibri"/>
                <a:buNone/>
              </a:pPr>
              <a:endParaRPr sz="1600" b="0" i="0" u="none" strike="noStrike" cap="none">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ACA30E32-F28E-FF09-91E4-6CAEBE2C8AA8}"/>
              </a:ext>
            </a:extLst>
          </p:cNvPr>
          <p:cNvSpPr txBox="1"/>
          <p:nvPr/>
        </p:nvSpPr>
        <p:spPr>
          <a:xfrm>
            <a:off x="727147" y="6080760"/>
            <a:ext cx="5625248" cy="307777"/>
          </a:xfrm>
          <a:prstGeom prst="rect">
            <a:avLst/>
          </a:prstGeom>
          <a:noFill/>
        </p:spPr>
        <p:txBody>
          <a:bodyPr wrap="square">
            <a:spAutoFit/>
          </a:bodyPr>
          <a:lstStyle/>
          <a:p>
            <a:pPr>
              <a:defRPr b="1"/>
            </a:pPr>
            <a:r>
              <a:t>Τα βασικά στοιχεία της σχέσης</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Μαθησιακοί Στόχοι</a:t>
            </a:r>
          </a:p>
        </p:txBody>
      </p:sp>
      <p:sp>
        <p:nvSpPr>
          <p:cNvPr id="105" name="Google Shape;105;p3"/>
          <p:cNvSpPr txBox="1">
            <a:spLocks noGrp="1"/>
          </p:cNvSpPr>
          <p:nvPr>
            <p:ph type="body" idx="1"/>
          </p:nvPr>
        </p:nvSpPr>
        <p:spPr>
          <a:xfrm>
            <a:off x="676656" y="2011680"/>
            <a:ext cx="10753800" cy="3766200"/>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rgbClr val="262626"/>
              </a:buClr>
              <a:buSzPts val="2400"/>
              <a:buNone/>
            </a:pPr>
            <a:r>
              <a:rPr dirty="0" err="1"/>
              <a:t>Ότ</a:t>
            </a:r>
            <a:r>
              <a:rPr dirty="0"/>
              <a:t>αν θα έχετε ολοκληρώσει αυτή την ενότητα, θα είστε σε θέση να:</a:t>
            </a:r>
          </a:p>
          <a:p>
            <a:pPr marL="91440" lvl="0" indent="-91440" algn="l" rtl="0">
              <a:lnSpc>
                <a:spcPct val="85000"/>
              </a:lnSpc>
              <a:spcBef>
                <a:spcPts val="1300"/>
              </a:spcBef>
              <a:spcAft>
                <a:spcPts val="0"/>
              </a:spcAft>
              <a:buClr>
                <a:srgbClr val="262626"/>
              </a:buClr>
              <a:buSzPts val="2400"/>
              <a:buFont typeface="Arial"/>
              <a:buChar char="•"/>
            </a:pPr>
            <a:r>
              <a:rPr dirty="0"/>
              <a:t> καταν</a:t>
            </a:r>
            <a:r>
              <a:rPr lang="el-GR" dirty="0" err="1"/>
              <a:t>οήσετε</a:t>
            </a:r>
            <a:r>
              <a:rPr lang="el-GR" dirty="0"/>
              <a:t> </a:t>
            </a:r>
            <a:r>
              <a:rPr dirty="0"/>
              <a:t>και </a:t>
            </a:r>
            <a:r>
              <a:rPr lang="el-GR" dirty="0"/>
              <a:t>να αναπτύξετε</a:t>
            </a:r>
            <a:r>
              <a:rPr dirty="0"/>
              <a:t> τ</a:t>
            </a:r>
            <a:r>
              <a:rPr lang="el-GR" dirty="0" err="1"/>
              <a:t>ις</a:t>
            </a:r>
            <a:r>
              <a:rPr lang="el-GR" dirty="0"/>
              <a:t> </a:t>
            </a:r>
            <a:r>
              <a:rPr dirty="0" err="1"/>
              <a:t>δεξι</a:t>
            </a:r>
            <a:r>
              <a:rPr lang="el-GR" dirty="0" err="1"/>
              <a:t>ότητες</a:t>
            </a:r>
            <a:r>
              <a:rPr dirty="0"/>
              <a:t> και</a:t>
            </a:r>
            <a:r>
              <a:rPr lang="el-GR" dirty="0"/>
              <a:t> ικανότητες </a:t>
            </a:r>
            <a:r>
              <a:rPr dirty="0"/>
              <a:t>π</a:t>
            </a:r>
            <a:r>
              <a:rPr dirty="0" err="1"/>
              <a:t>ου</a:t>
            </a:r>
            <a:r>
              <a:rPr dirty="0"/>
              <a:t> απαιτούνται για την εταιρική σχέση  </a:t>
            </a:r>
          </a:p>
          <a:p>
            <a:pPr marL="91440" lvl="0" indent="-91440" algn="l" rtl="0">
              <a:lnSpc>
                <a:spcPct val="85000"/>
              </a:lnSpc>
              <a:spcBef>
                <a:spcPts val="1300"/>
              </a:spcBef>
              <a:spcAft>
                <a:spcPts val="0"/>
              </a:spcAft>
              <a:buClr>
                <a:srgbClr val="262626"/>
              </a:buClr>
              <a:buSzPts val="2400"/>
              <a:buFont typeface="Arial"/>
              <a:buChar char="•"/>
            </a:pPr>
            <a:r>
              <a:rPr dirty="0"/>
              <a:t> </a:t>
            </a:r>
            <a:r>
              <a:rPr dirty="0" err="1"/>
              <a:t>Βελτιστο</a:t>
            </a:r>
            <a:r>
              <a:rPr dirty="0"/>
              <a:t>ποιήστε τον τρόπο εργασίας για τη δημιουργία μιας αποδοτικής και αποτελεσματικής εταιρικής σχέσης</a:t>
            </a:r>
          </a:p>
          <a:p>
            <a:pPr marL="91440" lvl="0" indent="-91440" algn="l" rtl="0">
              <a:lnSpc>
                <a:spcPct val="85000"/>
              </a:lnSpc>
              <a:spcBef>
                <a:spcPts val="1300"/>
              </a:spcBef>
              <a:spcAft>
                <a:spcPts val="0"/>
              </a:spcAft>
              <a:buClr>
                <a:srgbClr val="262626"/>
              </a:buClr>
              <a:buSzPts val="2400"/>
              <a:buFont typeface="Arial"/>
              <a:buChar char="•"/>
            </a:pPr>
            <a:r>
              <a:rPr dirty="0"/>
              <a:t> </a:t>
            </a:r>
            <a:r>
              <a:rPr dirty="0" err="1"/>
              <a:t>Αν</a:t>
            </a:r>
            <a:r>
              <a:rPr dirty="0"/>
              <a:t>αγνώριση ορθής πρακτικής και υποστήριξη της ανάπτυξης αποτελεσματικών εταιρικών σχέσεων για τους ΣΒΑ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D74EAC-45CA-EB83-8F7E-12D3EF83D1E3}"/>
              </a:ext>
            </a:extLst>
          </p:cNvPr>
          <p:cNvSpPr>
            <a:spLocks noGrp="1"/>
          </p:cNvSpPr>
          <p:nvPr>
            <p:ph type="body" idx="1"/>
          </p:nvPr>
        </p:nvSpPr>
        <p:spPr>
          <a:xfrm>
            <a:off x="676656" y="1596044"/>
            <a:ext cx="10753725" cy="4181821"/>
          </a:xfrm>
        </p:spPr>
        <p:txBody>
          <a:bodyPr/>
          <a:lstStyle/>
          <a:p>
            <a:r>
              <a:rPr dirty="0"/>
              <a:t>Όπ</a:t>
            </a:r>
            <a:r>
              <a:rPr dirty="0" err="1"/>
              <a:t>ου</a:t>
            </a:r>
            <a:r>
              <a:rPr dirty="0"/>
              <a:t> η </a:t>
            </a:r>
            <a:r>
              <a:rPr dirty="0" err="1"/>
              <a:t>σχέση</a:t>
            </a:r>
            <a:r>
              <a:rPr dirty="0"/>
              <a:t> </a:t>
            </a:r>
            <a:r>
              <a:rPr dirty="0" err="1"/>
              <a:t>είν</a:t>
            </a:r>
            <a:r>
              <a:rPr dirty="0"/>
              <a:t>αι ισχυρή, η εταιρική σχέση θα πρέπει να είναι σε θέση να επιτύχει αποδοτικά και αποτελεσματικά, ξεπερνώντας τις προκλήσεις που αναπόφευκτα ανακύπτουν στην πορεία.</a:t>
            </a:r>
          </a:p>
          <a:p>
            <a:r>
              <a:rPr dirty="0"/>
              <a:t>Όπ</a:t>
            </a:r>
            <a:r>
              <a:rPr dirty="0" err="1"/>
              <a:t>ου</a:t>
            </a:r>
            <a:r>
              <a:rPr dirty="0"/>
              <a:t> η </a:t>
            </a:r>
            <a:r>
              <a:rPr dirty="0" err="1"/>
              <a:t>σχέση</a:t>
            </a:r>
            <a:r>
              <a:rPr dirty="0"/>
              <a:t> </a:t>
            </a:r>
            <a:r>
              <a:rPr dirty="0" err="1"/>
              <a:t>είν</a:t>
            </a:r>
            <a:r>
              <a:rPr dirty="0"/>
              <a:t>αι αδύναμη, η εταιρική σχέση θα </a:t>
            </a:r>
            <a:r>
              <a:rPr lang="el-GR" dirty="0"/>
              <a:t>κοπιάσει</a:t>
            </a:r>
            <a:r>
              <a:rPr dirty="0"/>
              <a:t>, η δέσμευση μπορεί να μειωθεί και η εταιρική σχέση θα γίνει ανισορροπία ή θα αποτύχει να αποδώσει εντελώς.</a:t>
            </a:r>
          </a:p>
          <a:p>
            <a:pPr>
              <a:defRPr b="1"/>
            </a:pPr>
            <a:r>
              <a:rPr dirty="0" err="1"/>
              <a:t>Γι</a:t>
            </a:r>
            <a:r>
              <a:rPr dirty="0"/>
              <a:t>α να οικοδομήσουμε μια </a:t>
            </a:r>
            <a:r>
              <a:rPr dirty="0">
                <a:solidFill>
                  <a:schemeClr val="tx1"/>
                </a:solidFill>
                <a:effectLst/>
              </a:rPr>
              <a:t>καλή σχέση θα πρέπει να ληφθούν υπόψη τα 4 βασικά στοιχεία</a:t>
            </a:r>
            <a:r>
              <a:rPr dirty="0">
                <a:solidFill>
                  <a:schemeClr val="tx1"/>
                </a:solidFill>
              </a:rPr>
              <a:t>.</a:t>
            </a:r>
          </a:p>
          <a:p>
            <a:endParaRPr dirty="0"/>
          </a:p>
        </p:txBody>
      </p:sp>
    </p:spTree>
    <p:custDataLst>
      <p:tags r:id="rId1"/>
    </p:custDataLst>
    <p:extLst>
      <p:ext uri="{BB962C8B-B14F-4D97-AF65-F5344CB8AC3E}">
        <p14:creationId xmlns:p14="http://schemas.microsoft.com/office/powerpoint/2010/main" val="364656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237A91E-D01C-3CEC-A924-F9680B18A636}"/>
              </a:ext>
            </a:extLst>
          </p:cNvPr>
          <p:cNvGraphicFramePr>
            <a:graphicFrameLocks noGrp="1"/>
          </p:cNvGraphicFramePr>
          <p:nvPr>
            <p:extLst>
              <p:ext uri="{D42A27DB-BD31-4B8C-83A1-F6EECF244321}">
                <p14:modId xmlns:p14="http://schemas.microsoft.com/office/powerpoint/2010/main" val="952039029"/>
              </p:ext>
            </p:extLst>
          </p:nvPr>
        </p:nvGraphicFramePr>
        <p:xfrm>
          <a:off x="232756" y="249382"/>
          <a:ext cx="11754197" cy="6400798"/>
        </p:xfrm>
        <a:graphic>
          <a:graphicData uri="http://schemas.openxmlformats.org/drawingml/2006/table">
            <a:tbl>
              <a:tblPr firstRow="1" bandRow="1">
                <a:tableStyleId>{AB8F3119-4F1E-4DB4-8467-D946FF0624AD}</a:tableStyleId>
              </a:tblPr>
              <a:tblGrid>
                <a:gridCol w="11754197">
                  <a:extLst>
                    <a:ext uri="{9D8B030D-6E8A-4147-A177-3AD203B41FA5}">
                      <a16:colId xmlns:a16="http://schemas.microsoft.com/office/drawing/2014/main" val="3368468760"/>
                    </a:ext>
                  </a:extLst>
                </a:gridCol>
              </a:tblGrid>
              <a:tr h="1064970">
                <a:tc>
                  <a:txBody>
                    <a:bodyPr/>
                    <a:lstStyle/>
                    <a:p>
                      <a:endParaRPr dirty="0"/>
                    </a:p>
                  </a:txBody>
                  <a:tcPr/>
                </a:tc>
                <a:extLst>
                  <a:ext uri="{0D108BD9-81ED-4DB2-BD59-A6C34878D82A}">
                    <a16:rowId xmlns:a16="http://schemas.microsoft.com/office/drawing/2014/main" val="391334790"/>
                  </a:ext>
                </a:extLst>
              </a:tr>
              <a:tr h="1531623">
                <a:tc>
                  <a:txBody>
                    <a:bodyPr/>
                    <a:lstStyle/>
                    <a:p>
                      <a:pPr>
                        <a:defRPr b="1"/>
                      </a:pPr>
                      <a:r>
                        <a:rPr sz="1800" dirty="0" err="1"/>
                        <a:t>Εμ</a:t>
                      </a:r>
                      <a:r>
                        <a:rPr sz="1800" dirty="0"/>
                        <a:t>πιστοσύνη και διαφάνεια</a:t>
                      </a:r>
                    </a:p>
                    <a:p>
                      <a:r>
                        <a:rPr sz="1800" dirty="0" err="1"/>
                        <a:t>Τέσσερ</a:t>
                      </a:r>
                      <a:r>
                        <a:rPr sz="1800" dirty="0"/>
                        <a:t>α στοιχεία εμπιστοσύνης αφορούν ειδικότερα τις εταιρικές σχέσεις: ΑΡΜΟΔΙΟΤΗΤΕΣ: είναι ο </a:t>
                      </a:r>
                      <a:r>
                        <a:rPr lang="el-GR" sz="1800" dirty="0"/>
                        <a:t>συνέταιρος</a:t>
                      </a:r>
                      <a:r>
                        <a:rPr sz="1800" dirty="0"/>
                        <a:t> ικανός να κάνει αυτό που λέει ότι θα κάνει; ΑΞΙΟΠΙΣΤΙΑ: θα κάνει ο </a:t>
                      </a:r>
                      <a:r>
                        <a:rPr lang="el-GR" sz="1800" dirty="0"/>
                        <a:t>συνέταιρος</a:t>
                      </a:r>
                      <a:r>
                        <a:rPr sz="1800" dirty="0"/>
                        <a:t> αυτό που λέει ότι θα κάνει; Κάνοντας το σωστό: θα ενεργήσει ο εταίρος προς το συμφέρον της εταιρικής σχέσης; Διαφάνεια/τιμή: είναι ο </a:t>
                      </a:r>
                      <a:r>
                        <a:rPr lang="el-GR" sz="1800" dirty="0"/>
                        <a:t>συνέταιρος</a:t>
                      </a:r>
                      <a:r>
                        <a:rPr sz="1800" dirty="0"/>
                        <a:t> ανοιχτός για τα κίνητρά του; Είναι ειλικρινείς; </a:t>
                      </a:r>
                      <a:endParaRPr sz="1800" b="1" dirty="0"/>
                    </a:p>
                  </a:txBody>
                  <a:tcPr/>
                </a:tc>
                <a:extLst>
                  <a:ext uri="{0D108BD9-81ED-4DB2-BD59-A6C34878D82A}">
                    <a16:rowId xmlns:a16="http://schemas.microsoft.com/office/drawing/2014/main" val="2164757854"/>
                  </a:ext>
                </a:extLst>
              </a:tr>
              <a:tr h="1305239">
                <a:tc>
                  <a:txBody>
                    <a:bodyPr/>
                    <a:lstStyle/>
                    <a:p>
                      <a:pPr>
                        <a:defRPr b="1"/>
                      </a:pPr>
                      <a:r>
                        <a:rPr sz="1800" dirty="0" err="1"/>
                        <a:t>Ισοζύγιο</a:t>
                      </a:r>
                      <a:r>
                        <a:rPr sz="1800" dirty="0"/>
                        <a:t> </a:t>
                      </a:r>
                      <a:r>
                        <a:rPr sz="1800" dirty="0" err="1"/>
                        <a:t>Ισχύος</a:t>
                      </a:r>
                      <a:r>
                        <a:rPr sz="1800" dirty="0"/>
                        <a:t> και </a:t>
                      </a:r>
                      <a:r>
                        <a:rPr lang="el-GR" sz="1800" dirty="0"/>
                        <a:t>Ισότητα</a:t>
                      </a:r>
                      <a:endParaRPr sz="1800" dirty="0"/>
                    </a:p>
                    <a:p>
                      <a:r>
                        <a:rPr sz="1800" dirty="0"/>
                        <a:t>Η </a:t>
                      </a:r>
                      <a:r>
                        <a:rPr sz="1800" dirty="0" err="1"/>
                        <a:t>δυν</a:t>
                      </a:r>
                      <a:r>
                        <a:rPr sz="1800" dirty="0"/>
                        <a:t>αμική της δύναμης είναι υγιής σε μια εταιρική σχέση όταν υπάρχει μια ισχυρή αίσθηση της ισότητας: δηλαδή, όταν όλοι οι εταίροι διαθέτουν επαρκείς πόρους και συμμετέχουν πλήρως στη λήψη αποφάσεων και στις βασικές δραστηριότητες. </a:t>
                      </a:r>
                    </a:p>
                  </a:txBody>
                  <a:tcPr/>
                </a:tc>
                <a:extLst>
                  <a:ext uri="{0D108BD9-81ED-4DB2-BD59-A6C34878D82A}">
                    <a16:rowId xmlns:a16="http://schemas.microsoft.com/office/drawing/2014/main" val="3192831919"/>
                  </a:ext>
                </a:extLst>
              </a:tr>
              <a:tr h="1249483">
                <a:tc>
                  <a:txBody>
                    <a:bodyPr/>
                    <a:lstStyle/>
                    <a:p>
                      <a:pPr>
                        <a:defRPr b="1"/>
                      </a:pPr>
                      <a:r>
                        <a:rPr sz="1800" dirty="0" err="1"/>
                        <a:t>Αμοι</a:t>
                      </a:r>
                      <a:r>
                        <a:rPr sz="1800" dirty="0"/>
                        <a:t>βαίο όφελος</a:t>
                      </a:r>
                    </a:p>
                    <a:p>
                      <a:r>
                        <a:rPr lang="el-GR" sz="1800" dirty="0"/>
                        <a:t>Αμοιβαίο όφελος προς όλους τους εμπλεκομένους.</a:t>
                      </a:r>
                      <a:endParaRPr sz="1800" dirty="0"/>
                    </a:p>
                  </a:txBody>
                  <a:tcPr/>
                </a:tc>
                <a:extLst>
                  <a:ext uri="{0D108BD9-81ED-4DB2-BD59-A6C34878D82A}">
                    <a16:rowId xmlns:a16="http://schemas.microsoft.com/office/drawing/2014/main" val="224541731"/>
                  </a:ext>
                </a:extLst>
              </a:tr>
              <a:tr h="1249483">
                <a:tc>
                  <a:txBody>
                    <a:bodyPr/>
                    <a:lstStyle/>
                    <a:p>
                      <a:pPr>
                        <a:defRPr b="1"/>
                      </a:pPr>
                      <a:r>
                        <a:rPr lang="el-GR" sz="1800" dirty="0"/>
                        <a:t>Λογοδοσία</a:t>
                      </a:r>
                      <a:r>
                        <a:rPr sz="1800" dirty="0"/>
                        <a:t> και </a:t>
                      </a:r>
                      <a:r>
                        <a:rPr lang="el-GR" sz="1800" dirty="0"/>
                        <a:t>Δέσμευση</a:t>
                      </a:r>
                      <a:endParaRPr sz="1800" dirty="0"/>
                    </a:p>
                    <a:p>
                      <a:r>
                        <a:rPr sz="1800" dirty="0" err="1"/>
                        <a:t>Οι</a:t>
                      </a:r>
                      <a:r>
                        <a:rPr sz="1800" dirty="0"/>
                        <a:t> </a:t>
                      </a:r>
                      <a:r>
                        <a:rPr sz="1800" dirty="0" err="1"/>
                        <a:t>ετ</a:t>
                      </a:r>
                      <a:r>
                        <a:rPr sz="1800" dirty="0"/>
                        <a:t>αιρικές σχέσεις λειτουργούν καλά όταν λογοδοτούν μεταξύ τους για την εκπλήρωση των δεσμεύσεών τους (αμοιβαία λογοδοσία) και όταν είναι όλες συλλογικά δεσμευμένες και υπόλογες για την υλοποίηση της εταιρικής σχέσης στο σύνολό της (συλλογική λογοδοσία)</a:t>
                      </a:r>
                    </a:p>
                  </a:txBody>
                  <a:tcPr/>
                </a:tc>
                <a:extLst>
                  <a:ext uri="{0D108BD9-81ED-4DB2-BD59-A6C34878D82A}">
                    <a16:rowId xmlns:a16="http://schemas.microsoft.com/office/drawing/2014/main" val="4066785955"/>
                  </a:ext>
                </a:extLst>
              </a:tr>
            </a:tbl>
          </a:graphicData>
        </a:graphic>
      </p:graphicFrame>
    </p:spTree>
    <p:custDataLst>
      <p:tags r:id="rId1"/>
    </p:custDataLst>
    <p:extLst>
      <p:ext uri="{BB962C8B-B14F-4D97-AF65-F5344CB8AC3E}">
        <p14:creationId xmlns:p14="http://schemas.microsoft.com/office/powerpoint/2010/main" val="1721772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7"/>
          <p:cNvSpPr txBox="1">
            <a:spLocks noGrp="1"/>
          </p:cNvSpPr>
          <p:nvPr>
            <p:ph type="title"/>
          </p:nvPr>
        </p:nvSpPr>
        <p:spPr>
          <a:xfrm>
            <a:off x="866926" y="-37598"/>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b="1">
                <a:solidFill>
                  <a:srgbClr val="40B385"/>
                </a:solidFill>
              </a:defRPr>
            </a:pPr>
            <a:r>
              <a:t>Ο κύκλος ζωής των εταίρων</a:t>
            </a:r>
          </a:p>
        </p:txBody>
      </p:sp>
      <p:sp>
        <p:nvSpPr>
          <p:cNvPr id="372" name="Google Shape;372;p27"/>
          <p:cNvSpPr txBox="1"/>
          <p:nvPr/>
        </p:nvSpPr>
        <p:spPr>
          <a:xfrm>
            <a:off x="6253314" y="2164080"/>
            <a:ext cx="5722375" cy="4482526"/>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91440" algn="l" rtl="0">
              <a:lnSpc>
                <a:spcPct val="85000"/>
              </a:lnSpc>
              <a:spcBef>
                <a:spcPts val="0"/>
              </a:spcBef>
              <a:spcAft>
                <a:spcPts val="0"/>
              </a:spcAft>
              <a:buClr>
                <a:srgbClr val="262626"/>
              </a:buClr>
              <a:buSzPts val="2400"/>
              <a:buFont typeface="Arial"/>
              <a:buChar char=" "/>
              <a:defRPr sz="2400" b="1">
                <a:solidFill>
                  <a:srgbClr val="262626"/>
                </a:solidFill>
                <a:latin typeface="Calibri"/>
                <a:ea typeface="Calibri"/>
                <a:cs typeface="Calibri"/>
                <a:sym typeface="Calibri"/>
              </a:defRPr>
            </a:pPr>
            <a:r>
              <a:t>Στάδια 2: ΔΙΑΧΕΙΡΙΣΗ και ΔΙΑΤΗΡΗΣΗ</a:t>
            </a:r>
            <a:endParaRPr sz="2400" b="1" i="0" u="none" strike="noStrike" cap="none">
              <a:solidFill>
                <a:srgbClr val="262626"/>
              </a:solidFill>
              <a:latin typeface="Calibri"/>
              <a:ea typeface="Calibri"/>
              <a:cs typeface="Calibri"/>
              <a:sym typeface="Calibri"/>
            </a:endParaRPr>
          </a:p>
          <a:p>
            <a:pPr marL="91440" marR="0" lvl="0" indent="0" algn="l" rtl="0">
              <a:lnSpc>
                <a:spcPct val="85000"/>
              </a:lnSpc>
              <a:spcBef>
                <a:spcPts val="1300"/>
              </a:spcBef>
              <a:spcAft>
                <a:spcPts val="0"/>
              </a:spcAft>
              <a:buClr>
                <a:srgbClr val="262626"/>
              </a:buClr>
              <a:buSzPts val="1800"/>
              <a:buFont typeface="Arial"/>
              <a:buNone/>
            </a:pPr>
            <a:endParaRPr sz="1800" b="0" i="0" u="none" strike="noStrike" cap="none">
              <a:solidFill>
                <a:srgbClr val="262626"/>
              </a:solidFill>
              <a:latin typeface="Calibri"/>
              <a:ea typeface="Calibri"/>
              <a:cs typeface="Calibri"/>
              <a:sym typeface="Calibri"/>
            </a:endParaRPr>
          </a:p>
          <a:p>
            <a:pPr marL="91440" marR="0" lvl="0" indent="-91440" algn="l" rtl="0">
              <a:lnSpc>
                <a:spcPct val="85000"/>
              </a:lnSpc>
              <a:spcBef>
                <a:spcPts val="130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t>Αυτό το βήμα αντιπροσωπεύει τη φάση υλοποίησης της εταιρικής σχέσης. Στην αρχή του σταδίου 2, οι εταίροι δημιουργούν τις δομές διακυβέρνησης, λειτουργίας και διαχείρισης, κατανέμουν ανθρώπινους πόρους και οικονομικούς πόρους (ή κινητοποιούν πόρους από εξωτερική πηγή) και αρχίζουν να λειτουργούν από κοινού.</a:t>
            </a:r>
            <a:endParaRPr sz="2400" b="0" i="0" u="none" strike="noStrike" cap="none">
              <a:solidFill>
                <a:srgbClr val="262626"/>
              </a:solidFill>
              <a:latin typeface="Calibri"/>
              <a:ea typeface="Calibri"/>
              <a:cs typeface="Calibri"/>
              <a:sym typeface="Calibri"/>
            </a:endParaRPr>
          </a:p>
        </p:txBody>
      </p:sp>
      <p:sp>
        <p:nvSpPr>
          <p:cNvPr id="373" name="Google Shape;373;p27"/>
          <p:cNvSpPr txBox="1"/>
          <p:nvPr/>
        </p:nvSpPr>
        <p:spPr>
          <a:xfrm>
            <a:off x="829056" y="2164080"/>
            <a:ext cx="5070299" cy="4482526"/>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91440" marR="0" lvl="0" indent="-91440" algn="l" rtl="0">
              <a:lnSpc>
                <a:spcPct val="85000"/>
              </a:lnSpc>
              <a:spcBef>
                <a:spcPts val="0"/>
              </a:spcBef>
              <a:spcAft>
                <a:spcPts val="0"/>
              </a:spcAft>
              <a:buClr>
                <a:srgbClr val="262626"/>
              </a:buClr>
              <a:buSzPts val="2400"/>
              <a:buFont typeface="Arial"/>
              <a:buChar char=" "/>
              <a:defRPr sz="2400" b="1">
                <a:solidFill>
                  <a:srgbClr val="262626"/>
                </a:solidFill>
                <a:latin typeface="Calibri"/>
                <a:ea typeface="Calibri"/>
                <a:cs typeface="Calibri"/>
                <a:sym typeface="Calibri"/>
              </a:defRPr>
            </a:pPr>
            <a:r>
              <a:rPr sz="2000" dirty="0" err="1"/>
              <a:t>Βήμ</a:t>
            </a:r>
            <a:r>
              <a:rPr sz="2000" dirty="0"/>
              <a:t>α 1: </a:t>
            </a:r>
            <a:r>
              <a:rPr lang="el-GR" sz="2000" dirty="0"/>
              <a:t>Παρατήρηση</a:t>
            </a:r>
            <a:r>
              <a:rPr sz="2000" dirty="0"/>
              <a:t> και </a:t>
            </a:r>
            <a:r>
              <a:rPr lang="el-GR" sz="2000" dirty="0"/>
              <a:t>δημιουργία</a:t>
            </a:r>
            <a:endParaRPr sz="2000" b="1" i="0" u="none" strike="noStrike" cap="none" dirty="0">
              <a:solidFill>
                <a:srgbClr val="262626"/>
              </a:solidFill>
              <a:latin typeface="Calibri"/>
              <a:ea typeface="Calibri"/>
              <a:cs typeface="Calibri"/>
              <a:sym typeface="Calibri"/>
            </a:endParaRPr>
          </a:p>
          <a:p>
            <a:pPr marL="91440" marR="0" lvl="0" indent="-2538" algn="l" rtl="0">
              <a:lnSpc>
                <a:spcPct val="85000"/>
              </a:lnSpc>
              <a:spcBef>
                <a:spcPts val="1300"/>
              </a:spcBef>
              <a:spcAft>
                <a:spcPts val="0"/>
              </a:spcAft>
              <a:buClr>
                <a:srgbClr val="262626"/>
              </a:buClr>
              <a:buSzPts val="1400"/>
              <a:buFont typeface="Arial"/>
              <a:buNone/>
            </a:pPr>
            <a:endParaRPr sz="1200" b="0" i="0" u="none" strike="noStrike" cap="none" dirty="0">
              <a:solidFill>
                <a:srgbClr val="262626"/>
              </a:solidFill>
              <a:latin typeface="Calibri"/>
              <a:ea typeface="Calibri"/>
              <a:cs typeface="Calibri"/>
              <a:sym typeface="Calibri"/>
            </a:endParaRPr>
          </a:p>
          <a:p>
            <a:pPr marL="91440" marR="0" lvl="0" indent="-91440" algn="l" rtl="0">
              <a:lnSpc>
                <a:spcPct val="85000"/>
              </a:lnSpc>
              <a:spcBef>
                <a:spcPts val="130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rPr sz="2000" dirty="0" err="1"/>
              <a:t>Το</a:t>
            </a:r>
            <a:r>
              <a:rPr sz="2000" dirty="0"/>
              <a:t> β</a:t>
            </a:r>
            <a:r>
              <a:rPr sz="2000" dirty="0" err="1"/>
              <a:t>ήμ</a:t>
            </a:r>
            <a:r>
              <a:rPr sz="2000" dirty="0"/>
              <a:t>α αυτό περιλαμβάνει συνήθως </a:t>
            </a:r>
            <a:r>
              <a:rPr sz="2000" b="1" dirty="0"/>
              <a:t>τη </a:t>
            </a:r>
            <a:r>
              <a:rPr lang="el-GR" sz="2000" b="1" dirty="0" err="1"/>
              <a:t>απεικόνηση</a:t>
            </a:r>
            <a:r>
              <a:rPr lang="el-GR" sz="2000" b="1" dirty="0"/>
              <a:t> </a:t>
            </a:r>
            <a:r>
              <a:rPr sz="2000" dirty="0" err="1"/>
              <a:t>του</a:t>
            </a:r>
            <a:r>
              <a:rPr sz="2000" dirty="0"/>
              <a:t> τοπίου των σχετικών ενδιαφερόμενων μερών και πρωτοβουλιών (βλ. χα</a:t>
            </a:r>
            <a:r>
              <a:rPr sz="2000" dirty="0" err="1"/>
              <a:t>ρτογράφηση</a:t>
            </a:r>
            <a:r>
              <a:rPr sz="2000" dirty="0"/>
              <a:t> </a:t>
            </a:r>
            <a:r>
              <a:rPr sz="2000" dirty="0" err="1"/>
              <a:t>των</a:t>
            </a:r>
            <a:r>
              <a:rPr sz="2000" dirty="0"/>
              <a:t> </a:t>
            </a:r>
            <a:r>
              <a:rPr sz="2000" dirty="0" err="1"/>
              <a:t>ενδι</a:t>
            </a:r>
            <a:r>
              <a:rPr sz="2000" dirty="0"/>
              <a:t>αφερόμενων μερών), τη συμμετοχή των βασικών ενδιαφερόμενων μερών ώστε να αναπτύξουν από κοινού την πλήρη κατανόηση του ζητήματος, τον εντοπισμό των ενδιαφερόμενων μερών που ενδέχεται να είναι εταίροι και, στη συνέχεια, την ανάληψη της διαδικασίας δέσμευσης και διαπραγμάτευσης για τη συλλογική ανάπτυξη μιας εταιρικής σχέσης που δημιουργεί αξία.</a:t>
            </a:r>
            <a:endParaRPr sz="2000" b="0" i="0" u="none" strike="noStrike" cap="none" dirty="0">
              <a:solidFill>
                <a:srgbClr val="262626"/>
              </a:solidFill>
              <a:latin typeface="Calibri"/>
              <a:ea typeface="Calibri"/>
              <a:cs typeface="Calibri"/>
              <a:sym typeface="Calibri"/>
            </a:endParaRPr>
          </a:p>
        </p:txBody>
      </p:sp>
      <p:sp>
        <p:nvSpPr>
          <p:cNvPr id="2" name="TextBox 1">
            <a:extLst>
              <a:ext uri="{FF2B5EF4-FFF2-40B4-BE49-F238E27FC236}">
                <a16:creationId xmlns:a16="http://schemas.microsoft.com/office/drawing/2014/main" id="{5FF48D9E-8BEA-D253-2114-6CE3C77F5122}"/>
              </a:ext>
            </a:extLst>
          </p:cNvPr>
          <p:cNvSpPr txBox="1"/>
          <p:nvPr/>
        </p:nvSpPr>
        <p:spPr>
          <a:xfrm>
            <a:off x="552299" y="1440180"/>
            <a:ext cx="11087402" cy="338554"/>
          </a:xfrm>
          <a:prstGeom prst="rect">
            <a:avLst/>
          </a:prstGeom>
          <a:noFill/>
        </p:spPr>
        <p:txBody>
          <a:bodyPr wrap="square">
            <a:spAutoFit/>
          </a:bodyPr>
          <a:lstStyle/>
          <a:p>
            <a:pPr>
              <a:defRPr sz="1600"/>
            </a:pPr>
            <a:r>
              <a:rPr dirty="0"/>
              <a:t>Ο </a:t>
            </a:r>
            <a:r>
              <a:rPr dirty="0" err="1"/>
              <a:t>κύκλος</a:t>
            </a:r>
            <a:r>
              <a:rPr dirty="0"/>
              <a:t> </a:t>
            </a:r>
            <a:r>
              <a:rPr dirty="0" err="1"/>
              <a:t>ζωής</a:t>
            </a:r>
            <a:r>
              <a:rPr dirty="0"/>
              <a:t> </a:t>
            </a:r>
            <a:r>
              <a:rPr dirty="0" err="1"/>
              <a:t>των</a:t>
            </a:r>
            <a:r>
              <a:rPr dirty="0"/>
              <a:t> </a:t>
            </a:r>
            <a:r>
              <a:rPr dirty="0" err="1"/>
              <a:t>ετ</a:t>
            </a:r>
            <a:r>
              <a:rPr dirty="0"/>
              <a:t>αίρων είναι μια διαδικασία που ακολουθεί μια εταιρική σχέση και τα διάφορα στάδια που περνά: </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8"/>
          <p:cNvSpPr txBox="1">
            <a:spLocks noGrp="1"/>
          </p:cNvSpPr>
          <p:nvPr>
            <p:ph type="title"/>
          </p:nvPr>
        </p:nvSpPr>
        <p:spPr>
          <a:xfrm>
            <a:off x="829057" y="60240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b="1">
                <a:solidFill>
                  <a:srgbClr val="40B385"/>
                </a:solidFill>
              </a:defRPr>
            </a:pPr>
            <a:r>
              <a:t>Ο κύκλος ζωής των εταίρων</a:t>
            </a:r>
          </a:p>
        </p:txBody>
      </p:sp>
      <p:sp>
        <p:nvSpPr>
          <p:cNvPr id="379" name="Google Shape;379;p28"/>
          <p:cNvSpPr txBox="1"/>
          <p:nvPr/>
        </p:nvSpPr>
        <p:spPr>
          <a:xfrm>
            <a:off x="6253314" y="2164080"/>
            <a:ext cx="5722375" cy="4482526"/>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rmAutofit/>
          </a:bodyPr>
          <a:lstStyle/>
          <a:p>
            <a:pPr marL="91440" marR="0" lvl="0" indent="-91440" algn="l" rtl="0">
              <a:lnSpc>
                <a:spcPct val="85000"/>
              </a:lnSpc>
              <a:spcBef>
                <a:spcPts val="0"/>
              </a:spcBef>
              <a:spcAft>
                <a:spcPts val="0"/>
              </a:spcAft>
              <a:buClr>
                <a:srgbClr val="262626"/>
              </a:buClr>
              <a:buSzPts val="2400"/>
              <a:buFont typeface="Arial"/>
              <a:buChar char=" "/>
              <a:defRPr sz="2400" b="1">
                <a:solidFill>
                  <a:srgbClr val="262626"/>
                </a:solidFill>
                <a:latin typeface="Calibri"/>
                <a:ea typeface="Calibri"/>
                <a:cs typeface="Calibri"/>
                <a:sym typeface="Calibri"/>
              </a:defRPr>
            </a:pPr>
            <a:r>
              <a:rPr dirty="0" err="1"/>
              <a:t>Στάδι</a:t>
            </a:r>
            <a:r>
              <a:rPr dirty="0"/>
              <a:t>α 4: Προχωρώντας </a:t>
            </a:r>
            <a:endParaRPr sz="1800" b="0" i="0" u="none" strike="noStrike" cap="none" dirty="0">
              <a:solidFill>
                <a:srgbClr val="262626"/>
              </a:solidFill>
              <a:latin typeface="Calibri"/>
              <a:ea typeface="Calibri"/>
              <a:cs typeface="Calibri"/>
              <a:sym typeface="Calibri"/>
            </a:endParaRPr>
          </a:p>
          <a:p>
            <a:pPr marL="91440" marR="0" lvl="0" indent="-91440" algn="l" rtl="0">
              <a:lnSpc>
                <a:spcPct val="85000"/>
              </a:lnSpc>
              <a:spcBef>
                <a:spcPts val="1300"/>
              </a:spcBef>
              <a:spcAft>
                <a:spcPts val="0"/>
              </a:spcAft>
              <a:buClr>
                <a:srgbClr val="262626"/>
              </a:buClr>
              <a:buSzPts val="2400"/>
              <a:buFont typeface="Arial"/>
              <a:buChar char=" "/>
              <a:defRPr sz="2400">
                <a:solidFill>
                  <a:srgbClr val="262626"/>
                </a:solidFill>
                <a:latin typeface="Calibri"/>
                <a:ea typeface="Calibri"/>
                <a:cs typeface="Calibri"/>
                <a:sym typeface="Calibri"/>
              </a:defRPr>
            </a:pPr>
            <a:r>
              <a:rPr dirty="0" err="1"/>
              <a:t>Στον</a:t>
            </a:r>
            <a:r>
              <a:rPr dirty="0"/>
              <a:t> </a:t>
            </a:r>
            <a:r>
              <a:rPr dirty="0" err="1"/>
              <a:t>τελικό</a:t>
            </a:r>
            <a:r>
              <a:rPr dirty="0"/>
              <a:t> — </a:t>
            </a:r>
            <a:r>
              <a:rPr dirty="0" err="1"/>
              <a:t>Προχωρώντ</a:t>
            </a:r>
            <a:r>
              <a:rPr dirty="0"/>
              <a:t>ας — ανάλογα με τον τρόπο με τον οποίο η εμπειρία της εταιρικής σχέσης, η εταιρική σχέση μπορεί να αποφασίσει να </a:t>
            </a:r>
            <a:r>
              <a:rPr lang="el-GR" dirty="0"/>
              <a:t>τερματιστεί</a:t>
            </a:r>
            <a:r>
              <a:rPr dirty="0"/>
              <a:t> (είτε επειδή έχει ολοκληρώσει τα καθήκοντά της είτε δεν αποδίδει επαρκή αξία), να συνεχίσει, να θεσμοθετήσει τις δραστηριότητές της σε έναν από τους εταίρους ή σε έναν νέο οργανισμό, να κλιμακώσει τις δραστηριότητές της, να ανακατευθύνει τις προσπάθειές της ή να επαναπροσδιορίσει τον εαυτό της με μια αλλαγή εταίρων.</a:t>
            </a:r>
            <a:endParaRPr sz="2400" b="0" i="0" u="none" strike="noStrike" cap="none" dirty="0">
              <a:solidFill>
                <a:srgbClr val="262626"/>
              </a:solidFill>
              <a:latin typeface="Calibri"/>
              <a:ea typeface="Calibri"/>
              <a:cs typeface="Calibri"/>
              <a:sym typeface="Calibri"/>
            </a:endParaRPr>
          </a:p>
        </p:txBody>
      </p:sp>
      <p:sp>
        <p:nvSpPr>
          <p:cNvPr id="380" name="Google Shape;380;p28"/>
          <p:cNvSpPr txBox="1"/>
          <p:nvPr/>
        </p:nvSpPr>
        <p:spPr>
          <a:xfrm>
            <a:off x="829056" y="2164080"/>
            <a:ext cx="5070299" cy="4482526"/>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91440" marR="0" lvl="0" indent="-85090" algn="l" rtl="0">
              <a:lnSpc>
                <a:spcPct val="85000"/>
              </a:lnSpc>
              <a:spcBef>
                <a:spcPts val="0"/>
              </a:spcBef>
              <a:spcAft>
                <a:spcPts val="0"/>
              </a:spcAft>
              <a:buClr>
                <a:srgbClr val="262626"/>
              </a:buClr>
              <a:buSzPts val="2300"/>
              <a:buFont typeface="Arial"/>
              <a:buChar char=" "/>
              <a:defRPr sz="2300" b="1">
                <a:solidFill>
                  <a:srgbClr val="262626"/>
                </a:solidFill>
                <a:latin typeface="Calibri"/>
                <a:ea typeface="Calibri"/>
                <a:cs typeface="Calibri"/>
                <a:sym typeface="Calibri"/>
              </a:defRPr>
            </a:pPr>
            <a:r>
              <a:rPr sz="2000" dirty="0" err="1"/>
              <a:t>Βήμ</a:t>
            </a:r>
            <a:r>
              <a:rPr sz="2000" dirty="0"/>
              <a:t>α 3: </a:t>
            </a:r>
            <a:r>
              <a:rPr lang="el-GR" sz="2000" dirty="0"/>
              <a:t>Επανεξέταση και αναθεώρηση</a:t>
            </a:r>
            <a:endParaRPr sz="1200" b="0" i="0" u="none" strike="noStrike" cap="none" dirty="0">
              <a:solidFill>
                <a:srgbClr val="262626"/>
              </a:solidFill>
              <a:latin typeface="Calibri"/>
              <a:ea typeface="Calibri"/>
              <a:cs typeface="Calibri"/>
              <a:sym typeface="Calibri"/>
            </a:endParaRPr>
          </a:p>
          <a:p>
            <a:pPr marL="91440" marR="0" lvl="0" indent="-85090" algn="l" rtl="0">
              <a:lnSpc>
                <a:spcPct val="85000"/>
              </a:lnSpc>
              <a:spcBef>
                <a:spcPts val="1300"/>
              </a:spcBef>
              <a:spcAft>
                <a:spcPts val="0"/>
              </a:spcAft>
              <a:buClr>
                <a:srgbClr val="262626"/>
              </a:buClr>
              <a:buSzPts val="2300"/>
              <a:buFont typeface="Arial"/>
              <a:buChar char=" "/>
              <a:defRPr sz="2300">
                <a:solidFill>
                  <a:srgbClr val="262626"/>
                </a:solidFill>
                <a:latin typeface="Calibri"/>
                <a:ea typeface="Calibri"/>
                <a:cs typeface="Calibri"/>
                <a:sym typeface="Calibri"/>
              </a:defRPr>
            </a:pPr>
            <a:r>
              <a:rPr sz="2000" dirty="0" err="1"/>
              <a:t>Το</a:t>
            </a:r>
            <a:r>
              <a:rPr sz="2000" dirty="0"/>
              <a:t> β</a:t>
            </a:r>
            <a:r>
              <a:rPr sz="2000" dirty="0" err="1"/>
              <a:t>ήμ</a:t>
            </a:r>
            <a:r>
              <a:rPr sz="2000" dirty="0"/>
              <a:t>α αυτό αντιπροσωπεύει επίσης τη φάση υλοποίησης της εταιρικής σχέσης. </a:t>
            </a:r>
            <a:r>
              <a:rPr sz="2000" dirty="0" err="1"/>
              <a:t>Μι</a:t>
            </a:r>
            <a:r>
              <a:rPr sz="2000" dirty="0"/>
              <a:t>α καλά διατηρημένη εταιρική σχέση περιλαμβάνει μια κουλτούρα και μια συνεχή διαδικασία επανεξέτασης και επανάληψης — παρακολούθηση της προόδου προς την επίτευξη των στόχων, επανεξέταση της υγείας της εταιρικής σχέσης και πραγματοποίηση των αναγκαίων αλλαγών για τη διατήρηση της εταιρικής σχέσης σε καλό δρόμο, συμπεριλαμβανομένης της συνέχισης της ενίσχυσης της εταιρικής σχέσης. </a:t>
            </a:r>
            <a:endParaRPr sz="2000" b="0" i="0" u="none" strike="noStrike" cap="none" dirty="0">
              <a:solidFill>
                <a:srgbClr val="262626"/>
              </a:solidFill>
              <a:latin typeface="Calibri"/>
              <a:ea typeface="Calibri"/>
              <a:cs typeface="Calibri"/>
              <a:sym typeface="Calibri"/>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6" name="Google Shape;386;p29"/>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87" name="Google Shape;387;p29"/>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rPr dirty="0"/>
              <a:t>5.5. </a:t>
            </a:r>
            <a:r>
              <a:rPr lang="el-GR" dirty="0" err="1"/>
              <a:t>Απεικόνηση</a:t>
            </a:r>
            <a:r>
              <a:rPr dirty="0"/>
              <a:t> </a:t>
            </a:r>
            <a:r>
              <a:rPr dirty="0" err="1"/>
              <a:t>των</a:t>
            </a:r>
            <a:r>
              <a:rPr dirty="0"/>
              <a:t> </a:t>
            </a:r>
            <a:r>
              <a:rPr dirty="0" err="1"/>
              <a:t>ενδι</a:t>
            </a:r>
            <a:r>
              <a:rPr dirty="0"/>
              <a:t>αφερόμενων μερών</a:t>
            </a:r>
            <a:endParaRPr dirty="0">
              <a:solidFill>
                <a:srgbClr val="FFFFFF"/>
              </a:solidFill>
            </a:endParaRPr>
          </a:p>
        </p:txBody>
      </p:sp>
      <p:sp>
        <p:nvSpPr>
          <p:cNvPr id="388" name="Google Shape;388;p29"/>
          <p:cNvSpPr txBox="1"/>
          <p:nvPr/>
        </p:nvSpPr>
        <p:spPr>
          <a:xfrm>
            <a:off x="639429" y="2577910"/>
            <a:ext cx="11277268"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Η </a:t>
            </a:r>
            <a:r>
              <a:rPr dirty="0" err="1"/>
              <a:t>δι</a:t>
            </a:r>
            <a:r>
              <a:rPr dirty="0"/>
              <a:t>ασφάλιση της συμμετοχής των κατάλληλων οργανισμών σε μια εταιρική σχέση είναι ιδιαίτερα σημαντική κατά τη φάση του σχεδιασμού, αν και θα πρέπει να δοθεί προσοχή και ενδεχομένως αλλαγές κατά τη φάση υλοποίησης. </a:t>
            </a:r>
            <a:r>
              <a:rPr dirty="0" err="1"/>
              <a:t>Μι</a:t>
            </a:r>
            <a:r>
              <a:rPr dirty="0"/>
              <a:t>α συστηματική ανάλυση των ενδιαφερόμενων μερών θα συμβάλει στον εντοπισμό: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 </a:t>
            </a:r>
            <a:r>
              <a:rPr dirty="0" err="1"/>
              <a:t>Εκείν</a:t>
            </a:r>
            <a:r>
              <a:rPr lang="el-GR" dirty="0"/>
              <a:t>ων </a:t>
            </a:r>
            <a:r>
              <a:rPr dirty="0" err="1"/>
              <a:t>των</a:t>
            </a:r>
            <a:r>
              <a:rPr dirty="0"/>
              <a:t> οπ</a:t>
            </a:r>
            <a:r>
              <a:rPr dirty="0" err="1"/>
              <a:t>οίων</a:t>
            </a:r>
            <a:r>
              <a:rPr dirty="0"/>
              <a:t> τα </a:t>
            </a:r>
            <a:r>
              <a:rPr dirty="0" err="1"/>
              <a:t>συμφέροντ</a:t>
            </a:r>
            <a:r>
              <a:rPr dirty="0"/>
              <a:t>α επηρεάζονται από το ζήτημα ή εκείν</a:t>
            </a:r>
            <a:r>
              <a:rPr lang="el-GR" dirty="0"/>
              <a:t>ων</a:t>
            </a:r>
            <a:r>
              <a:rPr dirty="0"/>
              <a:t> των οποίων οι δραστηριότητες επηρεάζουν σημαντικά το ζήτημα·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 </a:t>
            </a:r>
            <a:r>
              <a:rPr dirty="0" err="1"/>
              <a:t>Όσοι</a:t>
            </a:r>
            <a:r>
              <a:rPr dirty="0"/>
              <a:t> </a:t>
            </a:r>
            <a:r>
              <a:rPr dirty="0" err="1"/>
              <a:t>δι</a:t>
            </a:r>
            <a:r>
              <a:rPr dirty="0"/>
              <a:t>αθέτουν κάθε είδους πόρους (οικονομικά, επιρροή, εμπειρογνωσία) που απαιτούνται για την υλοποίηση της εταιρικής σχέσης·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 </a:t>
            </a:r>
            <a:r>
              <a:rPr dirty="0" err="1"/>
              <a:t>Εκείν</a:t>
            </a:r>
            <a:r>
              <a:rPr lang="el-GR" dirty="0"/>
              <a:t>ων</a:t>
            </a:r>
            <a:r>
              <a:rPr dirty="0"/>
              <a:t> π</a:t>
            </a:r>
            <a:r>
              <a:rPr dirty="0" err="1"/>
              <a:t>ου</a:t>
            </a:r>
            <a:r>
              <a:rPr dirty="0"/>
              <a:t> </a:t>
            </a:r>
            <a:r>
              <a:rPr dirty="0" err="1"/>
              <a:t>ελέγχουν</a:t>
            </a:r>
            <a:r>
              <a:rPr dirty="0"/>
              <a:t> </a:t>
            </a:r>
            <a:r>
              <a:rPr dirty="0" err="1"/>
              <a:t>τις</a:t>
            </a:r>
            <a:r>
              <a:rPr dirty="0"/>
              <a:t> </a:t>
            </a:r>
            <a:r>
              <a:rPr dirty="0" err="1"/>
              <a:t>σχετικές</a:t>
            </a:r>
            <a:r>
              <a:rPr dirty="0"/>
              <a:t> </a:t>
            </a:r>
            <a:r>
              <a:rPr dirty="0" err="1"/>
              <a:t>δι</a:t>
            </a:r>
            <a:r>
              <a:rPr dirty="0"/>
              <a:t>αδικασίες εφαρμογής (συνήθως τον δημόσιο τομέα).</a:t>
            </a:r>
            <a:endParaRPr sz="32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0"/>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94" name="Google Shape;394;p30"/>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395" name="Google Shape;395;p30"/>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rPr dirty="0"/>
              <a:t>5.5. </a:t>
            </a:r>
            <a:r>
              <a:rPr lang="el-GR" dirty="0"/>
              <a:t>Απεικόνιση</a:t>
            </a:r>
            <a:r>
              <a:rPr dirty="0"/>
              <a:t> </a:t>
            </a:r>
            <a:r>
              <a:rPr dirty="0" err="1"/>
              <a:t>των</a:t>
            </a:r>
            <a:r>
              <a:rPr dirty="0"/>
              <a:t> </a:t>
            </a:r>
            <a:r>
              <a:rPr dirty="0" err="1"/>
              <a:t>ενδι</a:t>
            </a:r>
            <a:r>
              <a:rPr dirty="0"/>
              <a:t>αφερόμενων μερών</a:t>
            </a:r>
            <a:endParaRPr dirty="0">
              <a:solidFill>
                <a:srgbClr val="FFFFFF"/>
              </a:solidFill>
            </a:endParaRPr>
          </a:p>
        </p:txBody>
      </p:sp>
      <p:sp>
        <p:nvSpPr>
          <p:cNvPr id="396" name="Google Shape;396;p30"/>
          <p:cNvSpPr txBox="1"/>
          <p:nvPr/>
        </p:nvSpPr>
        <p:spPr>
          <a:xfrm>
            <a:off x="656054" y="2577910"/>
            <a:ext cx="11277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b="1">
                <a:solidFill>
                  <a:schemeClr val="dk1"/>
                </a:solidFill>
                <a:latin typeface="Calibri"/>
                <a:ea typeface="Calibri"/>
                <a:cs typeface="Calibri"/>
                <a:sym typeface="Calibri"/>
              </a:defRPr>
            </a:pPr>
            <a:r>
              <a:rPr lang="el-GR" dirty="0"/>
              <a:t>ΑΠΕΙΚΟΝΗΣΗ</a:t>
            </a:r>
            <a:r>
              <a:rPr dirty="0"/>
              <a:t> 1: </a:t>
            </a:r>
            <a:r>
              <a:rPr dirty="0" err="1"/>
              <a:t>Αρχική</a:t>
            </a:r>
            <a:r>
              <a:rPr dirty="0"/>
              <a:t> α</a:t>
            </a:r>
            <a:r>
              <a:rPr dirty="0" err="1"/>
              <a:t>νάλυση</a:t>
            </a:r>
            <a:r>
              <a:rPr dirty="0"/>
              <a:t> </a:t>
            </a:r>
            <a:r>
              <a:rPr dirty="0" err="1"/>
              <a:t>των</a:t>
            </a:r>
            <a:r>
              <a:rPr dirty="0"/>
              <a:t> </a:t>
            </a:r>
            <a:r>
              <a:rPr dirty="0" err="1"/>
              <a:t>ενδι</a:t>
            </a:r>
            <a:r>
              <a:rPr dirty="0"/>
              <a:t>αφερόμενων μερών</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Στο</a:t>
            </a:r>
            <a:r>
              <a:rPr dirty="0"/>
              <a:t> π</a:t>
            </a:r>
            <a:r>
              <a:rPr dirty="0" err="1"/>
              <a:t>ρώτο</a:t>
            </a:r>
            <a:r>
              <a:rPr dirty="0"/>
              <a:t> </a:t>
            </a:r>
            <a:r>
              <a:rPr dirty="0" err="1"/>
              <a:t>στάδιο</a:t>
            </a:r>
            <a:r>
              <a:rPr dirty="0"/>
              <a:t>, </a:t>
            </a:r>
            <a:r>
              <a:rPr dirty="0" err="1"/>
              <a:t>οι</a:t>
            </a:r>
            <a:r>
              <a:rPr dirty="0"/>
              <a:t> </a:t>
            </a:r>
            <a:r>
              <a:rPr dirty="0" err="1"/>
              <a:t>οργ</a:t>
            </a:r>
            <a:r>
              <a:rPr dirty="0"/>
              <a:t>ανισμοί και τα άτομα από όλους τους τομείς εντοπίζονται και </a:t>
            </a:r>
            <a:r>
              <a:rPr lang="el-GR" dirty="0"/>
              <a:t>καταγράφονται</a:t>
            </a:r>
            <a:r>
              <a:rPr dirty="0"/>
              <a:t> σε έναν πίνακα παρόμοιο με αυτόν που ακολουθεί, με το ειδικό ενδιαφέρον τους να περιγράφεται λεπτομερώς στο σχετικό πλαίσιο: </a:t>
            </a:r>
            <a:endParaRPr sz="4000" b="0" i="0" u="none" strike="noStrike" cap="none" dirty="0">
              <a:solidFill>
                <a:schemeClr val="dk1"/>
              </a:solidFill>
              <a:latin typeface="Calibri"/>
              <a:ea typeface="Calibri"/>
              <a:cs typeface="Calibri"/>
              <a:sym typeface="Calibri"/>
            </a:endParaRPr>
          </a:p>
        </p:txBody>
      </p:sp>
      <p:graphicFrame>
        <p:nvGraphicFramePr>
          <p:cNvPr id="397" name="Google Shape;397;p30"/>
          <p:cNvGraphicFramePr/>
          <p:nvPr>
            <p:extLst>
              <p:ext uri="{D42A27DB-BD31-4B8C-83A1-F6EECF244321}">
                <p14:modId xmlns:p14="http://schemas.microsoft.com/office/powerpoint/2010/main" val="848282951"/>
              </p:ext>
            </p:extLst>
          </p:nvPr>
        </p:nvGraphicFramePr>
        <p:xfrm>
          <a:off x="672678" y="4410614"/>
          <a:ext cx="10266870" cy="1752640"/>
        </p:xfrm>
        <a:graphic>
          <a:graphicData uri="http://schemas.openxmlformats.org/drawingml/2006/table">
            <a:tbl>
              <a:tblPr firstRow="1" bandRow="1">
                <a:noFill/>
                <a:tableStyleId>{AB8F3119-4F1E-4DB4-8467-D946FF0624AD}</a:tableStyleId>
              </a:tblPr>
              <a:tblGrid>
                <a:gridCol w="2053374">
                  <a:extLst>
                    <a:ext uri="{9D8B030D-6E8A-4147-A177-3AD203B41FA5}">
                      <a16:colId xmlns:a16="http://schemas.microsoft.com/office/drawing/2014/main" val="20000"/>
                    </a:ext>
                  </a:extLst>
                </a:gridCol>
                <a:gridCol w="1762820">
                  <a:extLst>
                    <a:ext uri="{9D8B030D-6E8A-4147-A177-3AD203B41FA5}">
                      <a16:colId xmlns:a16="http://schemas.microsoft.com/office/drawing/2014/main" val="20001"/>
                    </a:ext>
                  </a:extLst>
                </a:gridCol>
                <a:gridCol w="2343928">
                  <a:extLst>
                    <a:ext uri="{9D8B030D-6E8A-4147-A177-3AD203B41FA5}">
                      <a16:colId xmlns:a16="http://schemas.microsoft.com/office/drawing/2014/main" val="20002"/>
                    </a:ext>
                  </a:extLst>
                </a:gridCol>
                <a:gridCol w="2053374">
                  <a:extLst>
                    <a:ext uri="{9D8B030D-6E8A-4147-A177-3AD203B41FA5}">
                      <a16:colId xmlns:a16="http://schemas.microsoft.com/office/drawing/2014/main" val="20003"/>
                    </a:ext>
                  </a:extLst>
                </a:gridCol>
                <a:gridCol w="2053374">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defRPr sz="1800" b="1">
                          <a:solidFill>
                            <a:schemeClr val="lt1"/>
                          </a:solidFill>
                          <a:latin typeface="Calibri"/>
                          <a:ea typeface="Calibri"/>
                          <a:cs typeface="Calibri"/>
                          <a:sym typeface="Calibri"/>
                        </a:defRPr>
                      </a:pPr>
                      <a:r>
                        <a:t>Τα ενδιαφερόμενα μέρη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defRPr sz="1800">
                          <a:solidFill>
                            <a:schemeClr val="lt1"/>
                          </a:solidFill>
                          <a:latin typeface="Calibri"/>
                          <a:ea typeface="Calibri"/>
                          <a:cs typeface="Calibri"/>
                          <a:sym typeface="Calibri"/>
                        </a:defRPr>
                      </a:pPr>
                      <a:r>
                        <a:rPr lang="el-GR" b="1" dirty="0"/>
                        <a:t>Ο </a:t>
                      </a:r>
                      <a:r>
                        <a:rPr b="1" dirty="0"/>
                        <a:t>Επ</a:t>
                      </a:r>
                      <a:r>
                        <a:rPr b="1" dirty="0" err="1"/>
                        <a:t>ηρε</a:t>
                      </a:r>
                      <a:r>
                        <a:rPr lang="el-GR" b="1" dirty="0" err="1"/>
                        <a:t>άζων</a:t>
                      </a:r>
                      <a:r>
                        <a:rPr dirty="0"/>
                        <a:t>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defRPr sz="1800">
                          <a:solidFill>
                            <a:schemeClr val="lt1"/>
                          </a:solidFill>
                          <a:latin typeface="Calibri"/>
                          <a:ea typeface="Calibri"/>
                          <a:cs typeface="Calibri"/>
                          <a:sym typeface="Calibri"/>
                        </a:defRPr>
                      </a:pPr>
                      <a:r>
                        <a:rPr lang="el-GR" b="1" dirty="0"/>
                        <a:t>Ο </a:t>
                      </a:r>
                      <a:r>
                        <a:rPr b="1" dirty="0"/>
                        <a:t>Επ</a:t>
                      </a:r>
                      <a:r>
                        <a:rPr b="1" dirty="0" err="1"/>
                        <a:t>ηρε</a:t>
                      </a:r>
                      <a:r>
                        <a:rPr b="1" dirty="0"/>
                        <a:t>αζόμενος</a:t>
                      </a:r>
                      <a:r>
                        <a:rPr dirty="0"/>
                        <a:t>	</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defRPr sz="1800" b="1">
                          <a:solidFill>
                            <a:schemeClr val="lt1"/>
                          </a:solidFill>
                          <a:latin typeface="Calibri"/>
                          <a:ea typeface="Calibri"/>
                          <a:cs typeface="Calibri"/>
                          <a:sym typeface="Calibri"/>
                        </a:defRPr>
                      </a:pPr>
                      <a:r>
                        <a:t>ΠΟΡΟΙ </a:t>
                      </a:r>
                      <a:endParaRPr sz="1800" b="0" i="0" u="none" strike="noStrike" cap="none">
                        <a:solidFill>
                          <a:schemeClr val="lt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lt1"/>
                        </a:buClr>
                        <a:buSzPts val="1800"/>
                        <a:buFont typeface="Calibri"/>
                        <a:buNone/>
                        <a:defRPr sz="1800" b="1">
                          <a:solidFill>
                            <a:schemeClr val="lt1"/>
                          </a:solidFill>
                          <a:latin typeface="Calibri"/>
                          <a:ea typeface="Calibri"/>
                          <a:cs typeface="Calibri"/>
                          <a:sym typeface="Calibri"/>
                        </a:defRPr>
                      </a:pPr>
                      <a:r>
                        <a:t>Όργανο </a:t>
                      </a:r>
                      <a:endParaRPr sz="1800" b="0" i="0" u="none" strike="noStrike" cap="none">
                        <a:solidFill>
                          <a:schemeClr val="lt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defRPr sz="1800">
                          <a:solidFill>
                            <a:schemeClr val="dk1"/>
                          </a:solidFill>
                          <a:latin typeface="Calibri"/>
                          <a:ea typeface="Calibri"/>
                          <a:cs typeface="Calibri"/>
                          <a:sym typeface="Calibri"/>
                        </a:defRPr>
                      </a:pPr>
                      <a:r>
                        <a:rPr b="1"/>
                        <a:t>Όνομα 1</a:t>
                      </a:r>
                      <a: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Calibri"/>
                        <a:buNone/>
                        <a:defRPr sz="1800" b="1">
                          <a:solidFill>
                            <a:schemeClr val="dk1"/>
                          </a:solidFill>
                          <a:latin typeface="Calibri"/>
                          <a:ea typeface="Calibri"/>
                          <a:cs typeface="Calibri"/>
                          <a:sym typeface="Calibri"/>
                        </a:defRPr>
                      </a:pPr>
                      <a:r>
                        <a:t>Όνομα 2</a:t>
                      </a:r>
                      <a:endParaRPr sz="18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Calibri"/>
                        <a:buNone/>
                        <a:defRPr sz="1800" b="1">
                          <a:solidFill>
                            <a:schemeClr val="dk1"/>
                          </a:solidFill>
                          <a:latin typeface="Calibri"/>
                          <a:ea typeface="Calibri"/>
                          <a:cs typeface="Calibri"/>
                          <a:sym typeface="Calibri"/>
                        </a:defRPr>
                      </a:pPr>
                      <a:r>
                        <a:t>Όνομα 3</a:t>
                      </a:r>
                      <a:endParaRPr sz="18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1"/>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03" name="Google Shape;403;p31"/>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04" name="Google Shape;404;p31"/>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rPr dirty="0"/>
              <a:t>5.5. </a:t>
            </a:r>
            <a:r>
              <a:rPr lang="el-GR" dirty="0"/>
              <a:t>Απεικόνιση</a:t>
            </a:r>
            <a:r>
              <a:rPr dirty="0"/>
              <a:t> </a:t>
            </a:r>
            <a:r>
              <a:rPr dirty="0" err="1"/>
              <a:t>των</a:t>
            </a:r>
            <a:r>
              <a:rPr dirty="0"/>
              <a:t> </a:t>
            </a:r>
            <a:r>
              <a:rPr dirty="0" err="1"/>
              <a:t>ενδι</a:t>
            </a:r>
            <a:r>
              <a:rPr dirty="0"/>
              <a:t>αφερόμενων μερών</a:t>
            </a:r>
            <a:endParaRPr dirty="0">
              <a:solidFill>
                <a:srgbClr val="FFFFFF"/>
              </a:solidFill>
            </a:endParaRPr>
          </a:p>
        </p:txBody>
      </p:sp>
      <p:sp>
        <p:nvSpPr>
          <p:cNvPr id="405" name="Google Shape;405;p31"/>
          <p:cNvSpPr txBox="1"/>
          <p:nvPr/>
        </p:nvSpPr>
        <p:spPr>
          <a:xfrm>
            <a:off x="639429" y="2577910"/>
            <a:ext cx="11277268" cy="37856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defRPr sz="2400" b="1">
                <a:solidFill>
                  <a:schemeClr val="dk1"/>
                </a:solidFill>
                <a:latin typeface="Calibri"/>
                <a:ea typeface="Calibri"/>
                <a:cs typeface="Calibri"/>
                <a:sym typeface="Calibri"/>
              </a:defRPr>
            </a:pPr>
            <a:r>
              <a:rPr lang="el-GR" sz="2000" dirty="0"/>
              <a:t>Απεικόνιση</a:t>
            </a:r>
            <a:r>
              <a:rPr sz="2000" dirty="0"/>
              <a:t> 2: Επ</a:t>
            </a:r>
            <a:r>
              <a:rPr sz="2000" dirty="0" err="1"/>
              <a:t>ιρροή</a:t>
            </a:r>
            <a:r>
              <a:rPr sz="2000" dirty="0"/>
              <a:t> </a:t>
            </a:r>
            <a:r>
              <a:rPr sz="2000" dirty="0" err="1"/>
              <a:t>ενάντι</a:t>
            </a:r>
            <a:r>
              <a:rPr sz="2000" dirty="0"/>
              <a:t>α στα συμφέροντα </a:t>
            </a: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a:t>Τα </a:t>
            </a:r>
            <a:r>
              <a:rPr sz="2000" dirty="0" err="1"/>
              <a:t>ενδι</a:t>
            </a:r>
            <a:r>
              <a:rPr sz="2000" dirty="0"/>
              <a:t>αφερόμενα μέρη </a:t>
            </a:r>
            <a:r>
              <a:rPr lang="el-GR" sz="2000" dirty="0" err="1"/>
              <a:t>απεικονούνται</a:t>
            </a:r>
            <a:r>
              <a:rPr sz="2000" dirty="0"/>
              <a:t> ώστε να αποτυπώνεται ο βαθμός στον οποίο κάθε ενδιαφερόμενος έχει επιρροή στα σχετικά ζητήματα και το επίπεδο ενδιαφέροντος. </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err="1"/>
              <a:t>Οι</a:t>
            </a:r>
            <a:r>
              <a:rPr sz="2000" dirty="0"/>
              <a:t> </a:t>
            </a:r>
            <a:r>
              <a:rPr sz="2000" dirty="0" err="1"/>
              <a:t>ιδ</a:t>
            </a:r>
            <a:r>
              <a:rPr sz="2000" dirty="0"/>
              <a:t>ανικοί εταίροι θα έχουν τόσο ισχυρή επιρροή όσο και μεγάλο ενδιαφέρον για τους στόχους της εταιρικής σχέσης. </a:t>
            </a:r>
            <a:r>
              <a:rPr sz="2000" dirty="0" err="1"/>
              <a:t>Ωστόσο</a:t>
            </a:r>
            <a:r>
              <a:rPr sz="2000" dirty="0"/>
              <a:t>, σπ</a:t>
            </a:r>
            <a:r>
              <a:rPr sz="2000" dirty="0" err="1"/>
              <a:t>άνι</a:t>
            </a:r>
            <a:r>
              <a:rPr sz="2000" dirty="0"/>
              <a:t>α είναι τόσο σαφής. </a:t>
            </a:r>
            <a:r>
              <a:rPr sz="2000" dirty="0" err="1"/>
              <a:t>Με</a:t>
            </a:r>
            <a:r>
              <a:rPr sz="2000" dirty="0"/>
              <a:t> </a:t>
            </a:r>
            <a:r>
              <a:rPr sz="2000" dirty="0" err="1"/>
              <a:t>την</a:t>
            </a:r>
            <a:r>
              <a:rPr sz="2000" dirty="0"/>
              <a:t> τα</a:t>
            </a:r>
            <a:r>
              <a:rPr sz="2000" dirty="0" err="1"/>
              <a:t>ξινόμηση</a:t>
            </a:r>
            <a:r>
              <a:rPr sz="2000" dirty="0"/>
              <a:t> </a:t>
            </a:r>
            <a:r>
              <a:rPr sz="2000" dirty="0" err="1"/>
              <a:t>των</a:t>
            </a:r>
            <a:r>
              <a:rPr sz="2000" dirty="0"/>
              <a:t> </a:t>
            </a:r>
            <a:r>
              <a:rPr sz="2000" dirty="0" err="1"/>
              <a:t>ενδι</a:t>
            </a:r>
            <a:r>
              <a:rPr sz="2000" dirty="0"/>
              <a:t>αφερόμενων μερών με αυτόν τον τρόπο, μπορεί κανείς να προσδιορίσει περιπτώσεις στις οποίες: </a:t>
            </a:r>
            <a:endParaRPr lang="el-GR" sz="2000" dirty="0"/>
          </a:p>
          <a:p>
            <a:pPr marL="0" marR="0" lvl="0" indent="0" algn="just"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endParaRPr sz="2000" b="0" i="0" u="none" strike="noStrike" cap="none" dirty="0">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chemeClr val="dk1"/>
              </a:buClr>
              <a:buSzPts val="2400"/>
              <a:buFont typeface="Calibri"/>
              <a:buAutoNum type="arabicParenR"/>
              <a:defRPr sz="2400">
                <a:solidFill>
                  <a:schemeClr val="dk1"/>
                </a:solidFill>
                <a:latin typeface="Calibri"/>
                <a:ea typeface="Calibri"/>
                <a:cs typeface="Calibri"/>
                <a:sym typeface="Calibri"/>
              </a:defRPr>
            </a:pPr>
            <a:r>
              <a:rPr sz="2000" dirty="0"/>
              <a:t>απα</a:t>
            </a:r>
            <a:r>
              <a:rPr sz="2000" dirty="0" err="1"/>
              <a:t>ιτείτ</a:t>
            </a:r>
            <a:r>
              <a:rPr sz="2000" dirty="0"/>
              <a:t>αι σημαντική αύξηση της ευαισθητοποίησης για να μετατραπεί ένας ενδιαφερόμενος με μεγάλη επιρροή αλλά χαμηλού ενδιαφέροντος σε ενδιαφερόμενο δυνητικό εταίρο ή </a:t>
            </a:r>
            <a:endParaRPr lang="el-GR" sz="2000" dirty="0"/>
          </a:p>
          <a:p>
            <a:pPr marL="457200" marR="0" lvl="0" indent="-457200" algn="just" rtl="0">
              <a:lnSpc>
                <a:spcPct val="100000"/>
              </a:lnSpc>
              <a:spcBef>
                <a:spcPts val="0"/>
              </a:spcBef>
              <a:spcAft>
                <a:spcPts val="0"/>
              </a:spcAft>
              <a:buClr>
                <a:schemeClr val="dk1"/>
              </a:buClr>
              <a:buSzPts val="2400"/>
              <a:buFont typeface="Calibri"/>
              <a:buAutoNum type="arabicParenR"/>
              <a:defRPr sz="2400">
                <a:solidFill>
                  <a:schemeClr val="dk1"/>
                </a:solidFill>
                <a:latin typeface="Calibri"/>
                <a:ea typeface="Calibri"/>
                <a:cs typeface="Calibri"/>
                <a:sym typeface="Calibri"/>
              </a:defRPr>
            </a:pPr>
            <a:endParaRPr sz="2000" b="0" i="0" u="none" strike="noStrike" cap="none" dirty="0">
              <a:solidFill>
                <a:schemeClr val="dk1"/>
              </a:solidFill>
              <a:latin typeface="Calibri"/>
              <a:ea typeface="Calibri"/>
              <a:cs typeface="Calibri"/>
              <a:sym typeface="Calibri"/>
            </a:endParaRPr>
          </a:p>
          <a:p>
            <a:pPr marL="457200" marR="0" lvl="0" indent="-457200" algn="just" rtl="0">
              <a:lnSpc>
                <a:spcPct val="100000"/>
              </a:lnSpc>
              <a:spcBef>
                <a:spcPts val="0"/>
              </a:spcBef>
              <a:spcAft>
                <a:spcPts val="0"/>
              </a:spcAft>
              <a:buClr>
                <a:schemeClr val="dk1"/>
              </a:buClr>
              <a:buSzPts val="2400"/>
              <a:buFont typeface="Calibri"/>
              <a:buAutoNum type="arabicParenR"/>
              <a:defRPr sz="2400">
                <a:solidFill>
                  <a:schemeClr val="dk1"/>
                </a:solidFill>
                <a:latin typeface="Calibri"/>
                <a:ea typeface="Calibri"/>
                <a:cs typeface="Calibri"/>
                <a:sym typeface="Calibri"/>
              </a:defRPr>
            </a:pPr>
            <a:r>
              <a:rPr sz="2000" dirty="0"/>
              <a:t>απα</a:t>
            </a:r>
            <a:r>
              <a:rPr sz="2000" dirty="0" err="1"/>
              <a:t>ιτείτ</a:t>
            </a:r>
            <a:r>
              <a:rPr sz="2000" dirty="0"/>
              <a:t>αι σημαντική ανάπτυξη ικανοτήτων προκειμένου να μετατραπεί ένας ενδιαφερόμενος με υψηλό ενδιαφέρον αλλά χαμηλή επιρροή σε ισχυρότερο εταίρο. </a:t>
            </a:r>
            <a:endParaRPr sz="44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2"/>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11" name="Google Shape;411;p32"/>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12" name="Google Shape;412;p32"/>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rPr dirty="0"/>
              <a:t>5.5. </a:t>
            </a:r>
            <a:r>
              <a:rPr lang="el-GR" dirty="0"/>
              <a:t>Απεικόνιση</a:t>
            </a:r>
            <a:r>
              <a:rPr dirty="0"/>
              <a:t> </a:t>
            </a:r>
            <a:r>
              <a:rPr dirty="0" err="1"/>
              <a:t>των</a:t>
            </a:r>
            <a:r>
              <a:rPr dirty="0"/>
              <a:t> </a:t>
            </a:r>
            <a:r>
              <a:rPr dirty="0" err="1"/>
              <a:t>ενδι</a:t>
            </a:r>
            <a:r>
              <a:rPr dirty="0"/>
              <a:t>αφερόμενων μερών</a:t>
            </a:r>
            <a:endParaRPr dirty="0">
              <a:solidFill>
                <a:srgbClr val="FFFFFF"/>
              </a:solidFill>
            </a:endParaRPr>
          </a:p>
        </p:txBody>
      </p:sp>
      <p:sp>
        <p:nvSpPr>
          <p:cNvPr id="413" name="Google Shape;413;p32"/>
          <p:cNvSpPr txBox="1"/>
          <p:nvPr/>
        </p:nvSpPr>
        <p:spPr>
          <a:xfrm>
            <a:off x="639429" y="2473411"/>
            <a:ext cx="1127726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b="1">
                <a:solidFill>
                  <a:schemeClr val="dk1"/>
                </a:solidFill>
                <a:latin typeface="Calibri"/>
                <a:ea typeface="Calibri"/>
                <a:cs typeface="Calibri"/>
                <a:sym typeface="Calibri"/>
              </a:defRPr>
            </a:pPr>
            <a:r>
              <a:rPr lang="el-GR" dirty="0"/>
              <a:t>Απεικόνιση</a:t>
            </a:r>
            <a:r>
              <a:rPr dirty="0"/>
              <a:t> 2: Επ</a:t>
            </a:r>
            <a:r>
              <a:rPr dirty="0" err="1"/>
              <a:t>ιρροή</a:t>
            </a:r>
            <a:r>
              <a:rPr dirty="0"/>
              <a:t> </a:t>
            </a:r>
            <a:r>
              <a:rPr dirty="0" err="1"/>
              <a:t>έν</a:t>
            </a:r>
            <a:r>
              <a:rPr dirty="0"/>
              <a:t>αντι των συμφερόντων — υπόδειγμα </a:t>
            </a:r>
            <a:endParaRPr sz="2400" b="0" i="0" u="none" strike="noStrike" cap="none" dirty="0">
              <a:solidFill>
                <a:schemeClr val="dk1"/>
              </a:solidFill>
              <a:latin typeface="Calibri"/>
              <a:ea typeface="Calibri"/>
              <a:cs typeface="Calibri"/>
              <a:sym typeface="Calibri"/>
            </a:endParaRPr>
          </a:p>
        </p:txBody>
      </p:sp>
      <p:graphicFrame>
        <p:nvGraphicFramePr>
          <p:cNvPr id="414" name="Google Shape;414;p32"/>
          <p:cNvGraphicFramePr/>
          <p:nvPr>
            <p:extLst>
              <p:ext uri="{D42A27DB-BD31-4B8C-83A1-F6EECF244321}">
                <p14:modId xmlns:p14="http://schemas.microsoft.com/office/powerpoint/2010/main" val="3222513449"/>
              </p:ext>
            </p:extLst>
          </p:nvPr>
        </p:nvGraphicFramePr>
        <p:xfrm>
          <a:off x="4113604" y="2906256"/>
          <a:ext cx="6450678" cy="3200420"/>
        </p:xfrm>
        <a:graphic>
          <a:graphicData uri="http://schemas.openxmlformats.org/drawingml/2006/table">
            <a:tbl>
              <a:tblPr firstRow="1" bandRow="1">
                <a:noFill/>
                <a:tableStyleId>{AB8F3119-4F1E-4DB4-8467-D946FF0624AD}</a:tableStyleId>
              </a:tblPr>
              <a:tblGrid>
                <a:gridCol w="3225339">
                  <a:extLst>
                    <a:ext uri="{9D8B030D-6E8A-4147-A177-3AD203B41FA5}">
                      <a16:colId xmlns:a16="http://schemas.microsoft.com/office/drawing/2014/main" val="20000"/>
                    </a:ext>
                  </a:extLst>
                </a:gridCol>
                <a:gridCol w="3225339">
                  <a:extLst>
                    <a:ext uri="{9D8B030D-6E8A-4147-A177-3AD203B41FA5}">
                      <a16:colId xmlns:a16="http://schemas.microsoft.com/office/drawing/2014/main" val="20001"/>
                    </a:ext>
                  </a:extLst>
                </a:gridCol>
              </a:tblGrid>
              <a:tr h="1453595">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a:p>
                    <a:p>
                      <a:pPr marL="0" marR="0" lvl="0" indent="0" algn="ctr" rtl="0">
                        <a:lnSpc>
                          <a:spcPct val="100000"/>
                        </a:lnSpc>
                        <a:spcBef>
                          <a:spcPts val="0"/>
                        </a:spcBef>
                        <a:spcAft>
                          <a:spcPts val="0"/>
                        </a:spcAft>
                        <a:buClr>
                          <a:srgbClr val="000000"/>
                        </a:buClr>
                        <a:buSzPts val="1800"/>
                        <a:buFont typeface="Arial"/>
                        <a:buNone/>
                      </a:pPr>
                      <a:endParaRPr sz="1800" b="1" u="none" strike="noStrike" cap="none"/>
                    </a:p>
                    <a:p>
                      <a:pPr marL="0" marR="0" lvl="0" indent="0" algn="ctr" rtl="0">
                        <a:lnSpc>
                          <a:spcPct val="100000"/>
                        </a:lnSpc>
                        <a:spcBef>
                          <a:spcPts val="0"/>
                        </a:spcBef>
                        <a:spcAft>
                          <a:spcPts val="0"/>
                        </a:spcAft>
                        <a:buClr>
                          <a:srgbClr val="000000"/>
                        </a:buClr>
                        <a:buSzPts val="1800"/>
                        <a:buFont typeface="Arial"/>
                        <a:buNone/>
                      </a:pPr>
                      <a:endParaRPr sz="1800" b="1" u="none" strike="noStrike" cap="none"/>
                    </a:p>
                    <a:p>
                      <a:pPr marL="0" marR="0" lvl="0" indent="0" algn="ctr" rtl="0">
                        <a:lnSpc>
                          <a:spcPct val="100000"/>
                        </a:lnSpc>
                        <a:spcBef>
                          <a:spcPts val="0"/>
                        </a:spcBef>
                        <a:spcAft>
                          <a:spcPts val="0"/>
                        </a:spcAft>
                        <a:buClr>
                          <a:srgbClr val="000000"/>
                        </a:buClr>
                        <a:buSzPts val="1800"/>
                        <a:buFont typeface="Arial"/>
                        <a:buNone/>
                      </a:pPr>
                      <a:endParaRPr sz="1800" b="1" u="none" strike="noStrike" cap="none"/>
                    </a:p>
                    <a:p>
                      <a:pPr marL="0" marR="0" lvl="0" indent="0" algn="ctr" rtl="0">
                        <a:lnSpc>
                          <a:spcPct val="100000"/>
                        </a:lnSpc>
                        <a:spcBef>
                          <a:spcPts val="0"/>
                        </a:spcBef>
                        <a:spcAft>
                          <a:spcPts val="0"/>
                        </a:spcAft>
                        <a:buClr>
                          <a:srgbClr val="000000"/>
                        </a:buClr>
                        <a:buSzPts val="1800"/>
                        <a:buFont typeface="Arial"/>
                        <a:buNone/>
                        <a:defRPr sz="1800">
                          <a:solidFill>
                            <a:schemeClr val="lt1"/>
                          </a:solidFill>
                          <a:latin typeface="Calibri"/>
                          <a:ea typeface="Calibri"/>
                          <a:cs typeface="Calibri"/>
                          <a:sym typeface="Calibri"/>
                        </a:defRPr>
                      </a:pPr>
                      <a:r>
                        <a:rPr sz="1800" b="1"/>
                        <a:t>Σημαντικό αλλά χαμηλό ενδιαφέρον </a:t>
                      </a:r>
                      <a:endParaRPr sz="18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defRPr sz="1800">
                          <a:solidFill>
                            <a:schemeClr val="lt1"/>
                          </a:solidFill>
                          <a:latin typeface="Calibri"/>
                          <a:ea typeface="Calibri"/>
                          <a:cs typeface="Calibri"/>
                          <a:sym typeface="Calibri"/>
                        </a:defRPr>
                      </a:pPr>
                      <a:r>
                        <a:rPr sz="1800" b="1"/>
                        <a:t>Κρίσιμη ομάδα δυνητικών εταίρων </a:t>
                      </a:r>
                      <a:endParaRPr sz="1800" b="1" u="none" strike="noStrike" cap="none"/>
                    </a:p>
                  </a:txBody>
                  <a:tcPr marL="91450" marR="91450" marT="45725" marB="45725"/>
                </a:tc>
                <a:extLst>
                  <a:ext uri="{0D108BD9-81ED-4DB2-BD59-A6C34878D82A}">
                    <a16:rowId xmlns:a16="http://schemas.microsoft.com/office/drawing/2014/main" val="10000"/>
                  </a:ext>
                </a:extLst>
              </a:tr>
              <a:tr h="1224082">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defRPr sz="1800">
                          <a:solidFill>
                            <a:schemeClr val="dk1"/>
                          </a:solidFill>
                          <a:latin typeface="Calibri"/>
                          <a:ea typeface="Calibri"/>
                          <a:cs typeface="Calibri"/>
                          <a:sym typeface="Calibri"/>
                        </a:defRPr>
                      </a:pPr>
                      <a:r>
                        <a:rPr sz="1800" b="1" dirty="0"/>
                        <a:t>Χα</a:t>
                      </a:r>
                      <a:r>
                        <a:rPr sz="1800" b="1" dirty="0" err="1"/>
                        <a:t>μηλή</a:t>
                      </a:r>
                      <a:r>
                        <a:rPr sz="1800" b="1" dirty="0"/>
                        <a:t> π</a:t>
                      </a:r>
                      <a:r>
                        <a:rPr sz="1800" b="1" dirty="0" err="1"/>
                        <a:t>ροτερ</a:t>
                      </a:r>
                      <a:r>
                        <a:rPr sz="1800" b="1" dirty="0"/>
                        <a:t>αιότητα </a:t>
                      </a:r>
                      <a:endParaRPr sz="1800" b="1"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defRPr sz="1800">
                          <a:solidFill>
                            <a:schemeClr val="dk1"/>
                          </a:solidFill>
                          <a:latin typeface="Calibri"/>
                          <a:ea typeface="Calibri"/>
                          <a:cs typeface="Calibri"/>
                          <a:sym typeface="Calibri"/>
                        </a:defRPr>
                      </a:pPr>
                      <a:r>
                        <a:rPr sz="1800" b="1" dirty="0" err="1"/>
                        <a:t>Υψηλό</a:t>
                      </a:r>
                      <a:r>
                        <a:rPr sz="1800" b="1" dirty="0"/>
                        <a:t> </a:t>
                      </a:r>
                      <a:r>
                        <a:rPr sz="1800" b="1" dirty="0" err="1"/>
                        <a:t>ενδι</a:t>
                      </a:r>
                      <a:r>
                        <a:rPr sz="1800" b="1" dirty="0"/>
                        <a:t>αφέρον αλλά χαμηλή επιρροή </a:t>
                      </a:r>
                      <a:endParaRPr sz="1800" b="1" u="none" strike="noStrike" cap="none" dirty="0"/>
                    </a:p>
                  </a:txBody>
                  <a:tcPr marL="91450" marR="91450" marT="45725" marB="45725"/>
                </a:tc>
                <a:extLst>
                  <a:ext uri="{0D108BD9-81ED-4DB2-BD59-A6C34878D82A}">
                    <a16:rowId xmlns:a16="http://schemas.microsoft.com/office/drawing/2014/main" val="10001"/>
                  </a:ext>
                </a:extLst>
              </a:tr>
            </a:tbl>
          </a:graphicData>
        </a:graphic>
      </p:graphicFrame>
      <p:sp>
        <p:nvSpPr>
          <p:cNvPr id="415" name="Google Shape;415;p32"/>
          <p:cNvSpPr/>
          <p:nvPr/>
        </p:nvSpPr>
        <p:spPr>
          <a:xfrm rot="-5400000">
            <a:off x="1399446" y="4685197"/>
            <a:ext cx="355296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a:solidFill>
                  <a:srgbClr val="000000"/>
                </a:solidFill>
                <a:latin typeface="Calibri"/>
                <a:ea typeface="Calibri"/>
                <a:cs typeface="Calibri"/>
                <a:sym typeface="Calibri"/>
              </a:defRPr>
            </a:pPr>
            <a:r>
              <a:rPr sz="1600" b="1" dirty="0"/>
              <a:t>Επ</a:t>
            </a:r>
            <a:r>
              <a:rPr sz="1600" b="1" dirty="0" err="1"/>
              <a:t>ιρροή</a:t>
            </a:r>
            <a:r>
              <a:rPr sz="1600" b="1" dirty="0"/>
              <a:t>/</a:t>
            </a:r>
            <a:r>
              <a:rPr sz="1600" b="1" dirty="0" err="1"/>
              <a:t>σημ</a:t>
            </a:r>
            <a:r>
              <a:rPr sz="1600" b="1" dirty="0"/>
              <a:t>αντικότητα/ενδυνάμωση </a:t>
            </a:r>
            <a:endParaRPr sz="4400" b="1" i="0" u="none" strike="noStrike" cap="none" dirty="0">
              <a:solidFill>
                <a:schemeClr val="dk1"/>
              </a:solidFill>
              <a:latin typeface="Calibri"/>
              <a:ea typeface="Calibri"/>
              <a:cs typeface="Calibri"/>
              <a:sym typeface="Calibri"/>
            </a:endParaRPr>
          </a:p>
        </p:txBody>
      </p:sp>
      <p:sp>
        <p:nvSpPr>
          <p:cNvPr id="416" name="Google Shape;416;p32"/>
          <p:cNvSpPr/>
          <p:nvPr/>
        </p:nvSpPr>
        <p:spPr>
          <a:xfrm>
            <a:off x="5594743" y="6438612"/>
            <a:ext cx="290086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defRPr sz="1400">
                <a:solidFill>
                  <a:srgbClr val="000000"/>
                </a:solidFill>
                <a:latin typeface="Calibri"/>
                <a:ea typeface="Calibri"/>
                <a:cs typeface="Calibri"/>
                <a:sym typeface="Calibri"/>
              </a:defRPr>
            </a:pPr>
            <a:r>
              <a:rPr sz="1800" b="1" dirty="0"/>
              <a:t>ΕΝΔΙΑΦΕΡΟΝ </a:t>
            </a:r>
            <a:endParaRPr sz="4800" b="1"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2" name="Google Shape;422;p33"/>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23" name="Google Shape;423;p33"/>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rPr lang="el-GR" dirty="0"/>
              <a:t>5.5. Απεικόνιση των ενδιαφερόμενων μερών</a:t>
            </a:r>
            <a:endParaRPr dirty="0">
              <a:solidFill>
                <a:srgbClr val="FFFFFF"/>
              </a:solidFill>
            </a:endParaRPr>
          </a:p>
        </p:txBody>
      </p:sp>
      <p:sp>
        <p:nvSpPr>
          <p:cNvPr id="424" name="Google Shape;424;p33"/>
          <p:cNvSpPr txBox="1"/>
          <p:nvPr/>
        </p:nvSpPr>
        <p:spPr>
          <a:xfrm>
            <a:off x="639429" y="2544660"/>
            <a:ext cx="5840029" cy="33547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b="1">
                <a:solidFill>
                  <a:schemeClr val="dk1"/>
                </a:solidFill>
                <a:latin typeface="Calibri"/>
                <a:ea typeface="Calibri"/>
                <a:cs typeface="Calibri"/>
                <a:sym typeface="Calibri"/>
              </a:defRPr>
            </a:pPr>
            <a:r>
              <a:rPr lang="el-GR" sz="2000" dirty="0"/>
              <a:t>Απεικόνιση</a:t>
            </a:r>
            <a:r>
              <a:rPr sz="2000" dirty="0"/>
              <a:t> 3: </a:t>
            </a:r>
            <a:r>
              <a:rPr sz="2000" dirty="0" err="1"/>
              <a:t>Ρόλοι</a:t>
            </a:r>
            <a:r>
              <a:rPr sz="2000" dirty="0"/>
              <a:t> και βα</a:t>
            </a:r>
            <a:r>
              <a:rPr sz="2000" dirty="0" err="1"/>
              <a:t>θμός</a:t>
            </a:r>
            <a:r>
              <a:rPr sz="2000" dirty="0"/>
              <a:t> </a:t>
            </a:r>
            <a:r>
              <a:rPr sz="2000" dirty="0" err="1"/>
              <a:t>δέσμευσης</a:t>
            </a:r>
            <a:r>
              <a:rPr sz="2000" dirty="0"/>
              <a:t> </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err="1"/>
              <a:t>Πολλ</a:t>
            </a:r>
            <a:r>
              <a:rPr sz="2000" dirty="0"/>
              <a:t>απλοί διαφορετικοί οργανισμοί και άτομα μπορούν να διαδραματίσουν </a:t>
            </a:r>
            <a:r>
              <a:rPr lang="el-GR" sz="2000" dirty="0"/>
              <a:t>ένα </a:t>
            </a:r>
            <a:r>
              <a:rPr sz="2000" dirty="0" err="1"/>
              <a:t>ρόλο</a:t>
            </a:r>
            <a:r>
              <a:rPr sz="2000" dirty="0"/>
              <a:t> σε ένα σχέδιο εταιρικής σχέσης, αλλά όχι απαραίτητα ως εταίροι. </a:t>
            </a:r>
            <a:r>
              <a:rPr sz="2000" dirty="0" err="1"/>
              <a:t>Αυτή</a:t>
            </a:r>
            <a:r>
              <a:rPr sz="2000" dirty="0"/>
              <a:t> η </a:t>
            </a:r>
            <a:r>
              <a:rPr lang="el-GR" sz="2000" dirty="0"/>
              <a:t>απεικόνιση</a:t>
            </a:r>
            <a:r>
              <a:rPr sz="2000" dirty="0"/>
              <a:t> </a:t>
            </a:r>
            <a:r>
              <a:rPr sz="2000" dirty="0" err="1"/>
              <a:t>των</a:t>
            </a:r>
            <a:r>
              <a:rPr sz="2000" dirty="0"/>
              <a:t> </a:t>
            </a:r>
            <a:r>
              <a:rPr sz="2000" dirty="0" err="1"/>
              <a:t>ενδι</a:t>
            </a:r>
            <a:r>
              <a:rPr sz="2000" dirty="0"/>
              <a:t>αφερόμενων μερών, αρχίζει να περιγράφει τους ρόλους/την εμπλοκή των διαφόρων ενδιαφερόμενων μερών.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a:t>Κα</a:t>
            </a:r>
            <a:r>
              <a:rPr sz="2000" dirty="0" err="1"/>
              <a:t>θώς</a:t>
            </a:r>
            <a:r>
              <a:rPr sz="2000" dirty="0"/>
              <a:t> αναπ</a:t>
            </a:r>
            <a:r>
              <a:rPr sz="2000" dirty="0" err="1"/>
              <a:t>τύσσετ</a:t>
            </a:r>
            <a:r>
              <a:rPr sz="2000" dirty="0"/>
              <a:t>αι η εταιρική σχέση και οικοδομούνται σχέσεις, τα ενδιαφερόμενα μέρη μπορεί κάλλιστα να αλλάξουν τους ρόλους τους. </a:t>
            </a:r>
            <a:endParaRPr sz="5400" b="0" i="0" u="none" strike="noStrike" cap="none" dirty="0">
              <a:solidFill>
                <a:schemeClr val="dk1"/>
              </a:solidFill>
              <a:latin typeface="Calibri"/>
              <a:ea typeface="Calibri"/>
              <a:cs typeface="Calibri"/>
              <a:sym typeface="Calibri"/>
            </a:endParaRPr>
          </a:p>
        </p:txBody>
      </p:sp>
      <p:graphicFrame>
        <p:nvGraphicFramePr>
          <p:cNvPr id="425" name="Google Shape;425;p33"/>
          <p:cNvGraphicFramePr/>
          <p:nvPr>
            <p:extLst>
              <p:ext uri="{D42A27DB-BD31-4B8C-83A1-F6EECF244321}">
                <p14:modId xmlns:p14="http://schemas.microsoft.com/office/powerpoint/2010/main" val="4035444274"/>
              </p:ext>
            </p:extLst>
          </p:nvPr>
        </p:nvGraphicFramePr>
        <p:xfrm>
          <a:off x="6479459" y="2415531"/>
          <a:ext cx="5065036" cy="4516476"/>
        </p:xfrm>
        <a:graphic>
          <a:graphicData uri="http://schemas.openxmlformats.org/drawingml/2006/table">
            <a:tbl>
              <a:tblPr firstRow="1" bandRow="1">
                <a:noFill/>
                <a:tableStyleId>{AB8F3119-4F1E-4DB4-8467-D946FF0624AD}</a:tableStyleId>
              </a:tblPr>
              <a:tblGrid>
                <a:gridCol w="2459190">
                  <a:extLst>
                    <a:ext uri="{9D8B030D-6E8A-4147-A177-3AD203B41FA5}">
                      <a16:colId xmlns:a16="http://schemas.microsoft.com/office/drawing/2014/main" val="20000"/>
                    </a:ext>
                  </a:extLst>
                </a:gridCol>
                <a:gridCol w="2605846">
                  <a:extLst>
                    <a:ext uri="{9D8B030D-6E8A-4147-A177-3AD203B41FA5}">
                      <a16:colId xmlns:a16="http://schemas.microsoft.com/office/drawing/2014/main" val="20001"/>
                    </a:ext>
                  </a:extLst>
                </a:gridCol>
              </a:tblGrid>
              <a:tr h="316310">
                <a:tc>
                  <a:txBody>
                    <a:bodyPr/>
                    <a:lstStyle/>
                    <a:p>
                      <a:pPr marL="0" marR="0" lvl="0" indent="0" algn="ctr" rtl="0">
                        <a:lnSpc>
                          <a:spcPct val="100000"/>
                        </a:lnSpc>
                        <a:spcBef>
                          <a:spcPts val="0"/>
                        </a:spcBef>
                        <a:spcAft>
                          <a:spcPts val="0"/>
                        </a:spcAft>
                        <a:buClr>
                          <a:schemeClr val="lt1"/>
                        </a:buClr>
                        <a:buSzPts val="1400"/>
                        <a:buFont typeface="Calibri"/>
                        <a:buNone/>
                        <a:defRPr>
                          <a:solidFill>
                            <a:schemeClr val="lt1"/>
                          </a:solidFill>
                          <a:latin typeface="Calibri"/>
                          <a:ea typeface="Calibri"/>
                          <a:cs typeface="Calibri"/>
                          <a:sym typeface="Calibri"/>
                        </a:defRPr>
                      </a:pPr>
                      <a:r>
                        <a:rPr sz="1600" b="1"/>
                        <a:t>Ο ρόλος</a:t>
                      </a:r>
                      <a:r>
                        <a:rPr sz="1600"/>
                        <a:t>	</a:t>
                      </a:r>
                      <a:endParaRPr sz="16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sz="1600"/>
                        <a:t>Τα ενδιαφερόμενα μέρη</a:t>
                      </a:r>
                      <a:endParaRPr sz="1600" u="none" strike="noStrike" cap="none"/>
                    </a:p>
                  </a:txBody>
                  <a:tcPr marL="91450" marR="91450" marT="45725" marB="45725"/>
                </a:tc>
                <a:extLst>
                  <a:ext uri="{0D108BD9-81ED-4DB2-BD59-A6C34878D82A}">
                    <a16:rowId xmlns:a16="http://schemas.microsoft.com/office/drawing/2014/main" val="10000"/>
                  </a:ext>
                </a:extLst>
              </a:tr>
              <a:tr h="316310">
                <a:tc>
                  <a:txBody>
                    <a:bodyPr/>
                    <a:lstStyle/>
                    <a:p>
                      <a:pPr marL="0" marR="0" lvl="0" indent="0" algn="l" rtl="0">
                        <a:lnSpc>
                          <a:spcPct val="100000"/>
                        </a:lnSpc>
                        <a:spcBef>
                          <a:spcPts val="0"/>
                        </a:spcBef>
                        <a:spcAft>
                          <a:spcPts val="0"/>
                        </a:spcAft>
                        <a:buClr>
                          <a:srgbClr val="000000"/>
                        </a:buClr>
                        <a:buSzPts val="1400"/>
                        <a:buFont typeface="Arial"/>
                        <a:buNone/>
                        <a:defRPr>
                          <a:solidFill>
                            <a:schemeClr val="dk1"/>
                          </a:solidFill>
                          <a:latin typeface="Calibri"/>
                          <a:ea typeface="Calibri"/>
                          <a:cs typeface="Calibri"/>
                          <a:sym typeface="Calibri"/>
                        </a:defRPr>
                      </a:pPr>
                      <a:r>
                        <a:rPr sz="1600"/>
                        <a:t>Συνεργάτης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1"/>
                  </a:ext>
                </a:extLst>
              </a:tr>
              <a:tr h="316310">
                <a:tc>
                  <a:txBody>
                    <a:bodyPr/>
                    <a:lstStyle/>
                    <a:p>
                      <a:pPr marL="0" marR="0" lvl="0" indent="0" algn="l" rtl="0">
                        <a:lnSpc>
                          <a:spcPct val="100000"/>
                        </a:lnSpc>
                        <a:spcBef>
                          <a:spcPts val="0"/>
                        </a:spcBef>
                        <a:spcAft>
                          <a:spcPts val="0"/>
                        </a:spcAft>
                        <a:buClr>
                          <a:schemeClr val="dk1"/>
                        </a:buClr>
                        <a:buSzPts val="1400"/>
                        <a:buFont typeface="Calibri"/>
                        <a:buNone/>
                        <a:defRPr>
                          <a:solidFill>
                            <a:schemeClr val="dk1"/>
                          </a:solidFill>
                          <a:latin typeface="Calibri"/>
                          <a:ea typeface="Calibri"/>
                          <a:cs typeface="Calibri"/>
                          <a:sym typeface="Calibri"/>
                        </a:defRPr>
                      </a:pPr>
                      <a:r>
                        <a:rPr sz="1600"/>
                        <a:t>Εργολάβος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2"/>
                  </a:ext>
                </a:extLst>
              </a:tr>
              <a:tr h="546347">
                <a:tc>
                  <a:txBody>
                    <a:bodyPr/>
                    <a:lstStyle/>
                    <a:p>
                      <a:pPr marL="0" marR="0" lvl="0" indent="0" algn="l" rtl="0">
                        <a:lnSpc>
                          <a:spcPct val="100000"/>
                        </a:lnSpc>
                        <a:spcBef>
                          <a:spcPts val="0"/>
                        </a:spcBef>
                        <a:spcAft>
                          <a:spcPts val="0"/>
                        </a:spcAft>
                        <a:buClr>
                          <a:schemeClr val="dk1"/>
                        </a:buClr>
                        <a:buSzPts val="1400"/>
                        <a:buFont typeface="Calibri"/>
                        <a:buNone/>
                        <a:defRPr>
                          <a:latin typeface="Calibri"/>
                          <a:ea typeface="Calibri"/>
                          <a:cs typeface="Calibri"/>
                          <a:sym typeface="Calibri"/>
                        </a:defRPr>
                      </a:pPr>
                      <a:r>
                        <a:rPr sz="1600">
                          <a:solidFill>
                            <a:schemeClr val="dk1"/>
                          </a:solidFill>
                        </a:rPr>
                        <a:t>Influencer/ </a:t>
                      </a:r>
                      <a:r>
                        <a:rPr sz="1600"/>
                        <a:t>εμπειρογνώμονας</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3"/>
                  </a:ext>
                </a:extLst>
              </a:tr>
              <a:tr h="316310">
                <a:tc>
                  <a:txBody>
                    <a:bodyPr/>
                    <a:lstStyle/>
                    <a:p>
                      <a:pPr marL="0" marR="0" lvl="0" indent="0" algn="l" rtl="0">
                        <a:lnSpc>
                          <a:spcPct val="100000"/>
                        </a:lnSpc>
                        <a:spcBef>
                          <a:spcPts val="0"/>
                        </a:spcBef>
                        <a:spcAft>
                          <a:spcPts val="0"/>
                        </a:spcAft>
                        <a:buClr>
                          <a:schemeClr val="dk1"/>
                        </a:buClr>
                        <a:buSzPts val="1400"/>
                        <a:buFont typeface="Calibri"/>
                        <a:buNone/>
                        <a:defRPr>
                          <a:solidFill>
                            <a:schemeClr val="dk1"/>
                          </a:solidFill>
                          <a:latin typeface="Calibri"/>
                          <a:ea typeface="Calibri"/>
                          <a:cs typeface="Calibri"/>
                          <a:sym typeface="Calibri"/>
                        </a:defRPr>
                      </a:pPr>
                      <a:r>
                        <a:rPr sz="1600"/>
                        <a:t>Διασκορπιστής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4"/>
                  </a:ext>
                </a:extLst>
              </a:tr>
              <a:tr h="316310">
                <a:tc>
                  <a:txBody>
                    <a:bodyPr/>
                    <a:lstStyle/>
                    <a:p>
                      <a:pPr marL="0" marR="0" lvl="0" indent="0" algn="l" rtl="0">
                        <a:lnSpc>
                          <a:spcPct val="100000"/>
                        </a:lnSpc>
                        <a:spcBef>
                          <a:spcPts val="0"/>
                        </a:spcBef>
                        <a:spcAft>
                          <a:spcPts val="0"/>
                        </a:spcAft>
                        <a:buClr>
                          <a:srgbClr val="000000"/>
                        </a:buClr>
                        <a:buSzPts val="1400"/>
                        <a:buFont typeface="Arial"/>
                        <a:buNone/>
                        <a:defRPr>
                          <a:solidFill>
                            <a:schemeClr val="dk1"/>
                          </a:solidFill>
                          <a:latin typeface="Calibri"/>
                          <a:ea typeface="Calibri"/>
                          <a:cs typeface="Calibri"/>
                          <a:sym typeface="Calibri"/>
                        </a:defRPr>
                      </a:pPr>
                      <a:r>
                        <a:rPr sz="1600"/>
                        <a:t>Χρηματοδότης</a:t>
                      </a:r>
                      <a:endParaRPr sz="16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5"/>
                  </a:ext>
                </a:extLst>
              </a:tr>
              <a:tr h="546347">
                <a:tc>
                  <a:txBody>
                    <a:bodyPr/>
                    <a:lstStyle/>
                    <a:p>
                      <a:pPr marL="0" marR="0" lvl="0" indent="0" algn="l" rtl="0">
                        <a:lnSpc>
                          <a:spcPct val="100000"/>
                        </a:lnSpc>
                        <a:spcBef>
                          <a:spcPts val="0"/>
                        </a:spcBef>
                        <a:spcAft>
                          <a:spcPts val="0"/>
                        </a:spcAft>
                        <a:buClr>
                          <a:srgbClr val="000000"/>
                        </a:buClr>
                        <a:buSzPts val="1400"/>
                        <a:buFont typeface="Arial"/>
                        <a:buNone/>
                        <a:defRPr>
                          <a:solidFill>
                            <a:schemeClr val="dk1"/>
                          </a:solidFill>
                          <a:latin typeface="Calibri"/>
                          <a:ea typeface="Calibri"/>
                          <a:cs typeface="Calibri"/>
                          <a:sym typeface="Calibri"/>
                        </a:defRPr>
                      </a:pPr>
                      <a:r>
                        <a:rPr sz="1600"/>
                        <a:t>Πληροφοριοδότης/διαβούλευση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6"/>
                  </a:ext>
                </a:extLst>
              </a:tr>
              <a:tr h="316310">
                <a:tc>
                  <a:txBody>
                    <a:bodyPr/>
                    <a:lstStyle/>
                    <a:p>
                      <a:pPr marL="0" marR="0" lvl="0" indent="0" algn="l" rtl="0">
                        <a:lnSpc>
                          <a:spcPct val="100000"/>
                        </a:lnSpc>
                        <a:spcBef>
                          <a:spcPts val="0"/>
                        </a:spcBef>
                        <a:spcAft>
                          <a:spcPts val="0"/>
                        </a:spcAft>
                        <a:buClr>
                          <a:schemeClr val="dk1"/>
                        </a:buClr>
                        <a:buSzPts val="1400"/>
                        <a:buFont typeface="Calibri"/>
                        <a:buNone/>
                        <a:defRPr>
                          <a:solidFill>
                            <a:schemeClr val="dk1"/>
                          </a:solidFill>
                          <a:latin typeface="Calibri"/>
                          <a:ea typeface="Calibri"/>
                          <a:cs typeface="Calibri"/>
                          <a:sym typeface="Calibri"/>
                        </a:defRPr>
                      </a:pPr>
                      <a:r>
                        <a:rPr sz="1600"/>
                        <a:t>Πάροχος γνώσεων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7"/>
                  </a:ext>
                </a:extLst>
              </a:tr>
              <a:tr h="316310">
                <a:tc>
                  <a:txBody>
                    <a:bodyPr/>
                    <a:lstStyle/>
                    <a:p>
                      <a:pPr marL="0" marR="0" lvl="0" indent="0" algn="l" rtl="0">
                        <a:lnSpc>
                          <a:spcPct val="100000"/>
                        </a:lnSpc>
                        <a:spcBef>
                          <a:spcPts val="0"/>
                        </a:spcBef>
                        <a:spcAft>
                          <a:spcPts val="0"/>
                        </a:spcAft>
                        <a:buClr>
                          <a:schemeClr val="dk1"/>
                        </a:buClr>
                        <a:buSzPts val="1400"/>
                        <a:buFont typeface="Calibri"/>
                        <a:buNone/>
                        <a:defRPr>
                          <a:solidFill>
                            <a:schemeClr val="dk1"/>
                          </a:solidFill>
                          <a:latin typeface="Calibri"/>
                          <a:ea typeface="Calibri"/>
                          <a:cs typeface="Calibri"/>
                          <a:sym typeface="Calibri"/>
                        </a:defRPr>
                      </a:pPr>
                      <a:r>
                        <a:rPr sz="1600"/>
                        <a:t>Ρυθμιστής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8"/>
                  </a:ext>
                </a:extLst>
              </a:tr>
              <a:tr h="316310">
                <a:tc>
                  <a:txBody>
                    <a:bodyPr/>
                    <a:lstStyle/>
                    <a:p>
                      <a:pPr marL="0" marR="0" lvl="0" indent="0" algn="l" rtl="0">
                        <a:lnSpc>
                          <a:spcPct val="100000"/>
                        </a:lnSpc>
                        <a:spcBef>
                          <a:spcPts val="0"/>
                        </a:spcBef>
                        <a:spcAft>
                          <a:spcPts val="0"/>
                        </a:spcAft>
                        <a:buClr>
                          <a:schemeClr val="dk1"/>
                        </a:buClr>
                        <a:buSzPts val="1400"/>
                        <a:buFont typeface="Calibri"/>
                        <a:buNone/>
                        <a:defRPr>
                          <a:solidFill>
                            <a:schemeClr val="dk1"/>
                          </a:solidFill>
                          <a:latin typeface="Calibri"/>
                          <a:ea typeface="Calibri"/>
                          <a:cs typeface="Calibri"/>
                          <a:sym typeface="Calibri"/>
                        </a:defRPr>
                      </a:pPr>
                      <a:r>
                        <a:rPr sz="1600"/>
                        <a:t>Δικαιούχος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09"/>
                  </a:ext>
                </a:extLst>
              </a:tr>
              <a:tr h="316310">
                <a:tc>
                  <a:txBody>
                    <a:bodyPr/>
                    <a:lstStyle/>
                    <a:p>
                      <a:pPr marL="0" marR="0" lvl="0" indent="0" algn="l" rtl="0">
                        <a:lnSpc>
                          <a:spcPct val="100000"/>
                        </a:lnSpc>
                        <a:spcBef>
                          <a:spcPts val="0"/>
                        </a:spcBef>
                        <a:spcAft>
                          <a:spcPts val="0"/>
                        </a:spcAft>
                        <a:buClr>
                          <a:schemeClr val="dk1"/>
                        </a:buClr>
                        <a:buSzPts val="1400"/>
                        <a:buFont typeface="Calibri"/>
                        <a:buNone/>
                        <a:defRPr>
                          <a:solidFill>
                            <a:schemeClr val="dk1"/>
                          </a:solidFill>
                          <a:latin typeface="Calibri"/>
                          <a:ea typeface="Calibri"/>
                          <a:cs typeface="Calibri"/>
                          <a:sym typeface="Calibri"/>
                        </a:defRPr>
                      </a:pPr>
                      <a:r>
                        <a:rPr sz="1600"/>
                        <a:t>Δυνητικός αναστολέας </a:t>
                      </a:r>
                      <a:endParaRPr sz="16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tc>
                <a:extLst>
                  <a:ext uri="{0D108BD9-81ED-4DB2-BD59-A6C34878D82A}">
                    <a16:rowId xmlns:a16="http://schemas.microsoft.com/office/drawing/2014/main" val="10010"/>
                  </a:ext>
                </a:extLst>
              </a:tr>
              <a:tr h="340606">
                <a:tc>
                  <a:txBody>
                    <a:bodyPr/>
                    <a:lstStyle/>
                    <a:p>
                      <a:pPr marL="0" marR="0" lvl="0" indent="0" algn="l" rtl="0">
                        <a:lnSpc>
                          <a:spcPct val="100000"/>
                        </a:lnSpc>
                        <a:spcBef>
                          <a:spcPts val="0"/>
                        </a:spcBef>
                        <a:spcAft>
                          <a:spcPts val="0"/>
                        </a:spcAft>
                        <a:buClr>
                          <a:schemeClr val="dk1"/>
                        </a:buClr>
                        <a:buSzPts val="1400"/>
                        <a:buFont typeface="Calibri"/>
                        <a:buNone/>
                        <a:defRPr>
                          <a:solidFill>
                            <a:schemeClr val="dk1"/>
                          </a:solidFill>
                          <a:latin typeface="Calibri"/>
                          <a:ea typeface="Calibri"/>
                          <a:cs typeface="Calibri"/>
                          <a:sym typeface="Calibri"/>
                        </a:defRPr>
                      </a:pPr>
                      <a:r>
                        <a:rPr sz="1600" dirty="0" err="1"/>
                        <a:t>Άλλ</a:t>
                      </a:r>
                      <a:r>
                        <a:rPr lang="el-GR" sz="1600" dirty="0"/>
                        <a:t>ο</a:t>
                      </a:r>
                      <a:endParaRPr sz="16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dirty="0"/>
                    </a:p>
                  </a:txBody>
                  <a:tcPr marL="91450" marR="91450" marT="45725" marB="45725"/>
                </a:tc>
                <a:extLst>
                  <a:ext uri="{0D108BD9-81ED-4DB2-BD59-A6C34878D82A}">
                    <a16:rowId xmlns:a16="http://schemas.microsoft.com/office/drawing/2014/main" val="10011"/>
                  </a:ext>
                </a:extLst>
              </a:tr>
            </a:tbl>
          </a:graphicData>
        </a:graphic>
      </p:graphicFrame>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4"/>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31" name="Google Shape;431;p34"/>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32" name="Google Shape;432;p34"/>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00000"/>
              <a:buFont typeface="Calibri"/>
              <a:buNone/>
              <a:defRPr>
                <a:solidFill>
                  <a:srgbClr val="FFFFFF"/>
                </a:solidFill>
              </a:defRPr>
            </a:pPr>
            <a:r>
              <a:t>5.6. </a:t>
            </a:r>
            <a:r>
              <a:rPr b="1"/>
              <a:t>Το Ταξίδι της Εταιρικής Σχέσης στη Δράση</a:t>
            </a:r>
            <a:endParaRPr>
              <a:solidFill>
                <a:srgbClr val="FFFFFF"/>
              </a:solidFill>
            </a:endParaRPr>
          </a:p>
        </p:txBody>
      </p:sp>
      <p:sp>
        <p:nvSpPr>
          <p:cNvPr id="433" name="Google Shape;433;p34"/>
          <p:cNvSpPr txBox="1"/>
          <p:nvPr/>
        </p:nvSpPr>
        <p:spPr>
          <a:xfrm>
            <a:off x="639429" y="2463849"/>
            <a:ext cx="113952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err="1"/>
              <a:t>Το</a:t>
            </a:r>
            <a:r>
              <a:rPr sz="2000" dirty="0"/>
              <a:t> </a:t>
            </a:r>
            <a:r>
              <a:rPr sz="2000" dirty="0" err="1"/>
              <a:t>διάγρ</a:t>
            </a:r>
            <a:r>
              <a:rPr sz="2000" dirty="0"/>
              <a:t>αμμα δείχνει τον κεντρικό πυρήνα της διαδρομής των εντοπισθέντων δυνητικών εταίρων (</a:t>
            </a:r>
            <a:r>
              <a:rPr sz="2000" i="1" dirty="0"/>
              <a:t>στο διάγραμμα υπάρχουν ο εταίρος Α και ο εταίρος Β, αλλά μπορεί να υπάρχουν πολλοί εταίροι</a:t>
            </a:r>
            <a:r>
              <a:rPr sz="2000" dirty="0"/>
              <a:t>) θα αναλάβει συλλογικά την ανάπτυξη της εταιρικής σχέσης, καθώς και τα μεμονωμένα οργανωτικά ταξίδια που πρέπει να κάνει κάθε εταίρος για να είναι σίγουρος και έτοιμος να συνεργαστεί.</a:t>
            </a:r>
            <a:endParaRPr sz="2000" b="0" i="0" u="none" strike="noStrike" cap="none" dirty="0">
              <a:solidFill>
                <a:schemeClr val="dk1"/>
              </a:solidFill>
              <a:latin typeface="Calibri"/>
              <a:ea typeface="Calibri"/>
              <a:cs typeface="Calibri"/>
              <a:sym typeface="Calibri"/>
            </a:endParaRPr>
          </a:p>
        </p:txBody>
      </p:sp>
      <p:grpSp>
        <p:nvGrpSpPr>
          <p:cNvPr id="434" name="Google Shape;434;p34"/>
          <p:cNvGrpSpPr/>
          <p:nvPr/>
        </p:nvGrpSpPr>
        <p:grpSpPr>
          <a:xfrm>
            <a:off x="554221" y="4829639"/>
            <a:ext cx="11391216" cy="711951"/>
            <a:chOff x="0" y="2731354"/>
            <a:chExt cx="11391216" cy="711951"/>
          </a:xfrm>
        </p:grpSpPr>
        <p:sp>
          <p:nvSpPr>
            <p:cNvPr id="435" name="Google Shape;435;p34"/>
            <p:cNvSpPr/>
            <p:nvPr/>
          </p:nvSpPr>
          <p:spPr>
            <a:xfrm>
              <a:off x="0" y="2731354"/>
              <a:ext cx="1779877" cy="711951"/>
            </a:xfrm>
            <a:prstGeom prst="chevron">
              <a:avLst>
                <a:gd name="adj" fmla="val 50000"/>
              </a:avLst>
            </a:prstGeom>
            <a:gradFill>
              <a:gsLst>
                <a:gs pos="0">
                  <a:srgbClr val="B1D8C4"/>
                </a:gs>
                <a:gs pos="50000">
                  <a:srgbClr val="99CEB5"/>
                </a:gs>
                <a:gs pos="100000">
                  <a:srgbClr val="88C9AA"/>
                </a:gs>
              </a:gsLst>
              <a:lin ang="27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4"/>
            <p:cNvSpPr txBox="1"/>
            <p:nvPr/>
          </p:nvSpPr>
          <p:spPr>
            <a:xfrm>
              <a:off x="355976" y="2731354"/>
              <a:ext cx="1067926" cy="711951"/>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defRPr sz="1200" b="1">
                  <a:solidFill>
                    <a:schemeClr val="dk1"/>
                  </a:solidFill>
                  <a:latin typeface="Calibri"/>
                  <a:ea typeface="Calibri"/>
                  <a:cs typeface="Calibri"/>
                  <a:sym typeface="Calibri"/>
                </a:defRPr>
              </a:pPr>
              <a:r>
                <a:t>Κατανόηση της ευθυγράμμισης των συμφερόντων</a:t>
              </a:r>
              <a:endParaRPr sz="1200" b="1" i="0" u="none" strike="noStrike" cap="none">
                <a:solidFill>
                  <a:schemeClr val="dk1"/>
                </a:solidFill>
                <a:latin typeface="Calibri"/>
                <a:ea typeface="Calibri"/>
                <a:cs typeface="Calibri"/>
                <a:sym typeface="Calibri"/>
              </a:endParaRPr>
            </a:p>
          </p:txBody>
        </p:sp>
        <p:sp>
          <p:nvSpPr>
            <p:cNvPr id="437" name="Google Shape;437;p34"/>
            <p:cNvSpPr/>
            <p:nvPr/>
          </p:nvSpPr>
          <p:spPr>
            <a:xfrm>
              <a:off x="1601889" y="2731354"/>
              <a:ext cx="1779877" cy="711951"/>
            </a:xfrm>
            <a:prstGeom prst="chevron">
              <a:avLst>
                <a:gd name="adj" fmla="val 50000"/>
              </a:avLst>
            </a:prstGeom>
            <a:gradFill>
              <a:gsLst>
                <a:gs pos="0">
                  <a:srgbClr val="B1D8C4"/>
                </a:gs>
                <a:gs pos="50000">
                  <a:srgbClr val="99CEB5"/>
                </a:gs>
                <a:gs pos="100000">
                  <a:srgbClr val="88C9AA"/>
                </a:gs>
              </a:gsLst>
              <a:lin ang="27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4"/>
            <p:cNvSpPr txBox="1"/>
            <p:nvPr/>
          </p:nvSpPr>
          <p:spPr>
            <a:xfrm>
              <a:off x="1957865" y="2731354"/>
              <a:ext cx="1067926" cy="711951"/>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defRPr sz="1200" b="1">
                  <a:solidFill>
                    <a:schemeClr val="dk1"/>
                  </a:solidFill>
                  <a:latin typeface="Calibri"/>
                  <a:ea typeface="Calibri"/>
                  <a:cs typeface="Calibri"/>
                  <a:sym typeface="Calibri"/>
                </a:defRPr>
              </a:pPr>
              <a:r>
                <a:rPr dirty="0" err="1"/>
                <a:t>Συμφων</a:t>
              </a:r>
              <a:r>
                <a:rPr lang="el-GR" dirty="0"/>
                <a:t>ία</a:t>
              </a:r>
              <a:r>
                <a:rPr dirty="0"/>
                <a:t> </a:t>
              </a:r>
              <a:r>
                <a:rPr lang="el-GR" dirty="0"/>
                <a:t>για </a:t>
              </a:r>
              <a:r>
                <a:rPr dirty="0" err="1"/>
                <a:t>το</a:t>
              </a:r>
              <a:r>
                <a:rPr dirty="0"/>
                <a:t> </a:t>
              </a:r>
              <a:r>
                <a:rPr dirty="0" err="1"/>
                <a:t>γενικό</a:t>
              </a:r>
              <a:r>
                <a:rPr dirty="0"/>
                <a:t> </a:t>
              </a:r>
              <a:r>
                <a:rPr dirty="0" err="1"/>
                <a:t>όρ</a:t>
              </a:r>
              <a:r>
                <a:rPr dirty="0"/>
                <a:t>αμα</a:t>
              </a:r>
              <a:endParaRPr sz="1200" b="1" i="0" u="none" strike="noStrike" cap="none" dirty="0">
                <a:solidFill>
                  <a:schemeClr val="dk1"/>
                </a:solidFill>
                <a:latin typeface="Calibri"/>
                <a:ea typeface="Calibri"/>
                <a:cs typeface="Calibri"/>
                <a:sym typeface="Calibri"/>
              </a:endParaRPr>
            </a:p>
          </p:txBody>
        </p:sp>
        <p:sp>
          <p:nvSpPr>
            <p:cNvPr id="439" name="Google Shape;439;p34"/>
            <p:cNvSpPr/>
            <p:nvPr/>
          </p:nvSpPr>
          <p:spPr>
            <a:xfrm>
              <a:off x="3203779" y="2731354"/>
              <a:ext cx="1779877" cy="711951"/>
            </a:xfrm>
            <a:prstGeom prst="chevron">
              <a:avLst>
                <a:gd name="adj" fmla="val 50000"/>
              </a:avLst>
            </a:prstGeom>
            <a:gradFill>
              <a:gsLst>
                <a:gs pos="0">
                  <a:srgbClr val="B1D8C4"/>
                </a:gs>
                <a:gs pos="50000">
                  <a:srgbClr val="99CEB5"/>
                </a:gs>
                <a:gs pos="100000">
                  <a:srgbClr val="88C9AA"/>
                </a:gs>
              </a:gsLst>
              <a:lin ang="27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4"/>
            <p:cNvSpPr txBox="1"/>
            <p:nvPr/>
          </p:nvSpPr>
          <p:spPr>
            <a:xfrm>
              <a:off x="3559755" y="2731354"/>
              <a:ext cx="1067926" cy="711951"/>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defRPr sz="1200" b="1">
                  <a:solidFill>
                    <a:schemeClr val="dk1"/>
                  </a:solidFill>
                  <a:latin typeface="Calibri"/>
                  <a:ea typeface="Calibri"/>
                  <a:cs typeface="Calibri"/>
                  <a:sym typeface="Calibri"/>
                </a:defRPr>
              </a:pPr>
              <a:r>
                <a:t>Συμφωνία για κοινό σκοπό/αποστολή</a:t>
              </a:r>
              <a:endParaRPr sz="1200" b="1" i="0" u="none" strike="noStrike" cap="none">
                <a:solidFill>
                  <a:schemeClr val="dk1"/>
                </a:solidFill>
                <a:latin typeface="Calibri"/>
                <a:ea typeface="Calibri"/>
                <a:cs typeface="Calibri"/>
                <a:sym typeface="Calibri"/>
              </a:endParaRPr>
            </a:p>
          </p:txBody>
        </p:sp>
        <p:sp>
          <p:nvSpPr>
            <p:cNvPr id="441" name="Google Shape;441;p34"/>
            <p:cNvSpPr/>
            <p:nvPr/>
          </p:nvSpPr>
          <p:spPr>
            <a:xfrm>
              <a:off x="4805669" y="2731354"/>
              <a:ext cx="1779877" cy="711951"/>
            </a:xfrm>
            <a:prstGeom prst="chevron">
              <a:avLst>
                <a:gd name="adj" fmla="val 50000"/>
              </a:avLst>
            </a:prstGeom>
            <a:gradFill>
              <a:gsLst>
                <a:gs pos="0">
                  <a:srgbClr val="B1D8C4"/>
                </a:gs>
                <a:gs pos="50000">
                  <a:srgbClr val="99CEB5"/>
                </a:gs>
                <a:gs pos="100000">
                  <a:srgbClr val="88C9AA"/>
                </a:gs>
              </a:gsLst>
              <a:lin ang="27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4"/>
            <p:cNvSpPr txBox="1"/>
            <p:nvPr/>
          </p:nvSpPr>
          <p:spPr>
            <a:xfrm>
              <a:off x="5161645" y="2731354"/>
              <a:ext cx="1067926" cy="711951"/>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defRPr sz="1200" b="1">
                  <a:solidFill>
                    <a:schemeClr val="dk1"/>
                  </a:solidFill>
                  <a:latin typeface="Calibri"/>
                  <a:ea typeface="Calibri"/>
                  <a:cs typeface="Calibri"/>
                  <a:sym typeface="Calibri"/>
                </a:defRPr>
              </a:pPr>
              <a:r>
                <a:t>Συμφωνία συγκεκριμένων στόχων/δραστηριοτήτων</a:t>
              </a:r>
              <a:endParaRPr sz="1200" b="1" i="0" u="none" strike="noStrike" cap="none">
                <a:solidFill>
                  <a:schemeClr val="dk1"/>
                </a:solidFill>
                <a:latin typeface="Calibri"/>
                <a:ea typeface="Calibri"/>
                <a:cs typeface="Calibri"/>
                <a:sym typeface="Calibri"/>
              </a:endParaRPr>
            </a:p>
          </p:txBody>
        </p:sp>
        <p:sp>
          <p:nvSpPr>
            <p:cNvPr id="443" name="Google Shape;443;p34"/>
            <p:cNvSpPr/>
            <p:nvPr/>
          </p:nvSpPr>
          <p:spPr>
            <a:xfrm>
              <a:off x="6407559" y="2731354"/>
              <a:ext cx="1779877" cy="711951"/>
            </a:xfrm>
            <a:prstGeom prst="chevron">
              <a:avLst>
                <a:gd name="adj" fmla="val 50000"/>
              </a:avLst>
            </a:prstGeom>
            <a:gradFill>
              <a:gsLst>
                <a:gs pos="0">
                  <a:srgbClr val="B1D8C4"/>
                </a:gs>
                <a:gs pos="50000">
                  <a:srgbClr val="99CEB5"/>
                </a:gs>
                <a:gs pos="100000">
                  <a:srgbClr val="88C9AA"/>
                </a:gs>
              </a:gsLst>
              <a:lin ang="27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4"/>
            <p:cNvSpPr txBox="1"/>
            <p:nvPr/>
          </p:nvSpPr>
          <p:spPr>
            <a:xfrm>
              <a:off x="6763535" y="2731354"/>
              <a:ext cx="1067926" cy="711951"/>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defRPr sz="1200" b="1">
                  <a:solidFill>
                    <a:schemeClr val="dk1"/>
                  </a:solidFill>
                  <a:latin typeface="Calibri"/>
                  <a:ea typeface="Calibri"/>
                  <a:cs typeface="Calibri"/>
                  <a:sym typeface="Calibri"/>
                </a:defRPr>
              </a:pPr>
              <a:r>
                <a:rPr dirty="0" err="1"/>
                <a:t>Συμφων</a:t>
              </a:r>
              <a:r>
                <a:rPr lang="el-GR" dirty="0"/>
                <a:t>ία για </a:t>
              </a:r>
              <a:r>
                <a:rPr dirty="0"/>
                <a:t> </a:t>
              </a:r>
              <a:r>
                <a:rPr dirty="0" err="1"/>
                <a:t>τους</a:t>
              </a:r>
              <a:r>
                <a:rPr dirty="0"/>
                <a:t> π</a:t>
              </a:r>
              <a:r>
                <a:rPr dirty="0" err="1"/>
                <a:t>όρους</a:t>
              </a:r>
              <a:r>
                <a:rPr dirty="0"/>
                <a:t>, </a:t>
              </a:r>
              <a:r>
                <a:rPr dirty="0" err="1"/>
                <a:t>τους</a:t>
              </a:r>
              <a:r>
                <a:rPr dirty="0"/>
                <a:t> </a:t>
              </a:r>
              <a:r>
                <a:rPr dirty="0" err="1"/>
                <a:t>ρόλους</a:t>
              </a:r>
              <a:r>
                <a:rPr dirty="0"/>
                <a:t> και </a:t>
              </a:r>
              <a:r>
                <a:rPr dirty="0" err="1"/>
                <a:t>τις</a:t>
              </a:r>
              <a:r>
                <a:rPr dirty="0"/>
                <a:t> α</a:t>
              </a:r>
              <a:r>
                <a:rPr dirty="0" err="1"/>
                <a:t>ρμοδιότητες</a:t>
              </a:r>
              <a:endParaRPr sz="1200" b="1" i="0" u="none" strike="noStrike" cap="none" dirty="0">
                <a:solidFill>
                  <a:schemeClr val="dk1"/>
                </a:solidFill>
                <a:latin typeface="Calibri"/>
                <a:ea typeface="Calibri"/>
                <a:cs typeface="Calibri"/>
                <a:sym typeface="Calibri"/>
              </a:endParaRPr>
            </a:p>
          </p:txBody>
        </p:sp>
        <p:sp>
          <p:nvSpPr>
            <p:cNvPr id="445" name="Google Shape;445;p34"/>
            <p:cNvSpPr/>
            <p:nvPr/>
          </p:nvSpPr>
          <p:spPr>
            <a:xfrm>
              <a:off x="8009449" y="2731354"/>
              <a:ext cx="1779877" cy="711951"/>
            </a:xfrm>
            <a:prstGeom prst="chevron">
              <a:avLst>
                <a:gd name="adj" fmla="val 50000"/>
              </a:avLst>
            </a:prstGeom>
            <a:gradFill>
              <a:gsLst>
                <a:gs pos="0">
                  <a:srgbClr val="B1D8C4"/>
                </a:gs>
                <a:gs pos="50000">
                  <a:srgbClr val="99CEB5"/>
                </a:gs>
                <a:gs pos="100000">
                  <a:srgbClr val="88C9AA"/>
                </a:gs>
              </a:gsLst>
              <a:lin ang="27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4"/>
            <p:cNvSpPr txBox="1"/>
            <p:nvPr/>
          </p:nvSpPr>
          <p:spPr>
            <a:xfrm>
              <a:off x="8365425" y="2731354"/>
              <a:ext cx="1067926" cy="711951"/>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defRPr sz="1200" b="1">
                  <a:solidFill>
                    <a:schemeClr val="dk1"/>
                  </a:solidFill>
                  <a:latin typeface="Calibri"/>
                  <a:ea typeface="Calibri"/>
                  <a:cs typeface="Calibri"/>
                  <a:sym typeface="Calibri"/>
                </a:defRPr>
              </a:pPr>
              <a:r>
                <a:t>Δομή της εταιρικής σχέσης</a:t>
              </a:r>
              <a:endParaRPr sz="1200" b="1" i="0" u="none" strike="noStrike" cap="none">
                <a:solidFill>
                  <a:schemeClr val="dk1"/>
                </a:solidFill>
                <a:latin typeface="Calibri"/>
                <a:ea typeface="Calibri"/>
                <a:cs typeface="Calibri"/>
                <a:sym typeface="Calibri"/>
              </a:endParaRPr>
            </a:p>
          </p:txBody>
        </p:sp>
        <p:sp>
          <p:nvSpPr>
            <p:cNvPr id="447" name="Google Shape;447;p34"/>
            <p:cNvSpPr/>
            <p:nvPr/>
          </p:nvSpPr>
          <p:spPr>
            <a:xfrm>
              <a:off x="9611339" y="2731354"/>
              <a:ext cx="1779877" cy="711951"/>
            </a:xfrm>
            <a:prstGeom prst="chevron">
              <a:avLst>
                <a:gd name="adj" fmla="val 50000"/>
              </a:avLst>
            </a:prstGeom>
            <a:gradFill>
              <a:gsLst>
                <a:gs pos="0">
                  <a:srgbClr val="B1D8C4"/>
                </a:gs>
                <a:gs pos="50000">
                  <a:srgbClr val="99CEB5"/>
                </a:gs>
                <a:gs pos="100000">
                  <a:srgbClr val="88C9AA"/>
                </a:gs>
              </a:gsLst>
              <a:lin ang="27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4"/>
            <p:cNvSpPr txBox="1"/>
            <p:nvPr/>
          </p:nvSpPr>
          <p:spPr>
            <a:xfrm>
              <a:off x="9967315" y="2731354"/>
              <a:ext cx="1067926" cy="711951"/>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defRPr sz="1200" b="1">
                  <a:solidFill>
                    <a:schemeClr val="dk1"/>
                  </a:solidFill>
                  <a:latin typeface="Calibri"/>
                  <a:ea typeface="Calibri"/>
                  <a:cs typeface="Calibri"/>
                  <a:sym typeface="Calibri"/>
                </a:defRPr>
              </a:pPr>
              <a:r>
                <a:t>Υπογραφή συμφωνίας εταιρικής σχέσης</a:t>
              </a:r>
              <a:endParaRPr sz="1200" b="1" i="0" u="none" strike="noStrike" cap="none">
                <a:solidFill>
                  <a:schemeClr val="dk1"/>
                </a:solidFill>
                <a:latin typeface="Calibri"/>
                <a:ea typeface="Calibri"/>
                <a:cs typeface="Calibri"/>
                <a:sym typeface="Calibri"/>
              </a:endParaRPr>
            </a:p>
          </p:txBody>
        </p:sp>
      </p:grpSp>
      <p:sp>
        <p:nvSpPr>
          <p:cNvPr id="449" name="Google Shape;449;p34"/>
          <p:cNvSpPr/>
          <p:nvPr/>
        </p:nvSpPr>
        <p:spPr>
          <a:xfrm>
            <a:off x="436397" y="3956024"/>
            <a:ext cx="731520" cy="731095"/>
          </a:xfrm>
          <a:prstGeom prst="ellipse">
            <a:avLst/>
          </a:prstGeom>
          <a:solidFill>
            <a:schemeClr val="accent2"/>
          </a:solidFill>
          <a:ln w="12700" cap="flat" cmpd="sng">
            <a:solidFill>
              <a:srgbClr val="8C3A38"/>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defRPr sz="1200" b="1">
                <a:solidFill>
                  <a:srgbClr val="3A3A3A"/>
                </a:solidFill>
                <a:latin typeface="Calibri"/>
                <a:ea typeface="Calibri"/>
                <a:cs typeface="Calibri"/>
                <a:sym typeface="Calibri"/>
              </a:defRPr>
            </a:pPr>
            <a:r>
              <a:t>Συνεργάτης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defRPr sz="2100" b="1">
                <a:solidFill>
                  <a:srgbClr val="3A3A3A"/>
                </a:solidFill>
                <a:latin typeface="Calibri"/>
                <a:ea typeface="Calibri"/>
                <a:cs typeface="Calibri"/>
                <a:sym typeface="Calibri"/>
              </a:defRPr>
            </a:pPr>
            <a:r>
              <a:t>Α</a:t>
            </a:r>
            <a:endParaRPr sz="2100" b="1" i="0" u="none" strike="noStrike" cap="none">
              <a:solidFill>
                <a:srgbClr val="3A3A3A"/>
              </a:solidFill>
              <a:latin typeface="Calibri"/>
              <a:ea typeface="Calibri"/>
              <a:cs typeface="Calibri"/>
              <a:sym typeface="Calibri"/>
            </a:endParaRPr>
          </a:p>
        </p:txBody>
      </p:sp>
      <p:sp>
        <p:nvSpPr>
          <p:cNvPr id="450" name="Google Shape;450;p34"/>
          <p:cNvSpPr/>
          <p:nvPr/>
        </p:nvSpPr>
        <p:spPr>
          <a:xfrm>
            <a:off x="436397" y="5809937"/>
            <a:ext cx="731520" cy="731095"/>
          </a:xfrm>
          <a:prstGeom prst="ellipse">
            <a:avLst/>
          </a:prstGeom>
          <a:solidFill>
            <a:schemeClr val="accent6"/>
          </a:solidFill>
          <a:ln w="12700" cap="flat" cmpd="sng">
            <a:solidFill>
              <a:srgbClr val="B46D3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defRPr sz="1200" b="1">
                <a:solidFill>
                  <a:srgbClr val="3A3A3A"/>
                </a:solidFill>
                <a:latin typeface="Calibri"/>
                <a:ea typeface="Calibri"/>
                <a:cs typeface="Calibri"/>
                <a:sym typeface="Calibri"/>
              </a:defRPr>
            </a:pPr>
            <a:r>
              <a:t>Συνεργάτης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100"/>
              <a:buFont typeface="Arial"/>
              <a:buNone/>
              <a:defRPr sz="2100" b="1">
                <a:solidFill>
                  <a:srgbClr val="3A3A3A"/>
                </a:solidFill>
                <a:latin typeface="Calibri"/>
                <a:ea typeface="Calibri"/>
                <a:cs typeface="Calibri"/>
                <a:sym typeface="Calibri"/>
              </a:defRPr>
            </a:pPr>
            <a:r>
              <a:t>B</a:t>
            </a:r>
            <a:endParaRPr sz="2100" b="1" i="0" u="none" strike="noStrike" cap="none">
              <a:solidFill>
                <a:srgbClr val="3A3A3A"/>
              </a:solidFill>
              <a:latin typeface="Calibri"/>
              <a:ea typeface="Calibri"/>
              <a:cs typeface="Calibri"/>
              <a:sym typeface="Calibri"/>
            </a:endParaRPr>
          </a:p>
        </p:txBody>
      </p:sp>
      <p:sp>
        <p:nvSpPr>
          <p:cNvPr id="451" name="Google Shape;451;p34"/>
          <p:cNvSpPr/>
          <p:nvPr/>
        </p:nvSpPr>
        <p:spPr>
          <a:xfrm>
            <a:off x="1365929" y="6129082"/>
            <a:ext cx="10579509" cy="187740"/>
          </a:xfrm>
          <a:prstGeom prst="rightArrow">
            <a:avLst>
              <a:gd name="adj1" fmla="val 50000"/>
              <a:gd name="adj2" fmla="val 50000"/>
            </a:avLst>
          </a:prstGeom>
          <a:solidFill>
            <a:schemeClr val="accent6"/>
          </a:solidFill>
          <a:ln w="12700" cap="flat" cmpd="sng">
            <a:solidFill>
              <a:srgbClr val="B46D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p34"/>
          <p:cNvSpPr/>
          <p:nvPr/>
        </p:nvSpPr>
        <p:spPr>
          <a:xfrm>
            <a:off x="1365929" y="4229762"/>
            <a:ext cx="10579509" cy="187740"/>
          </a:xfrm>
          <a:prstGeom prst="rightArrow">
            <a:avLst>
              <a:gd name="adj1" fmla="val 50000"/>
              <a:gd name="adj2" fmla="val 50000"/>
            </a:avLst>
          </a:prstGeom>
          <a:solidFill>
            <a:schemeClr val="accent2"/>
          </a:solidFill>
          <a:ln w="127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rPr lang="el-GR" dirty="0">
                <a:solidFill>
                  <a:srgbClr val="40B385"/>
                </a:solidFill>
              </a:rPr>
              <a:t>Περιεχόμενα</a:t>
            </a:r>
            <a:endParaRPr dirty="0"/>
          </a:p>
        </p:txBody>
      </p:sp>
      <p:sp>
        <p:nvSpPr>
          <p:cNvPr id="111" name="Google Shape;111;p4"/>
          <p:cNvSpPr txBox="1">
            <a:spLocks noGrp="1"/>
          </p:cNvSpPr>
          <p:nvPr>
            <p:ph type="body" idx="1"/>
          </p:nvPr>
        </p:nvSpPr>
        <p:spPr>
          <a:xfrm>
            <a:off x="676656" y="2011680"/>
            <a:ext cx="10753725" cy="4192475"/>
          </a:xfrm>
          <a:prstGeom prst="rect">
            <a:avLst/>
          </a:prstGeom>
          <a:noFill/>
          <a:ln>
            <a:noFill/>
          </a:ln>
        </p:spPr>
        <p:txBody>
          <a:bodyPr spcFirstLastPara="1" wrap="square" lIns="91425" tIns="45700" rIns="91425" bIns="45700" anchor="t" anchorCtr="0">
            <a:normAutofit fontScale="92500" lnSpcReduction="10000"/>
          </a:bodyPr>
          <a:lstStyle/>
          <a:p>
            <a:pPr marL="457200" lvl="0" indent="-432435" algn="l" rtl="0">
              <a:lnSpc>
                <a:spcPct val="85000"/>
              </a:lnSpc>
              <a:spcBef>
                <a:spcPts val="0"/>
              </a:spcBef>
              <a:spcAft>
                <a:spcPts val="0"/>
              </a:spcAft>
              <a:buClr>
                <a:schemeClr val="dk1"/>
              </a:buClr>
              <a:buSzPct val="100000"/>
              <a:buFont typeface="Calibri"/>
              <a:buAutoNum type="arabicPeriod"/>
              <a:defRPr sz="2600">
                <a:solidFill>
                  <a:schemeClr val="dk1"/>
                </a:solidFill>
              </a:defRPr>
            </a:pPr>
            <a:r>
              <a:rPr dirty="0"/>
              <a:t>Ο </a:t>
            </a:r>
            <a:r>
              <a:rPr dirty="0" err="1"/>
              <a:t>ρόλος</a:t>
            </a:r>
            <a:r>
              <a:rPr dirty="0"/>
              <a:t> </a:t>
            </a:r>
            <a:r>
              <a:rPr dirty="0" err="1"/>
              <a:t>της</a:t>
            </a:r>
            <a:r>
              <a:rPr dirty="0"/>
              <a:t> </a:t>
            </a:r>
            <a:r>
              <a:rPr dirty="0" err="1"/>
              <a:t>ομ</a:t>
            </a:r>
            <a:r>
              <a:rPr dirty="0"/>
              <a:t>αδικής προσέγγισης δράσεων των κοινωνικών επιχειρηματιών </a:t>
            </a:r>
            <a:r>
              <a:rPr lang="el-GR" dirty="0"/>
              <a:t>που απευθύνονται στους </a:t>
            </a:r>
            <a:r>
              <a:rPr dirty="0" err="1"/>
              <a:t>Στόχ</a:t>
            </a:r>
            <a:r>
              <a:rPr lang="el-GR" dirty="0" err="1"/>
              <a:t>ους</a:t>
            </a:r>
            <a:r>
              <a:rPr lang="el-GR" dirty="0"/>
              <a:t> </a:t>
            </a:r>
            <a:r>
              <a:rPr dirty="0" err="1"/>
              <a:t>Βιώσιμης</a:t>
            </a:r>
            <a:r>
              <a:rPr dirty="0"/>
              <a:t> Ανάπτυξης</a:t>
            </a:r>
          </a:p>
          <a:p>
            <a:pPr marL="457200" lvl="0" indent="-432435" algn="l" rtl="0">
              <a:lnSpc>
                <a:spcPct val="85000"/>
              </a:lnSpc>
              <a:spcBef>
                <a:spcPts val="1300"/>
              </a:spcBef>
              <a:spcAft>
                <a:spcPts val="0"/>
              </a:spcAft>
              <a:buClr>
                <a:schemeClr val="dk1"/>
              </a:buClr>
              <a:buSzPct val="100000"/>
              <a:buFont typeface="Calibri"/>
              <a:buAutoNum type="arabicPeriod"/>
              <a:defRPr sz="2600">
                <a:solidFill>
                  <a:schemeClr val="dk1"/>
                </a:solidFill>
              </a:defRPr>
            </a:pPr>
            <a:r>
              <a:rPr dirty="0" err="1"/>
              <a:t>Κοινωνική</a:t>
            </a:r>
            <a:r>
              <a:rPr dirty="0"/>
              <a:t> Επ</a:t>
            </a:r>
            <a:r>
              <a:rPr dirty="0" err="1"/>
              <a:t>ιχειρημ</a:t>
            </a:r>
            <a:r>
              <a:rPr dirty="0"/>
              <a:t>ατικότητα και Εταιρική Κοινωνική Ευθύνη προς τους ΣΒΑ</a:t>
            </a:r>
          </a:p>
          <a:p>
            <a:pPr marL="457200" lvl="0" indent="-432435" algn="l" rtl="0">
              <a:lnSpc>
                <a:spcPct val="85000"/>
              </a:lnSpc>
              <a:spcBef>
                <a:spcPts val="1300"/>
              </a:spcBef>
              <a:spcAft>
                <a:spcPts val="0"/>
              </a:spcAft>
              <a:buClr>
                <a:schemeClr val="dk1"/>
              </a:buClr>
              <a:buSzPct val="100000"/>
              <a:buFont typeface="Calibri"/>
              <a:buAutoNum type="arabicPeriod"/>
              <a:defRPr sz="2600">
                <a:solidFill>
                  <a:schemeClr val="dk1"/>
                </a:solidFill>
              </a:defRPr>
            </a:pPr>
            <a:r>
              <a:rPr dirty="0"/>
              <a:t>Η </a:t>
            </a:r>
            <a:r>
              <a:rPr dirty="0" err="1"/>
              <a:t>ετ</a:t>
            </a:r>
            <a:r>
              <a:rPr dirty="0"/>
              <a:t>αιρική σχέση για τους ΣΒΑ</a:t>
            </a:r>
          </a:p>
          <a:p>
            <a:pPr marL="457200" lvl="0" indent="-432435" algn="l" rtl="0">
              <a:lnSpc>
                <a:spcPct val="85000"/>
              </a:lnSpc>
              <a:spcBef>
                <a:spcPts val="1300"/>
              </a:spcBef>
              <a:spcAft>
                <a:spcPts val="0"/>
              </a:spcAft>
              <a:buClr>
                <a:schemeClr val="dk1"/>
              </a:buClr>
              <a:buSzPct val="100000"/>
              <a:buFont typeface="Calibri"/>
              <a:buAutoNum type="arabicPeriod"/>
              <a:defRPr sz="2600">
                <a:solidFill>
                  <a:schemeClr val="dk1"/>
                </a:solidFill>
              </a:defRPr>
            </a:pPr>
            <a:r>
              <a:rPr dirty="0"/>
              <a:t>Βα</a:t>
            </a:r>
            <a:r>
              <a:rPr dirty="0" err="1"/>
              <a:t>σικά</a:t>
            </a:r>
            <a:r>
              <a:rPr dirty="0"/>
              <a:t> </a:t>
            </a:r>
            <a:r>
              <a:rPr dirty="0" err="1"/>
              <a:t>στοιχεί</a:t>
            </a:r>
            <a:r>
              <a:rPr dirty="0"/>
              <a:t>α της εταιρικής σχέσης</a:t>
            </a:r>
            <a:endParaRPr sz="2600" dirty="0">
              <a:solidFill>
                <a:schemeClr val="dk1"/>
              </a:solidFill>
            </a:endParaRPr>
          </a:p>
          <a:p>
            <a:pPr marL="457200" lvl="0" indent="-432435" algn="l" rtl="0">
              <a:lnSpc>
                <a:spcPct val="85000"/>
              </a:lnSpc>
              <a:spcBef>
                <a:spcPts val="1300"/>
              </a:spcBef>
              <a:spcAft>
                <a:spcPts val="0"/>
              </a:spcAft>
              <a:buClr>
                <a:schemeClr val="dk1"/>
              </a:buClr>
              <a:buSzPct val="100000"/>
              <a:buFont typeface="Calibri"/>
              <a:buAutoNum type="arabicPeriod"/>
              <a:defRPr sz="2600">
                <a:solidFill>
                  <a:schemeClr val="dk1"/>
                </a:solidFill>
              </a:defRPr>
            </a:pPr>
            <a:r>
              <a:rPr dirty="0"/>
              <a:t>Χα</a:t>
            </a:r>
            <a:r>
              <a:rPr dirty="0" err="1"/>
              <a:t>ρτογράφηση</a:t>
            </a:r>
            <a:r>
              <a:rPr dirty="0"/>
              <a:t> </a:t>
            </a:r>
            <a:r>
              <a:rPr dirty="0" err="1"/>
              <a:t>των</a:t>
            </a:r>
            <a:r>
              <a:rPr dirty="0"/>
              <a:t> </a:t>
            </a:r>
            <a:r>
              <a:rPr dirty="0" err="1"/>
              <a:t>ενδι</a:t>
            </a:r>
            <a:r>
              <a:rPr dirty="0"/>
              <a:t>αφερόμενων μερών</a:t>
            </a:r>
            <a:endParaRPr sz="2600" dirty="0">
              <a:solidFill>
                <a:schemeClr val="dk1"/>
              </a:solidFill>
            </a:endParaRPr>
          </a:p>
          <a:p>
            <a:pPr marL="457200" lvl="0" indent="-432435" algn="l" rtl="0">
              <a:lnSpc>
                <a:spcPct val="85000"/>
              </a:lnSpc>
              <a:spcBef>
                <a:spcPts val="1300"/>
              </a:spcBef>
              <a:spcAft>
                <a:spcPts val="0"/>
              </a:spcAft>
              <a:buClr>
                <a:schemeClr val="dk1"/>
              </a:buClr>
              <a:buSzPct val="100000"/>
              <a:buFont typeface="Calibri"/>
              <a:buAutoNum type="arabicPeriod"/>
              <a:defRPr sz="2600">
                <a:solidFill>
                  <a:schemeClr val="dk1"/>
                </a:solidFill>
              </a:defRPr>
            </a:pPr>
            <a:r>
              <a:rPr dirty="0" err="1"/>
              <a:t>Το</a:t>
            </a:r>
            <a:r>
              <a:rPr dirty="0"/>
              <a:t> Τα</a:t>
            </a:r>
            <a:r>
              <a:rPr dirty="0" err="1"/>
              <a:t>ξίδι</a:t>
            </a:r>
            <a:r>
              <a:rPr dirty="0"/>
              <a:t> </a:t>
            </a:r>
            <a:r>
              <a:rPr dirty="0" err="1"/>
              <a:t>της</a:t>
            </a:r>
            <a:r>
              <a:rPr dirty="0"/>
              <a:t> </a:t>
            </a:r>
            <a:r>
              <a:rPr dirty="0" err="1"/>
              <a:t>Ετ</a:t>
            </a:r>
            <a:r>
              <a:rPr dirty="0"/>
              <a:t>αιρικής Σχέσης στη Δράση</a:t>
            </a:r>
            <a:endParaRPr sz="2600" dirty="0">
              <a:solidFill>
                <a:schemeClr val="dk1"/>
              </a:solidFill>
            </a:endParaRPr>
          </a:p>
          <a:p>
            <a:pPr marL="457200" lvl="0" indent="-432435" algn="l" rtl="0">
              <a:lnSpc>
                <a:spcPct val="85000"/>
              </a:lnSpc>
              <a:spcBef>
                <a:spcPts val="1300"/>
              </a:spcBef>
              <a:spcAft>
                <a:spcPts val="0"/>
              </a:spcAft>
              <a:buClr>
                <a:schemeClr val="dk1"/>
              </a:buClr>
              <a:buSzPct val="100000"/>
              <a:buFont typeface="Calibri"/>
              <a:buAutoNum type="arabicPeriod"/>
              <a:defRPr sz="2600">
                <a:solidFill>
                  <a:schemeClr val="dk1"/>
                </a:solidFill>
              </a:defRPr>
            </a:pPr>
            <a:r>
              <a:rPr dirty="0" err="1"/>
              <a:t>Συμφωνί</a:t>
            </a:r>
            <a:r>
              <a:rPr dirty="0"/>
              <a:t>α εταιρικής σχέσης</a:t>
            </a:r>
            <a:endParaRPr sz="2600" dirty="0">
              <a:solidFill>
                <a:schemeClr val="dk1"/>
              </a:solidFill>
            </a:endParaRPr>
          </a:p>
          <a:p>
            <a:pPr marL="0" lvl="0" indent="0" algn="l" rtl="0">
              <a:lnSpc>
                <a:spcPct val="85000"/>
              </a:lnSpc>
              <a:spcBef>
                <a:spcPts val="1300"/>
              </a:spcBef>
              <a:spcAft>
                <a:spcPts val="0"/>
              </a:spcAft>
              <a:buClr>
                <a:srgbClr val="262626"/>
              </a:buClr>
              <a:buSzPct val="100000"/>
              <a:buNone/>
            </a:pPr>
            <a:endParaRPr sz="2600" dirty="0">
              <a:solidFill>
                <a:schemeClr val="dk1"/>
              </a:solidFill>
            </a:endParaRPr>
          </a:p>
          <a:p>
            <a:pPr marL="0" lvl="0" indent="0" algn="l" rtl="0">
              <a:lnSpc>
                <a:spcPct val="85000"/>
              </a:lnSpc>
              <a:spcBef>
                <a:spcPts val="1300"/>
              </a:spcBef>
              <a:spcAft>
                <a:spcPts val="0"/>
              </a:spcAft>
              <a:buClr>
                <a:srgbClr val="262626"/>
              </a:buClr>
              <a:buSzPct val="100000"/>
              <a:buNone/>
              <a:defRPr sz="2600"/>
            </a:pPr>
            <a:r>
              <a:rPr lang="el-GR" dirty="0"/>
              <a:t>Διάρκεια</a:t>
            </a:r>
            <a:r>
              <a:rPr dirty="0"/>
              <a:t> </a:t>
            </a:r>
            <a:r>
              <a:rPr dirty="0" err="1"/>
              <a:t>ενότητ</a:t>
            </a:r>
            <a:r>
              <a:rPr dirty="0"/>
              <a:t>ας:  2 ώρες</a:t>
            </a:r>
            <a:endParaRPr sz="2600" dirty="0"/>
          </a:p>
          <a:p>
            <a:pPr marL="91440" lvl="0" indent="0" algn="l" rtl="0">
              <a:lnSpc>
                <a:spcPct val="85000"/>
              </a:lnSpc>
              <a:spcBef>
                <a:spcPts val="1300"/>
              </a:spcBef>
              <a:spcAft>
                <a:spcPts val="0"/>
              </a:spcAft>
              <a:buClr>
                <a:srgbClr val="262626"/>
              </a:buClr>
              <a:buSzPct val="100000"/>
              <a:buFont typeface="Arial"/>
              <a:buNone/>
            </a:pPr>
            <a:endParaRPr sz="2600" dirty="0"/>
          </a:p>
          <a:p>
            <a:pPr marL="0" lvl="0" indent="0" algn="l" rtl="0">
              <a:lnSpc>
                <a:spcPct val="85000"/>
              </a:lnSpc>
              <a:spcBef>
                <a:spcPts val="1300"/>
              </a:spcBef>
              <a:spcAft>
                <a:spcPts val="0"/>
              </a:spcAft>
              <a:buClr>
                <a:srgbClr val="262626"/>
              </a:buClr>
              <a:buSzPct val="100000"/>
              <a:buNone/>
            </a:pPr>
            <a:endParaRPr sz="2600"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5"/>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58" name="Google Shape;458;p35"/>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59" name="Google Shape;459;p35"/>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5.6. </a:t>
            </a:r>
            <a:r>
              <a:rPr b="1"/>
              <a:t>Το ταξίδι της εταιρικής σχέσης στη δράση</a:t>
            </a:r>
            <a:endParaRPr>
              <a:solidFill>
                <a:srgbClr val="FFFFFF"/>
              </a:solidFill>
            </a:endParaRPr>
          </a:p>
        </p:txBody>
      </p:sp>
      <p:sp>
        <p:nvSpPr>
          <p:cNvPr id="460" name="Google Shape;460;p35"/>
          <p:cNvSpPr txBox="1"/>
          <p:nvPr/>
        </p:nvSpPr>
        <p:spPr>
          <a:xfrm>
            <a:off x="639429" y="2577910"/>
            <a:ext cx="11277300" cy="366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a:t>Η αναπ</a:t>
            </a:r>
            <a:r>
              <a:rPr dirty="0" err="1"/>
              <a:t>τυξι</a:t>
            </a:r>
            <a:r>
              <a:rPr dirty="0"/>
              <a:t>ακή πορεία περιλαμβάνει συνήθως μια σειρά συναντήσεων με την πάροδο του χρόνου, κατά τις οποίες οι εταίροι σταδιακά αναπτύσσουν, διαπραγματεύονται και διαμορφώνουν την εταιρική σχέση, ξεκινώντας ευρεία (συμφωνώντας</a:t>
            </a:r>
            <a:r>
              <a:rPr lang="el-GR" dirty="0"/>
              <a:t> σε</a:t>
            </a:r>
            <a:r>
              <a:rPr dirty="0"/>
              <a:t> </a:t>
            </a:r>
            <a:r>
              <a:rPr dirty="0" err="1"/>
              <a:t>έν</a:t>
            </a:r>
            <a:r>
              <a:rPr dirty="0"/>
              <a:t>α συνολικό όραμα) και κατανοώντας τους πόρους που είναι σε θέση να φέρουν στο θέμα και στη συνέχεια</a:t>
            </a:r>
            <a:r>
              <a:rPr lang="el-GR" dirty="0"/>
              <a:t>, στοχεύοντας </a:t>
            </a:r>
            <a:r>
              <a:rPr dirty="0" err="1"/>
              <a:t>γι</a:t>
            </a:r>
            <a:r>
              <a:rPr dirty="0"/>
              <a:t>α να γίνουν όλο και πιο συγκεκριμένοι και λεπτομερείς (οι ακριβείς στόχοι, οι δραστηριότητες, οι δεσμεύσεις, οι ρόλοι και οι ευθύνες του καθενός από τους εταίρους).</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Το</a:t>
            </a:r>
            <a:r>
              <a:rPr dirty="0"/>
              <a:t> </a:t>
            </a:r>
            <a:r>
              <a:rPr dirty="0" err="1"/>
              <a:t>σχέδιο</a:t>
            </a:r>
            <a:r>
              <a:rPr dirty="0"/>
              <a:t> θα π</a:t>
            </a:r>
            <a:r>
              <a:rPr dirty="0" err="1"/>
              <a:t>ρέ</a:t>
            </a:r>
            <a:r>
              <a:rPr dirty="0"/>
              <a:t>πει να εξελιχθεί επαναληπτικά, φέρνοντας σε πρόσθετους εταίρους όπου υπάρχουν κενά στους πόρους.</a:t>
            </a:r>
            <a:endParaRPr sz="24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7"/>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66" name="Google Shape;466;p37"/>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67" name="Google Shape;467;p37"/>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5.6. </a:t>
            </a:r>
            <a:r>
              <a:rPr b="1"/>
              <a:t>Το ταξίδι της εταιρικής σχέσης στη δράση</a:t>
            </a:r>
            <a:endParaRPr>
              <a:solidFill>
                <a:srgbClr val="FFFFFF"/>
              </a:solidFill>
            </a:endParaRPr>
          </a:p>
        </p:txBody>
      </p:sp>
      <p:sp>
        <p:nvSpPr>
          <p:cNvPr id="468" name="Google Shape;468;p37"/>
          <p:cNvSpPr txBox="1"/>
          <p:nvPr/>
        </p:nvSpPr>
        <p:spPr>
          <a:xfrm>
            <a:off x="356798" y="2463849"/>
            <a:ext cx="11464200" cy="35086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err="1"/>
              <a:t>Ανάλογ</a:t>
            </a:r>
            <a:r>
              <a:rPr sz="2000" dirty="0"/>
              <a:t>α με την πολυπλοκότητα της εταιρικής σχέσης και τον αριθμό των εταίρων, οι συνεδριάσεις μπορεί να περιλαμβάνουν οτιδήποτε, από διμερείς συζητήσεις έως σημαντικούς πολυμερείς διαλόγους που απαιτούν την υποστήριξη ενός διαμεσολαβητή εταιρικής σχέσης.</a:t>
            </a:r>
            <a:endParaRPr sz="12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a:t>Ο κα</a:t>
            </a:r>
            <a:r>
              <a:rPr sz="2000" dirty="0" err="1"/>
              <a:t>θορισμός</a:t>
            </a:r>
            <a:r>
              <a:rPr sz="2000" dirty="0"/>
              <a:t> </a:t>
            </a:r>
            <a:r>
              <a:rPr sz="2000" dirty="0" err="1"/>
              <a:t>στην</a:t>
            </a:r>
            <a:r>
              <a:rPr sz="2000" dirty="0"/>
              <a:t> α</a:t>
            </a:r>
            <a:r>
              <a:rPr sz="2000" dirty="0" err="1"/>
              <a:t>ρχή</a:t>
            </a:r>
            <a:r>
              <a:rPr sz="2000" dirty="0"/>
              <a:t> </a:t>
            </a:r>
            <a:r>
              <a:rPr sz="2000" dirty="0" err="1"/>
              <a:t>της</a:t>
            </a:r>
            <a:r>
              <a:rPr sz="2000" dirty="0"/>
              <a:t> σα</a:t>
            </a:r>
            <a:r>
              <a:rPr sz="2000" dirty="0" err="1"/>
              <a:t>φούς</a:t>
            </a:r>
            <a:r>
              <a:rPr sz="2000" dirty="0"/>
              <a:t> </a:t>
            </a:r>
            <a:r>
              <a:rPr sz="2000" dirty="0" err="1"/>
              <a:t>δι</a:t>
            </a:r>
            <a:r>
              <a:rPr sz="2000" dirty="0"/>
              <a:t>αδικασίας, μαζί με ένα συμφωνημένο σύνολο αρχών και αναμενόμενων συμπεριφορών κατά τη συνεργασία, θα εξομαλύνει σημαντικά και θα επιταχύνει τη δημιουργία εταιρικής σχέσης.</a:t>
            </a: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Arial"/>
              <a:buNone/>
            </a:pPr>
            <a:endParaRPr sz="11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err="1"/>
              <a:t>Σε</a:t>
            </a:r>
            <a:r>
              <a:rPr sz="2000" dirty="0"/>
              <a:t> π</a:t>
            </a:r>
            <a:r>
              <a:rPr sz="2000" dirty="0" err="1"/>
              <a:t>ερί</a:t>
            </a:r>
            <a:r>
              <a:rPr sz="2000" dirty="0"/>
              <a:t>πτωση ορθής διαχείρισης, η αναπτυξιακή διαδικασία θα πρέπει να περιλαμβάνει την αναβάθμιση της ποιότητας των σχέσεων, </a:t>
            </a:r>
            <a:r>
              <a:rPr lang="el-GR" sz="2000" dirty="0"/>
              <a:t>αφοσίωσης, δέσμευσης </a:t>
            </a:r>
            <a:r>
              <a:rPr sz="2000" dirty="0"/>
              <a:t>και της συμφωνίας μεταξύ των εταίρων με την πάροδο του χρόνου, τη μεγιστοποίηση της δημιουργίας αξίας και τη δημιουργία των δομικών στοιχείων των αποτελεσματικών εταιρικών σχέσεων.</a:t>
            </a:r>
            <a:endParaRPr sz="20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8"/>
          <p:cNvSpPr/>
          <p:nvPr/>
        </p:nvSpPr>
        <p:spPr>
          <a:xfrm>
            <a:off x="639429" y="391935"/>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74" name="Google Shape;474;p38"/>
          <p:cNvSpPr/>
          <p:nvPr/>
        </p:nvSpPr>
        <p:spPr>
          <a:xfrm>
            <a:off x="802157" y="555030"/>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75" name="Google Shape;475;p38"/>
          <p:cNvSpPr txBox="1">
            <a:spLocks noGrp="1"/>
          </p:cNvSpPr>
          <p:nvPr>
            <p:ph type="title"/>
          </p:nvPr>
        </p:nvSpPr>
        <p:spPr>
          <a:xfrm>
            <a:off x="1071844" y="751323"/>
            <a:ext cx="10040233" cy="122813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5.7. </a:t>
            </a:r>
            <a:r>
              <a:rPr b="1"/>
              <a:t>ΣΥΜΦΩΝΙΑ ΕΤΑΙΡΙΚΗΣ</a:t>
            </a:r>
            <a:endParaRPr>
              <a:solidFill>
                <a:srgbClr val="FFFFFF"/>
              </a:solidFill>
            </a:endParaRPr>
          </a:p>
        </p:txBody>
      </p:sp>
      <p:sp>
        <p:nvSpPr>
          <p:cNvPr id="476" name="Google Shape;476;p38"/>
          <p:cNvSpPr txBox="1"/>
          <p:nvPr/>
        </p:nvSpPr>
        <p:spPr>
          <a:xfrm>
            <a:off x="282633" y="2463849"/>
            <a:ext cx="11820997" cy="36625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a:t>Μπ</a:t>
            </a:r>
            <a:r>
              <a:rPr sz="2000" dirty="0" err="1"/>
              <a:t>ορεί</a:t>
            </a:r>
            <a:r>
              <a:rPr sz="2000" dirty="0"/>
              <a:t> να υπ</a:t>
            </a:r>
            <a:r>
              <a:rPr sz="2000" dirty="0" err="1"/>
              <a:t>άρχουν</a:t>
            </a:r>
            <a:r>
              <a:rPr sz="2000" dirty="0"/>
              <a:t> </a:t>
            </a:r>
            <a:r>
              <a:rPr sz="2000" dirty="0" err="1"/>
              <a:t>διάφορες</a:t>
            </a:r>
            <a:r>
              <a:rPr sz="2000" dirty="0"/>
              <a:t> </a:t>
            </a:r>
            <a:r>
              <a:rPr sz="2000" dirty="0" err="1"/>
              <a:t>μορφές</a:t>
            </a:r>
            <a:r>
              <a:rPr sz="2000" dirty="0"/>
              <a:t> </a:t>
            </a:r>
            <a:r>
              <a:rPr sz="2000" dirty="0" err="1"/>
              <a:t>συμφωνί</a:t>
            </a:r>
            <a:r>
              <a:rPr sz="2000" dirty="0"/>
              <a:t>ας που σχετίζονται με μια εταιρική σχέση: </a:t>
            </a:r>
            <a:endParaRPr lang="el-GR" sz="2000" dirty="0"/>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40B385"/>
              </a:buClr>
              <a:buSzPts val="2400"/>
              <a:buFont typeface="Noto Sans Symbols"/>
              <a:buChar char="❑"/>
              <a:defRPr sz="2400">
                <a:latin typeface="Calibri"/>
                <a:ea typeface="Calibri"/>
                <a:cs typeface="Calibri"/>
                <a:sym typeface="Calibri"/>
              </a:defRPr>
            </a:pPr>
            <a:r>
              <a:rPr sz="2000" b="1" dirty="0" err="1">
                <a:solidFill>
                  <a:srgbClr val="40B385"/>
                </a:solidFill>
              </a:rPr>
              <a:t>Συμφωνί</a:t>
            </a:r>
            <a:r>
              <a:rPr sz="2000" b="1" dirty="0">
                <a:solidFill>
                  <a:srgbClr val="40B385"/>
                </a:solidFill>
              </a:rPr>
              <a:t>α εταίρου — </a:t>
            </a:r>
            <a:r>
              <a:rPr sz="2000" dirty="0">
                <a:solidFill>
                  <a:schemeClr val="dk1"/>
                </a:solidFill>
              </a:rPr>
              <a:t>μη νομικά δεσμευτική, συμφωνία πρόθεσης για την αποτύπωση της αξίας, του οράματος και του πνεύματος μιας συνεργασίας και κατοχύρωση των αρχών της εταιρικής σχέσης </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40B385"/>
              </a:buClr>
              <a:buSzPts val="2400"/>
              <a:buFont typeface="Noto Sans Symbols"/>
              <a:buChar char="❑"/>
              <a:defRPr sz="2400">
                <a:latin typeface="Calibri"/>
                <a:ea typeface="Calibri"/>
                <a:cs typeface="Calibri"/>
                <a:sym typeface="Calibri"/>
              </a:defRPr>
            </a:pPr>
            <a:r>
              <a:rPr sz="2000" b="1" dirty="0" err="1">
                <a:solidFill>
                  <a:srgbClr val="40B385"/>
                </a:solidFill>
              </a:rPr>
              <a:t>Συμ</a:t>
            </a:r>
            <a:r>
              <a:rPr sz="2000" b="1" dirty="0">
                <a:solidFill>
                  <a:srgbClr val="40B385"/>
                </a:solidFill>
              </a:rPr>
              <a:t>βάσεις</a:t>
            </a:r>
            <a:r>
              <a:rPr sz="2000" b="1" dirty="0">
                <a:solidFill>
                  <a:schemeClr val="dk1"/>
                </a:solidFill>
              </a:rPr>
              <a:t> </a:t>
            </a:r>
            <a:r>
              <a:rPr sz="2000" dirty="0">
                <a:solidFill>
                  <a:schemeClr val="dk1"/>
                </a:solidFill>
              </a:rPr>
              <a:t>— νομικά δεσμευτικές συμφωνίες, ενίοτε διμερείς και συνήθως περιλαμβάνουν χρηματοοικονομικές ροές και λογοδοσία που απαιτούνται από τους κανόνες χρηματοδότησης (μπορεί να είναι παρόμοιες με τις συμβάσεις παροχής υπηρεσιών) </a:t>
            </a:r>
            <a:endParaRPr sz="2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40B385"/>
              </a:buClr>
              <a:buSzPts val="2400"/>
              <a:buFont typeface="Noto Sans Symbols"/>
              <a:buChar char="❑"/>
              <a:defRPr sz="2400">
                <a:latin typeface="Calibri"/>
                <a:ea typeface="Calibri"/>
                <a:cs typeface="Calibri"/>
                <a:sym typeface="Calibri"/>
              </a:defRPr>
            </a:pPr>
            <a:r>
              <a:rPr sz="2000" b="1" dirty="0" err="1">
                <a:solidFill>
                  <a:srgbClr val="40B385"/>
                </a:solidFill>
              </a:rPr>
              <a:t>Πρόγρ</a:t>
            </a:r>
            <a:r>
              <a:rPr sz="2000" b="1" dirty="0">
                <a:solidFill>
                  <a:srgbClr val="40B385"/>
                </a:solidFill>
              </a:rPr>
              <a:t>αμμα εργασίας</a:t>
            </a:r>
            <a:r>
              <a:rPr sz="2000" b="1" dirty="0">
                <a:solidFill>
                  <a:schemeClr val="dk1"/>
                </a:solidFill>
              </a:rPr>
              <a:t> </a:t>
            </a:r>
            <a:r>
              <a:rPr sz="2000" dirty="0">
                <a:solidFill>
                  <a:schemeClr val="dk1"/>
                </a:solidFill>
              </a:rPr>
              <a:t>— </a:t>
            </a:r>
            <a:r>
              <a:rPr lang="el-GR" sz="2000" dirty="0">
                <a:solidFill>
                  <a:schemeClr val="dk1"/>
                </a:solidFill>
              </a:rPr>
              <a:t>συνεχή </a:t>
            </a:r>
            <a:r>
              <a:rPr sz="2000" dirty="0">
                <a:solidFill>
                  <a:schemeClr val="dk1"/>
                </a:solidFill>
              </a:rPr>
              <a:t>επα</a:t>
            </a:r>
            <a:r>
              <a:rPr sz="2000" dirty="0" err="1">
                <a:solidFill>
                  <a:schemeClr val="dk1"/>
                </a:solidFill>
              </a:rPr>
              <a:t>νάληψη</a:t>
            </a:r>
            <a:r>
              <a:rPr sz="2000" dirty="0">
                <a:solidFill>
                  <a:schemeClr val="dk1"/>
                </a:solidFill>
              </a:rPr>
              <a:t> του σχεδίου έργου με δραστηριότητες, χρονοδιαγράμματα, σαφείς, μετρήσιμες εκροές/αποτελέσματα και δείκτες επιδόσεων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sz="2000" dirty="0" err="1"/>
              <a:t>Οι</a:t>
            </a:r>
            <a:r>
              <a:rPr sz="2000" dirty="0"/>
              <a:t> </a:t>
            </a:r>
            <a:r>
              <a:rPr sz="2000" dirty="0" err="1"/>
              <a:t>συμφωνίες</a:t>
            </a:r>
            <a:r>
              <a:rPr sz="2000" dirty="0"/>
              <a:t> </a:t>
            </a:r>
            <a:r>
              <a:rPr sz="2000" dirty="0" err="1"/>
              <a:t>των</a:t>
            </a:r>
            <a:r>
              <a:rPr sz="2000" dirty="0"/>
              <a:t> </a:t>
            </a:r>
            <a:r>
              <a:rPr sz="2000" dirty="0" err="1"/>
              <a:t>ετ</a:t>
            </a:r>
            <a:r>
              <a:rPr sz="2000" dirty="0"/>
              <a:t>αίρων πιθανότατα θα είναι επαναληπτικά έγγραφα, προσθέτοντας και προσαρμόζοντάς τα καθώς είναι γνωστές περισσότερες πληροφορίες και δημιουργείται κατανόηση.</a:t>
            </a:r>
            <a:endParaRPr sz="2000" b="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0"/>
          <p:cNvSpPr txBox="1">
            <a:spLocks noGrp="1"/>
          </p:cNvSpPr>
          <p:nvPr>
            <p:ph type="title"/>
          </p:nvPr>
        </p:nvSpPr>
        <p:spPr>
          <a:xfrm>
            <a:off x="829056" y="150119"/>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5.7. </a:t>
            </a:r>
            <a:r>
              <a:rPr b="1"/>
              <a:t>ΣΥΜΦΩΝΙΑ ΕΤΑΙΡΙΚΗΣ</a:t>
            </a:r>
            <a:endParaRPr>
              <a:solidFill>
                <a:srgbClr val="40B385"/>
              </a:solidFill>
            </a:endParaRPr>
          </a:p>
        </p:txBody>
      </p:sp>
      <p:sp>
        <p:nvSpPr>
          <p:cNvPr id="489" name="Google Shape;489;p40"/>
          <p:cNvSpPr txBox="1"/>
          <p:nvPr/>
        </p:nvSpPr>
        <p:spPr>
          <a:xfrm>
            <a:off x="127820" y="1537272"/>
            <a:ext cx="5968180" cy="515603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91440" marR="0" lvl="0" indent="-91440" algn="l" rtl="0">
              <a:lnSpc>
                <a:spcPct val="85000"/>
              </a:lnSpc>
              <a:spcBef>
                <a:spcPts val="0"/>
              </a:spcBef>
              <a:spcAft>
                <a:spcPts val="0"/>
              </a:spcAft>
              <a:buClr>
                <a:srgbClr val="40B385"/>
              </a:buClr>
              <a:buSzPts val="1800"/>
              <a:buFont typeface="Arial"/>
              <a:buChar char=" "/>
              <a:defRPr sz="1800" b="1">
                <a:solidFill>
                  <a:srgbClr val="40B385"/>
                </a:solidFill>
                <a:latin typeface="Calibri"/>
                <a:ea typeface="Calibri"/>
                <a:cs typeface="Calibri"/>
                <a:sym typeface="Calibri"/>
              </a:defRPr>
            </a:pPr>
            <a:r>
              <a:rPr sz="1800" dirty="0" err="1"/>
              <a:t>Πώς</a:t>
            </a:r>
            <a:r>
              <a:rPr sz="1800" dirty="0"/>
              <a:t>; </a:t>
            </a:r>
            <a:endParaRPr sz="1800" b="0" i="0" u="none" strike="noStrike" cap="none" dirty="0">
              <a:solidFill>
                <a:srgbClr val="40B385"/>
              </a:solidFill>
              <a:latin typeface="Calibri"/>
              <a:ea typeface="Calibri"/>
              <a:cs typeface="Calibri"/>
              <a:sym typeface="Calibri"/>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800" dirty="0"/>
              <a:t>• </a:t>
            </a:r>
            <a:r>
              <a:rPr sz="1800" dirty="0" err="1"/>
              <a:t>Δομή</a:t>
            </a:r>
            <a:r>
              <a:rPr sz="1800" dirty="0"/>
              <a:t> </a:t>
            </a:r>
            <a:r>
              <a:rPr sz="1800" dirty="0" err="1"/>
              <a:t>δι</a:t>
            </a:r>
            <a:r>
              <a:rPr sz="1800" dirty="0"/>
              <a:t>ακυβέρνησης/λογοδοσίας, συμπεριλαμβανομένων των αρχών λήψης αποφάσεων </a:t>
            </a:r>
            <a:endParaRPr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800" dirty="0"/>
              <a:t>• Επ</a:t>
            </a:r>
            <a:r>
              <a:rPr sz="1800" dirty="0" err="1"/>
              <a:t>ιχειρησι</a:t>
            </a:r>
            <a:r>
              <a:rPr sz="1800" dirty="0"/>
              <a:t>ακή δομή (συντονισμός/διαχείριση/γραμματεία) και εσωτερικές επικοινωνίες </a:t>
            </a:r>
            <a:endParaRPr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800" dirty="0"/>
              <a:t>• </a:t>
            </a:r>
            <a:r>
              <a:rPr sz="1800" dirty="0" err="1"/>
              <a:t>Χρημ</a:t>
            </a:r>
            <a:r>
              <a:rPr sz="1800" dirty="0"/>
              <a:t>ατοδοτικές ρυθμίσεις [οι λεπτομέρειες μπορούν να περιλαμβάνονται σε χωριστή σύμβαση] </a:t>
            </a:r>
            <a:endParaRPr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800" dirty="0"/>
              <a:t>• </a:t>
            </a:r>
            <a:r>
              <a:rPr sz="1800" dirty="0" err="1"/>
              <a:t>Μέτρ</a:t>
            </a:r>
            <a:r>
              <a:rPr sz="1800" dirty="0"/>
              <a:t>α για την ενίσχυση της ικανότητας των εταίρων να υλοποιούν τις δεσμεύσεις όπου απαιτείται </a:t>
            </a:r>
            <a:endParaRPr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800" dirty="0"/>
              <a:t>• </a:t>
            </a:r>
            <a:r>
              <a:rPr sz="1800" dirty="0" err="1"/>
              <a:t>Χρονοδιάγρ</a:t>
            </a:r>
            <a:r>
              <a:rPr sz="1800" dirty="0"/>
              <a:t>αμμα και διαδικασία για την τρέχουσα επανεξέταση και αναθεώρηση της εταιρικής σχέσης </a:t>
            </a:r>
            <a:endParaRPr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800" dirty="0"/>
              <a:t>• </a:t>
            </a:r>
            <a:r>
              <a:rPr sz="1800" dirty="0" err="1"/>
              <a:t>Μετρήσεις</a:t>
            </a:r>
            <a:r>
              <a:rPr sz="1800" dirty="0"/>
              <a:t> </a:t>
            </a:r>
            <a:r>
              <a:rPr sz="1800" dirty="0" err="1"/>
              <a:t>γι</a:t>
            </a:r>
            <a:r>
              <a:rPr sz="1800" dirty="0"/>
              <a:t>α την παρακολούθηση και τη μέτρηση των επιδόσεων της εταιρικής σχέσης σε σχέση με τους στόχους της εταιρικής σχέσης και των στόχων κάθε εταίρου </a:t>
            </a:r>
            <a:endParaRPr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800" dirty="0"/>
              <a:t>• </a:t>
            </a:r>
            <a:r>
              <a:rPr sz="1800" dirty="0" err="1"/>
              <a:t>Στρ</a:t>
            </a:r>
            <a:r>
              <a:rPr sz="1800" dirty="0"/>
              <a:t>ατηγική βιωσιμότητας για τη διατήρηση των «αποτελεσμάτων» της εταιρικής σχέσης </a:t>
            </a:r>
            <a:endParaRPr b="0" i="0" u="none" strike="noStrike" cap="none" dirty="0">
              <a:solidFill>
                <a:srgbClr val="262626"/>
              </a:solidFill>
              <a:latin typeface="Calibri"/>
              <a:ea typeface="Calibri"/>
              <a:cs typeface="Calibri"/>
              <a:sym typeface="Calibri"/>
            </a:endParaRPr>
          </a:p>
        </p:txBody>
      </p:sp>
      <p:sp>
        <p:nvSpPr>
          <p:cNvPr id="490" name="Google Shape;490;p40"/>
          <p:cNvSpPr txBox="1"/>
          <p:nvPr/>
        </p:nvSpPr>
        <p:spPr>
          <a:xfrm>
            <a:off x="6243484" y="1537271"/>
            <a:ext cx="5820697" cy="5156037"/>
          </a:xfrm>
          <a:prstGeom prst="rect">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91440" marR="0" lvl="0" indent="-91440" algn="l" rtl="0">
              <a:lnSpc>
                <a:spcPct val="85000"/>
              </a:lnSpc>
              <a:spcBef>
                <a:spcPts val="0"/>
              </a:spcBef>
              <a:spcAft>
                <a:spcPts val="0"/>
              </a:spcAft>
              <a:buClr>
                <a:srgbClr val="40B385"/>
              </a:buClr>
              <a:buSzPts val="1800"/>
              <a:buFont typeface="Arial"/>
              <a:buChar char=" "/>
              <a:defRPr sz="1800" b="1">
                <a:solidFill>
                  <a:srgbClr val="40B385"/>
                </a:solidFill>
                <a:latin typeface="Calibri"/>
                <a:ea typeface="Calibri"/>
                <a:cs typeface="Calibri"/>
                <a:sym typeface="Calibri"/>
              </a:defRPr>
            </a:pPr>
            <a:r>
              <a:rPr sz="1600" dirty="0" err="1"/>
              <a:t>Τι</a:t>
            </a:r>
            <a:r>
              <a:rPr sz="1600" dirty="0"/>
              <a:t> θα </a:t>
            </a:r>
            <a:r>
              <a:rPr lang="el-GR" sz="1600" dirty="0"/>
              <a:t>γινόταν</a:t>
            </a:r>
            <a:r>
              <a:rPr sz="1600" dirty="0"/>
              <a:t> αν; </a:t>
            </a:r>
            <a:endParaRPr sz="1600" b="0" i="0" u="none" strike="noStrike" cap="none" dirty="0">
              <a:solidFill>
                <a:srgbClr val="40B385"/>
              </a:solidFill>
              <a:latin typeface="Calibri"/>
              <a:ea typeface="Calibri"/>
              <a:cs typeface="Calibri"/>
              <a:sym typeface="Calibri"/>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a:t>
            </a:r>
            <a:r>
              <a:rPr sz="1600" dirty="0" err="1"/>
              <a:t>Κίνδυνοι</a:t>
            </a:r>
            <a:r>
              <a:rPr sz="1600" dirty="0"/>
              <a:t>/απ</a:t>
            </a:r>
            <a:r>
              <a:rPr sz="1600" dirty="0" err="1"/>
              <a:t>ειλές</a:t>
            </a:r>
            <a:r>
              <a:rPr sz="1600" dirty="0"/>
              <a:t> και </a:t>
            </a:r>
            <a:r>
              <a:rPr sz="1600" dirty="0" err="1"/>
              <a:t>μετρι</a:t>
            </a:r>
            <a:r>
              <a:rPr sz="1600" dirty="0"/>
              <a:t>ασμός </a:t>
            </a:r>
            <a:endParaRPr sz="1200"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a:t>
            </a:r>
            <a:r>
              <a:rPr sz="1600" dirty="0" err="1"/>
              <a:t>Μηχ</a:t>
            </a:r>
            <a:r>
              <a:rPr sz="1600" dirty="0"/>
              <a:t>ανισμός καταγγελιών για την επίλυση διαφορών </a:t>
            </a:r>
            <a:endParaRPr sz="1200"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Κα</a:t>
            </a:r>
            <a:r>
              <a:rPr sz="1600" dirty="0" err="1"/>
              <a:t>νόνες</a:t>
            </a:r>
            <a:r>
              <a:rPr sz="1600" dirty="0"/>
              <a:t> </a:t>
            </a:r>
            <a:r>
              <a:rPr sz="1600" dirty="0" err="1"/>
              <a:t>γι</a:t>
            </a:r>
            <a:r>
              <a:rPr sz="1600" dirty="0"/>
              <a:t>α την αποχώρηση ή την ένταξη μεμονωμένων συντρόφων </a:t>
            </a:r>
            <a:endParaRPr sz="1200"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a:t>
            </a:r>
            <a:r>
              <a:rPr sz="1600" dirty="0" err="1"/>
              <a:t>Στρ</a:t>
            </a:r>
            <a:r>
              <a:rPr sz="1600" dirty="0"/>
              <a:t>ατηγική εξόδου («προχωρώντας») για την εταιρική σχέση στο σύνολό της </a:t>
            </a:r>
            <a:endParaRPr sz="1600" b="0" i="0" u="none" strike="noStrike" cap="none" dirty="0">
              <a:solidFill>
                <a:srgbClr val="262626"/>
              </a:solidFill>
              <a:latin typeface="Calibri"/>
              <a:ea typeface="Calibri"/>
              <a:cs typeface="Calibri"/>
              <a:sym typeface="Calibri"/>
            </a:endParaRPr>
          </a:p>
          <a:p>
            <a:pPr marL="91440" marR="0" lvl="0" indent="-91440" algn="l" rtl="0">
              <a:lnSpc>
                <a:spcPct val="85000"/>
              </a:lnSpc>
              <a:spcBef>
                <a:spcPts val="1300"/>
              </a:spcBef>
              <a:spcAft>
                <a:spcPts val="0"/>
              </a:spcAft>
              <a:buClr>
                <a:srgbClr val="40B385"/>
              </a:buClr>
              <a:buSzPts val="1800"/>
              <a:buFont typeface="Arial"/>
              <a:buChar char=" "/>
              <a:defRPr sz="1800" b="1">
                <a:solidFill>
                  <a:srgbClr val="40B385"/>
                </a:solidFill>
                <a:latin typeface="Calibri"/>
                <a:ea typeface="Calibri"/>
                <a:cs typeface="Calibri"/>
                <a:sym typeface="Calibri"/>
              </a:defRPr>
            </a:pPr>
            <a:r>
              <a:rPr dirty="0" err="1"/>
              <a:t>Εξωτερικές</a:t>
            </a:r>
            <a:r>
              <a:rPr sz="1600" dirty="0"/>
              <a:t> επ</a:t>
            </a:r>
            <a:r>
              <a:rPr sz="1600" dirty="0" err="1"/>
              <a:t>ικοινωνίες</a:t>
            </a:r>
            <a:r>
              <a:rPr sz="1600" dirty="0"/>
              <a:t> και IP </a:t>
            </a:r>
            <a:endParaRPr sz="1600" b="0" i="0" u="none" strike="noStrike" cap="none" dirty="0">
              <a:solidFill>
                <a:srgbClr val="40B385"/>
              </a:solidFill>
              <a:latin typeface="Calibri"/>
              <a:ea typeface="Calibri"/>
              <a:cs typeface="Calibri"/>
              <a:sym typeface="Calibri"/>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Κα</a:t>
            </a:r>
            <a:r>
              <a:rPr sz="1600" dirty="0" err="1"/>
              <a:t>νόνες</a:t>
            </a:r>
            <a:r>
              <a:rPr sz="1600" dirty="0"/>
              <a:t> </a:t>
            </a:r>
            <a:r>
              <a:rPr sz="1600" dirty="0" err="1"/>
              <a:t>γι</a:t>
            </a:r>
            <a:r>
              <a:rPr sz="1600" dirty="0"/>
              <a:t>α το εμπορικό σήμα (με δική τους χρήση) και λοιποί κανόνες για το δημόσιο προφίλ της σύμπραξης· </a:t>
            </a:r>
            <a:endParaRPr sz="1200"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Κα</a:t>
            </a:r>
            <a:r>
              <a:rPr sz="1600" dirty="0" err="1"/>
              <a:t>νόνες</a:t>
            </a:r>
            <a:r>
              <a:rPr sz="1600" dirty="0"/>
              <a:t> π</a:t>
            </a:r>
            <a:r>
              <a:rPr sz="1600" dirty="0" err="1"/>
              <a:t>νευμ</a:t>
            </a:r>
            <a:r>
              <a:rPr sz="1600" dirty="0"/>
              <a:t>ατικής ιδιοκτησίας και εμπιστευτικότητας </a:t>
            </a:r>
            <a:endParaRPr sz="1200"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a:t>
            </a:r>
            <a:r>
              <a:rPr sz="1600" dirty="0" err="1"/>
              <a:t>Πρωτόκολλ</a:t>
            </a:r>
            <a:r>
              <a:rPr sz="1600" dirty="0"/>
              <a:t>α για την εξωτερική επικοινωνία </a:t>
            </a:r>
            <a:endParaRPr sz="1200"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40B385"/>
              </a:buClr>
              <a:buSzPts val="1800"/>
              <a:buFont typeface="Arial"/>
              <a:buChar char=" "/>
              <a:defRPr sz="1800" b="1">
                <a:solidFill>
                  <a:srgbClr val="40B385"/>
                </a:solidFill>
                <a:latin typeface="Calibri"/>
                <a:ea typeface="Calibri"/>
                <a:cs typeface="Calibri"/>
                <a:sym typeface="Calibri"/>
              </a:defRPr>
            </a:pPr>
            <a:r>
              <a:rPr lang="el-GR" sz="1600" dirty="0"/>
              <a:t>Καταστατικό</a:t>
            </a:r>
            <a:endParaRPr lang="el-GR" sz="1600" b="0" i="0" u="none" strike="noStrike" cap="none" dirty="0">
              <a:solidFill>
                <a:srgbClr val="40B385"/>
              </a:solidFill>
              <a:latin typeface="Calibri"/>
              <a:ea typeface="Calibri"/>
              <a:cs typeface="Calibri"/>
              <a:sym typeface="Calibri"/>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lang="el-GR" sz="1600" dirty="0"/>
              <a:t>• Συμφωνημένες βασικές αρχές/αξίες της εταιρικής σχέσης και των εταίρων </a:t>
            </a:r>
            <a:endParaRPr lang="el-GR" sz="1200" b="0" i="0" u="none" strike="noStrike" cap="none" dirty="0">
              <a:solidFill>
                <a:srgbClr val="000000"/>
              </a:solidFill>
              <a:latin typeface="Arial"/>
              <a:ea typeface="Arial"/>
              <a:cs typeface="Arial"/>
              <a:sym typeface="Arial"/>
            </a:endParaRPr>
          </a:p>
          <a:p>
            <a:pPr marL="91440" marR="0" lvl="0" indent="-91440" algn="l" rtl="0">
              <a:lnSpc>
                <a:spcPct val="85000"/>
              </a:lnSpc>
              <a:spcBef>
                <a:spcPts val="1300"/>
              </a:spcBef>
              <a:spcAft>
                <a:spcPts val="0"/>
              </a:spcAft>
              <a:buClr>
                <a:srgbClr val="262626"/>
              </a:buClr>
              <a:buSzPts val="1800"/>
              <a:buFont typeface="Arial"/>
              <a:buChar char=" "/>
              <a:defRPr sz="1800">
                <a:solidFill>
                  <a:srgbClr val="262626"/>
                </a:solidFill>
                <a:latin typeface="Calibri"/>
                <a:ea typeface="Calibri"/>
                <a:cs typeface="Calibri"/>
                <a:sym typeface="Calibri"/>
              </a:defRPr>
            </a:pPr>
            <a:r>
              <a:rPr sz="1600" dirty="0"/>
              <a:t>• </a:t>
            </a:r>
            <a:r>
              <a:rPr sz="1600" dirty="0" err="1"/>
              <a:t>Κώδικ</a:t>
            </a:r>
            <a:r>
              <a:rPr sz="1600" dirty="0"/>
              <a:t>ας δεοντολογίας/αναμενόμενες συμπεριφορές στην εταιρική σχέση</a:t>
            </a:r>
            <a:endParaRPr sz="1000" b="0" i="0" u="none" strike="noStrike" cap="none" dirty="0">
              <a:solidFill>
                <a:srgbClr val="262626"/>
              </a:solidFill>
              <a:latin typeface="Calibri"/>
              <a:ea typeface="Calibri"/>
              <a:cs typeface="Calibri"/>
              <a:sym typeface="Calibri"/>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3E1E1C-4B5B-41ED-E2FF-8D5E5F7FD055}"/>
              </a:ext>
            </a:extLst>
          </p:cNvPr>
          <p:cNvSpPr>
            <a:spLocks noGrp="1"/>
          </p:cNvSpPr>
          <p:nvPr>
            <p:ph type="body" idx="1"/>
          </p:nvPr>
        </p:nvSpPr>
        <p:spPr/>
        <p:txBody>
          <a:bodyPr/>
          <a:lstStyle/>
          <a:p>
            <a:pPr>
              <a:defRPr b="1"/>
            </a:pPr>
            <a:r>
              <a:t>Τέλος της ενότητας</a:t>
            </a:r>
          </a:p>
          <a:p>
            <a:r>
              <a:t>Έχετε φτάσει στο τέλος αυτής της ενότητας. Στη συνέχεια θα βρείτε αρκετές ερωτήσεις κουίζ σχετικά με τα τέσσερα θέματα που παρουσιάζονται εδώ. </a:t>
            </a:r>
          </a:p>
          <a:p>
            <a:r>
              <a:t>Όταν τελειώσετε, συνεχίστε στην επόμενη ενότητα.</a:t>
            </a:r>
          </a:p>
          <a:p>
            <a:endParaRPr/>
          </a:p>
        </p:txBody>
      </p:sp>
    </p:spTree>
    <p:custDataLst>
      <p:tags r:id="rId1"/>
    </p:custDataLst>
    <p:extLst>
      <p:ext uri="{BB962C8B-B14F-4D97-AF65-F5344CB8AC3E}">
        <p14:creationId xmlns:p14="http://schemas.microsoft.com/office/powerpoint/2010/main" val="2307663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ΑΞΙΟΛΟΓΗΣΗ</a:t>
            </a:r>
          </a:p>
        </p:txBody>
      </p:sp>
      <p:sp>
        <p:nvSpPr>
          <p:cNvPr id="504" name="Google Shape;504;p41"/>
          <p:cNvSpPr txBox="1">
            <a:spLocks noGrp="1"/>
          </p:cNvSpPr>
          <p:nvPr>
            <p:ph type="body" idx="1"/>
          </p:nvPr>
        </p:nvSpPr>
        <p:spPr>
          <a:xfrm>
            <a:off x="676274" y="1834699"/>
            <a:ext cx="10753725" cy="4346787"/>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10000"/>
              </a:lnSpc>
              <a:spcBef>
                <a:spcPts val="0"/>
              </a:spcBef>
              <a:spcAft>
                <a:spcPts val="0"/>
              </a:spcAft>
              <a:buClr>
                <a:schemeClr val="dk1"/>
              </a:buClr>
              <a:buSzPct val="100000"/>
              <a:buNone/>
              <a:defRPr sz="2600" b="1">
                <a:solidFill>
                  <a:schemeClr val="dk1"/>
                </a:solidFill>
              </a:defRPr>
            </a:pPr>
            <a:r>
              <a:rPr dirty="0" err="1"/>
              <a:t>Ερώτηση</a:t>
            </a:r>
            <a:r>
              <a:rPr dirty="0"/>
              <a:t> 1: Η </a:t>
            </a:r>
            <a:r>
              <a:rPr dirty="0" err="1"/>
              <a:t>συμφωνί</a:t>
            </a:r>
            <a:r>
              <a:rPr dirty="0"/>
              <a:t>α εταιρικής σχέσης μπορεί να είναι μια μορφή: </a:t>
            </a:r>
            <a:r>
              <a:rPr lang="el-GR" dirty="0"/>
              <a:t> Επιλέξτε την Σωστή απάντηση</a:t>
            </a:r>
            <a:endParaRPr dirty="0"/>
          </a:p>
          <a:p>
            <a:pPr marL="342900" lvl="0" indent="-333632" algn="l" rtl="0">
              <a:lnSpc>
                <a:spcPct val="110000"/>
              </a:lnSpc>
              <a:spcBef>
                <a:spcPts val="0"/>
              </a:spcBef>
              <a:spcAft>
                <a:spcPts val="0"/>
              </a:spcAft>
              <a:buClr>
                <a:schemeClr val="dk1"/>
              </a:buClr>
              <a:buSzPct val="74844"/>
              <a:buFont typeface="Calibri"/>
              <a:buAutoNum type="alphaLcPeriod"/>
              <a:defRPr sz="2600">
                <a:solidFill>
                  <a:schemeClr val="dk1"/>
                </a:solidFill>
              </a:defRPr>
            </a:pPr>
            <a:r>
              <a:rPr dirty="0"/>
              <a:t>☐ </a:t>
            </a:r>
            <a:r>
              <a:rPr dirty="0" err="1"/>
              <a:t>Στρ</a:t>
            </a:r>
            <a:r>
              <a:rPr dirty="0"/>
              <a:t>ατηγική</a:t>
            </a:r>
            <a:endParaRPr sz="2600" dirty="0">
              <a:solidFill>
                <a:schemeClr val="dk1"/>
              </a:solidFill>
            </a:endParaRPr>
          </a:p>
          <a:p>
            <a:pPr marL="342900" lvl="0" indent="-333632" algn="l" rtl="0">
              <a:lnSpc>
                <a:spcPct val="110000"/>
              </a:lnSpc>
              <a:spcBef>
                <a:spcPts val="0"/>
              </a:spcBef>
              <a:spcAft>
                <a:spcPts val="0"/>
              </a:spcAft>
              <a:buClr>
                <a:schemeClr val="dk1"/>
              </a:buClr>
              <a:buSzPct val="74844"/>
              <a:buFont typeface="Calibri"/>
              <a:buAutoNum type="alphaLcPeriod"/>
              <a:defRPr sz="2600">
                <a:solidFill>
                  <a:schemeClr val="dk1"/>
                </a:solidFill>
              </a:defRPr>
            </a:pPr>
            <a:r>
              <a:rPr dirty="0">
                <a:latin typeface="Calibri"/>
                <a:ea typeface="Calibri"/>
                <a:cs typeface="Calibri"/>
                <a:sym typeface="Calibri"/>
              </a:rPr>
              <a:t>☐</a:t>
            </a:r>
            <a:r>
              <a:rPr dirty="0"/>
              <a:t> </a:t>
            </a:r>
            <a:r>
              <a:rPr u="sng" dirty="0" err="1"/>
              <a:t>Σχέδιο</a:t>
            </a:r>
            <a:r>
              <a:rPr u="sng" dirty="0"/>
              <a:t> </a:t>
            </a:r>
            <a:r>
              <a:rPr u="sng" dirty="0" err="1"/>
              <a:t>εργ</a:t>
            </a:r>
            <a:r>
              <a:rPr u="sng" dirty="0"/>
              <a:t>ασίας</a:t>
            </a:r>
            <a:endParaRPr sz="2600" u="sng" dirty="0">
              <a:solidFill>
                <a:schemeClr val="dk1"/>
              </a:solidFill>
            </a:endParaRPr>
          </a:p>
          <a:p>
            <a:pPr marL="342900" lvl="0" indent="-333632" algn="l" rtl="0">
              <a:lnSpc>
                <a:spcPct val="110000"/>
              </a:lnSpc>
              <a:spcBef>
                <a:spcPts val="0"/>
              </a:spcBef>
              <a:spcAft>
                <a:spcPts val="0"/>
              </a:spcAft>
              <a:buClr>
                <a:schemeClr val="dk1"/>
              </a:buClr>
              <a:buSzPct val="74844"/>
              <a:buFont typeface="Calibri"/>
              <a:buAutoNum type="alphaLcPeriod"/>
              <a:defRPr sz="2600">
                <a:solidFill>
                  <a:schemeClr val="dk1"/>
                </a:solidFill>
              </a:defRPr>
            </a:pPr>
            <a:r>
              <a:rPr dirty="0"/>
              <a:t>☐ Επ</a:t>
            </a:r>
            <a:r>
              <a:rPr dirty="0" err="1"/>
              <a:t>ιχειρημ</a:t>
            </a:r>
            <a:r>
              <a:rPr dirty="0"/>
              <a:t>ατικό σχέδιο </a:t>
            </a:r>
            <a:endParaRPr sz="2600" dirty="0">
              <a:solidFill>
                <a:schemeClr val="dk1"/>
              </a:solidFill>
            </a:endParaRPr>
          </a:p>
          <a:p>
            <a:pPr marL="342900" lvl="0" indent="-333632" algn="l" rtl="0">
              <a:lnSpc>
                <a:spcPct val="110000"/>
              </a:lnSpc>
              <a:spcBef>
                <a:spcPts val="0"/>
              </a:spcBef>
              <a:spcAft>
                <a:spcPts val="0"/>
              </a:spcAft>
              <a:buClr>
                <a:schemeClr val="dk1"/>
              </a:buClr>
              <a:buSzPct val="74844"/>
              <a:buFont typeface="Calibri"/>
              <a:buAutoNum type="alphaLcPeriod"/>
              <a:defRPr sz="2600">
                <a:solidFill>
                  <a:schemeClr val="dk1"/>
                </a:solidFill>
              </a:defRPr>
            </a:pPr>
            <a:r>
              <a:rPr dirty="0">
                <a:latin typeface="Calibri"/>
                <a:ea typeface="Calibri"/>
                <a:cs typeface="Calibri"/>
                <a:sym typeface="Calibri"/>
              </a:rPr>
              <a:t>☐</a:t>
            </a:r>
            <a:r>
              <a:rPr dirty="0"/>
              <a:t> κα</a:t>
            </a:r>
            <a:r>
              <a:rPr dirty="0" err="1"/>
              <a:t>θοδήγηση</a:t>
            </a:r>
            <a:endParaRPr sz="2600" dirty="0">
              <a:solidFill>
                <a:schemeClr val="dk1"/>
              </a:solidFill>
            </a:endParaRPr>
          </a:p>
          <a:p>
            <a:pPr marL="342900" lvl="0" indent="-333632" algn="l" rtl="0">
              <a:lnSpc>
                <a:spcPct val="110000"/>
              </a:lnSpc>
              <a:spcBef>
                <a:spcPts val="0"/>
              </a:spcBef>
              <a:spcAft>
                <a:spcPts val="0"/>
              </a:spcAft>
              <a:buClr>
                <a:schemeClr val="dk1"/>
              </a:buClr>
              <a:buSzPct val="74844"/>
              <a:buFont typeface="Calibri"/>
              <a:buAutoNum type="alphaLcPeriod"/>
              <a:defRPr sz="2600">
                <a:solidFill>
                  <a:schemeClr val="dk1"/>
                </a:solidFill>
              </a:defRPr>
            </a:pPr>
            <a:r>
              <a:rPr b="1" dirty="0" err="1"/>
              <a:t>Όλ</a:t>
            </a:r>
            <a:r>
              <a:rPr b="1" dirty="0"/>
              <a:t>α τα παραπάνω</a:t>
            </a:r>
            <a:endParaRPr sz="2600" b="1" dirty="0">
              <a:solidFill>
                <a:schemeClr val="dk1"/>
              </a:solidFill>
            </a:endParaRPr>
          </a:p>
          <a:p>
            <a:pPr marL="342900" lvl="0" indent="-228600" algn="l" rtl="0">
              <a:lnSpc>
                <a:spcPct val="110000"/>
              </a:lnSpc>
              <a:spcBef>
                <a:spcPts val="0"/>
              </a:spcBef>
              <a:spcAft>
                <a:spcPts val="0"/>
              </a:spcAft>
              <a:buClr>
                <a:schemeClr val="dk1"/>
              </a:buClr>
              <a:buSzPct val="74844"/>
              <a:buFont typeface="Calibri"/>
              <a:buNone/>
            </a:pPr>
            <a:endParaRPr sz="2600" dirty="0">
              <a:solidFill>
                <a:schemeClr val="dk1"/>
              </a:solidFill>
            </a:endParaRPr>
          </a:p>
          <a:p>
            <a:pPr marL="0" lvl="0" indent="0" algn="l" rtl="0">
              <a:lnSpc>
                <a:spcPct val="110000"/>
              </a:lnSpc>
              <a:spcBef>
                <a:spcPts val="0"/>
              </a:spcBef>
              <a:spcAft>
                <a:spcPts val="0"/>
              </a:spcAft>
              <a:buClr>
                <a:schemeClr val="dk1"/>
              </a:buClr>
              <a:buSzPct val="100000"/>
              <a:buNone/>
              <a:defRPr sz="2600" b="1"/>
            </a:pPr>
            <a:r>
              <a:rPr dirty="0" err="1">
                <a:solidFill>
                  <a:schemeClr val="dk1"/>
                </a:solidFill>
              </a:rPr>
              <a:t>Ερώτηση</a:t>
            </a:r>
            <a:r>
              <a:rPr dirty="0">
                <a:solidFill>
                  <a:schemeClr val="dk1"/>
                </a:solidFill>
              </a:rPr>
              <a:t> 2: </a:t>
            </a:r>
            <a:r>
              <a:rPr dirty="0"/>
              <a:t>Ο </a:t>
            </a:r>
            <a:r>
              <a:rPr dirty="0" err="1"/>
              <a:t>ορισμός</a:t>
            </a:r>
            <a:r>
              <a:rPr dirty="0"/>
              <a:t> </a:t>
            </a:r>
            <a:r>
              <a:rPr dirty="0" err="1"/>
              <a:t>της</a:t>
            </a:r>
            <a:r>
              <a:rPr dirty="0"/>
              <a:t> </a:t>
            </a:r>
            <a:r>
              <a:rPr dirty="0" err="1"/>
              <a:t>ετ</a:t>
            </a:r>
            <a:r>
              <a:rPr dirty="0"/>
              <a:t>αιρικής σχέσης </a:t>
            </a:r>
            <a:r>
              <a:rPr dirty="0">
                <a:solidFill>
                  <a:schemeClr val="dk1"/>
                </a:solidFill>
              </a:rPr>
              <a:t>— </a:t>
            </a:r>
            <a:r>
              <a:rPr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Συμπληρώστε το κενό</a:t>
            </a:r>
            <a:r>
              <a:rPr dirty="0">
                <a:solidFill>
                  <a:schemeClr val="dk1"/>
                </a:solidFill>
              </a:rPr>
              <a:t> </a:t>
            </a:r>
            <a:endParaRPr sz="2600" b="1" dirty="0"/>
          </a:p>
          <a:p>
            <a:pPr marL="0" lvl="0" indent="0" algn="l" rtl="0">
              <a:lnSpc>
                <a:spcPct val="110000"/>
              </a:lnSpc>
              <a:spcBef>
                <a:spcPts val="0"/>
              </a:spcBef>
              <a:spcAft>
                <a:spcPts val="0"/>
              </a:spcAft>
              <a:buClr>
                <a:schemeClr val="dk1"/>
              </a:buClr>
              <a:buSzPct val="74844"/>
              <a:buNone/>
              <a:defRPr sz="2600"/>
            </a:pPr>
            <a:r>
              <a:rPr dirty="0" err="1"/>
              <a:t>Μι</a:t>
            </a:r>
            <a:r>
              <a:rPr dirty="0"/>
              <a:t>α συνεχιζόμενη σχέση συνεργασίας μεταξύ ή μεταξύ (1) ___ </a:t>
            </a:r>
            <a:r>
              <a:rPr dirty="0">
                <a:solidFill>
                  <a:schemeClr val="dk1"/>
                </a:solidFill>
              </a:rPr>
              <a:t>από </a:t>
            </a:r>
            <a:r>
              <a:rPr dirty="0"/>
              <a:t> διαφορετικές (2) ___ ___ </a:t>
            </a:r>
            <a:r>
              <a:rPr dirty="0">
                <a:solidFill>
                  <a:schemeClr val="dk1"/>
                </a:solidFill>
              </a:rPr>
              <a:t>ευθυγραμμίζοντας </a:t>
            </a:r>
            <a:r>
              <a:rPr dirty="0"/>
              <a:t>τα συμφέροντά τους γύρω από ένα κοινό (3) ___, </a:t>
            </a:r>
            <a:r>
              <a:rPr dirty="0">
                <a:solidFill>
                  <a:schemeClr val="dk1"/>
                </a:solidFill>
              </a:rPr>
              <a:t>συνδυάζοντας </a:t>
            </a:r>
            <a:r>
              <a:rPr dirty="0"/>
              <a:t> τους συμπληρωματικούς πόρους και τις ικανότητες και την κοινή χρήση (4) ___, </a:t>
            </a:r>
            <a:r>
              <a:rPr dirty="0">
                <a:solidFill>
                  <a:schemeClr val="dk1"/>
                </a:solidFill>
              </a:rPr>
              <a:t>για να </a:t>
            </a:r>
            <a:r>
              <a:rPr dirty="0"/>
              <a:t> μεγιστοποιήσουν (5) ___ </a:t>
            </a:r>
            <a:r>
              <a:rPr dirty="0">
                <a:solidFill>
                  <a:schemeClr val="dk1"/>
                </a:solidFill>
              </a:rPr>
              <a:t>τη δημιουργία</a:t>
            </a:r>
            <a:r>
              <a:rPr dirty="0"/>
              <a:t> προς την κατεύθυνση των Στόχων Βιώσιμης Ανάπτυξης και να αποφέρουν οφέλη σε καθέναν από τους (6) </a:t>
            </a:r>
            <a:r>
              <a:rPr dirty="0">
                <a:solidFill>
                  <a:schemeClr val="dk1"/>
                </a:solidFill>
              </a:rPr>
              <a:t>___</a:t>
            </a:r>
          </a:p>
          <a:p>
            <a:pPr marL="0" lvl="0" indent="0" algn="l" rtl="0">
              <a:lnSpc>
                <a:spcPct val="110000"/>
              </a:lnSpc>
              <a:spcBef>
                <a:spcPts val="0"/>
              </a:spcBef>
              <a:spcAft>
                <a:spcPts val="0"/>
              </a:spcAft>
              <a:buClr>
                <a:schemeClr val="dk1"/>
              </a:buClr>
              <a:buSzPct val="74843"/>
              <a:buNone/>
            </a:pPr>
            <a:endParaRPr sz="2600" dirty="0">
              <a:solidFill>
                <a:schemeClr val="dk1"/>
              </a:solidFill>
            </a:endParaRPr>
          </a:p>
          <a:p>
            <a:pPr marL="0" lvl="0" indent="0" algn="l" rtl="0">
              <a:lnSpc>
                <a:spcPct val="110000"/>
              </a:lnSpc>
              <a:spcBef>
                <a:spcPts val="0"/>
              </a:spcBef>
              <a:spcAft>
                <a:spcPts val="0"/>
              </a:spcAft>
              <a:buClr>
                <a:schemeClr val="dk1"/>
              </a:buClr>
              <a:buSzPct val="74843"/>
              <a:buNone/>
              <a:defRPr>
                <a:solidFill>
                  <a:schemeClr val="dk1"/>
                </a:solidFill>
              </a:defRPr>
            </a:pPr>
            <a:r>
              <a:rPr sz="2600" dirty="0"/>
              <a:t>ΑΠΑΝΤΗΣΕΙΣ: (1) </a:t>
            </a:r>
            <a:r>
              <a:rPr dirty="0" err="1"/>
              <a:t>οργ</a:t>
            </a:r>
            <a:r>
              <a:rPr dirty="0"/>
              <a:t>ανισμοί (2) τύποι ενδιαφερόμενων μερών (3) όραμα (4) </a:t>
            </a:r>
            <a:r>
              <a:rPr lang="el-GR" dirty="0"/>
              <a:t>ρίσκο</a:t>
            </a:r>
            <a:r>
              <a:rPr dirty="0"/>
              <a:t> (5) αξία (6) εταίροι</a:t>
            </a:r>
            <a:endParaRPr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ΑΞΙΟΛΟΓΗΣΗ</a:t>
            </a:r>
          </a:p>
        </p:txBody>
      </p:sp>
      <p:sp>
        <p:nvSpPr>
          <p:cNvPr id="510" name="Google Shape;510;p42"/>
          <p:cNvSpPr txBox="1">
            <a:spLocks noGrp="1"/>
          </p:cNvSpPr>
          <p:nvPr>
            <p:ph type="body" idx="1"/>
          </p:nvPr>
        </p:nvSpPr>
        <p:spPr>
          <a:xfrm>
            <a:off x="676274" y="1834699"/>
            <a:ext cx="10753725" cy="4346787"/>
          </a:xfrm>
          <a:prstGeom prst="rect">
            <a:avLst/>
          </a:prstGeom>
          <a:noFill/>
          <a:ln>
            <a:noFill/>
          </a:ln>
        </p:spPr>
        <p:txBody>
          <a:bodyPr spcFirstLastPara="1" wrap="square" lIns="91425" tIns="45700" rIns="91425" bIns="45700" anchor="t" anchorCtr="0">
            <a:normAutofit/>
          </a:bodyPr>
          <a:lstStyle/>
          <a:p>
            <a:pPr marL="91440" lvl="0" indent="-91440" algn="l" rtl="0">
              <a:lnSpc>
                <a:spcPct val="85000"/>
              </a:lnSpc>
              <a:spcBef>
                <a:spcPts val="0"/>
              </a:spcBef>
              <a:spcAft>
                <a:spcPts val="0"/>
              </a:spcAft>
              <a:buClr>
                <a:schemeClr val="dk1"/>
              </a:buClr>
              <a:buSzPts val="2400"/>
              <a:buChar char=" "/>
              <a:defRPr b="1">
                <a:solidFill>
                  <a:schemeClr val="dk1"/>
                </a:solidFill>
              </a:defRPr>
            </a:pPr>
            <a:r>
              <a:rPr dirty="0"/>
              <a:t>3. </a:t>
            </a:r>
            <a:r>
              <a:rPr dirty="0" err="1"/>
              <a:t>Άσκηση</a:t>
            </a:r>
            <a:r>
              <a:rPr dirty="0"/>
              <a:t> α</a:t>
            </a:r>
            <a:r>
              <a:rPr dirty="0" err="1"/>
              <a:t>ντιστοίχισης</a:t>
            </a:r>
            <a:r>
              <a:rPr dirty="0"/>
              <a:t> — </a:t>
            </a:r>
            <a:r>
              <a:rPr dirty="0" err="1"/>
              <a:t>Συμφωνί</a:t>
            </a:r>
            <a:r>
              <a:rPr dirty="0"/>
              <a:t>α συνεργασίας </a:t>
            </a:r>
          </a:p>
          <a:p>
            <a:pPr marL="91440" lvl="0" indent="-91440" algn="l" rtl="0">
              <a:lnSpc>
                <a:spcPct val="85000"/>
              </a:lnSpc>
              <a:spcBef>
                <a:spcPts val="1300"/>
              </a:spcBef>
              <a:spcAft>
                <a:spcPts val="0"/>
              </a:spcAft>
              <a:buClr>
                <a:schemeClr val="dk1"/>
              </a:buClr>
              <a:buSzPts val="2400"/>
              <a:buChar char=" "/>
              <a:defRPr>
                <a:solidFill>
                  <a:schemeClr val="dk1"/>
                </a:solidFill>
              </a:defRPr>
            </a:pPr>
            <a:r>
              <a:rPr lang="el-GR" dirty="0"/>
              <a:t>Α </a:t>
            </a:r>
            <a:r>
              <a:rPr dirty="0" err="1"/>
              <a:t>Ποιος</a:t>
            </a:r>
            <a:r>
              <a:rPr dirty="0"/>
              <a:t>;            </a:t>
            </a:r>
            <a:r>
              <a:rPr lang="el-GR" dirty="0"/>
              <a:t>	</a:t>
            </a:r>
            <a:r>
              <a:rPr dirty="0"/>
              <a:t>1 </a:t>
            </a:r>
            <a:r>
              <a:rPr dirty="0" err="1"/>
              <a:t>Δήλωση</a:t>
            </a:r>
            <a:r>
              <a:rPr dirty="0"/>
              <a:t> απ</a:t>
            </a:r>
            <a:r>
              <a:rPr dirty="0" err="1"/>
              <a:t>οστολής</a:t>
            </a:r>
            <a:r>
              <a:rPr dirty="0"/>
              <a:t> </a:t>
            </a:r>
            <a:endParaRPr dirty="0">
              <a:solidFill>
                <a:schemeClr val="dk1"/>
              </a:solidFill>
            </a:endParaRPr>
          </a:p>
          <a:p>
            <a:pPr marL="91440" lvl="0" indent="-91440" algn="l" rtl="0">
              <a:lnSpc>
                <a:spcPct val="85000"/>
              </a:lnSpc>
              <a:spcBef>
                <a:spcPts val="1300"/>
              </a:spcBef>
              <a:spcAft>
                <a:spcPts val="0"/>
              </a:spcAft>
              <a:buClr>
                <a:schemeClr val="dk1"/>
              </a:buClr>
              <a:buSzPts val="2400"/>
              <a:buChar char=" "/>
              <a:defRPr>
                <a:solidFill>
                  <a:schemeClr val="dk1"/>
                </a:solidFill>
              </a:defRPr>
            </a:pPr>
            <a:r>
              <a:rPr dirty="0"/>
              <a:t>B </a:t>
            </a:r>
            <a:r>
              <a:rPr dirty="0" err="1"/>
              <a:t>Γι</a:t>
            </a:r>
            <a:r>
              <a:rPr dirty="0"/>
              <a:t>ατί;  	</a:t>
            </a:r>
            <a:r>
              <a:rPr lang="el-GR" dirty="0"/>
              <a:t>	</a:t>
            </a:r>
            <a:r>
              <a:rPr dirty="0"/>
              <a:t>2 Περιγραφή του εταίρου</a:t>
            </a:r>
            <a:endParaRPr dirty="0">
              <a:solidFill>
                <a:schemeClr val="dk1"/>
              </a:solidFill>
            </a:endParaRPr>
          </a:p>
          <a:p>
            <a:pPr marL="91440" lvl="0" indent="-91440" algn="l" rtl="0">
              <a:lnSpc>
                <a:spcPct val="85000"/>
              </a:lnSpc>
              <a:spcBef>
                <a:spcPts val="1300"/>
              </a:spcBef>
              <a:spcAft>
                <a:spcPts val="0"/>
              </a:spcAft>
              <a:buClr>
                <a:schemeClr val="dk1"/>
              </a:buClr>
              <a:buSzPts val="2400"/>
              <a:buChar char=" "/>
              <a:defRPr>
                <a:solidFill>
                  <a:schemeClr val="dk1"/>
                </a:solidFill>
              </a:defRPr>
            </a:pPr>
            <a:r>
              <a:rPr dirty="0"/>
              <a:t>Γ </a:t>
            </a:r>
            <a:r>
              <a:rPr dirty="0" err="1"/>
              <a:t>Τι</a:t>
            </a:r>
            <a:r>
              <a:rPr dirty="0"/>
              <a:t>; 	</a:t>
            </a:r>
            <a:r>
              <a:rPr lang="el-GR" dirty="0"/>
              <a:t>		</a:t>
            </a:r>
            <a:r>
              <a:rPr dirty="0"/>
              <a:t>3 </a:t>
            </a:r>
            <a:r>
              <a:rPr dirty="0" err="1"/>
              <a:t>Δήλωση</a:t>
            </a:r>
            <a:r>
              <a:rPr dirty="0"/>
              <a:t> </a:t>
            </a:r>
            <a:r>
              <a:rPr dirty="0" err="1"/>
              <a:t>οράμ</a:t>
            </a:r>
            <a:r>
              <a:rPr dirty="0"/>
              <a:t>ατος </a:t>
            </a:r>
            <a:endParaRPr dirty="0">
              <a:solidFill>
                <a:schemeClr val="dk1"/>
              </a:solidFill>
            </a:endParaRPr>
          </a:p>
          <a:p>
            <a:pPr marL="91440" lvl="0" indent="-91440" algn="l" rtl="0">
              <a:lnSpc>
                <a:spcPct val="85000"/>
              </a:lnSpc>
              <a:spcBef>
                <a:spcPts val="1300"/>
              </a:spcBef>
              <a:spcAft>
                <a:spcPts val="0"/>
              </a:spcAft>
              <a:buClr>
                <a:schemeClr val="dk1"/>
              </a:buClr>
              <a:buSzPts val="2400"/>
              <a:buChar char=" "/>
              <a:defRPr>
                <a:solidFill>
                  <a:schemeClr val="dk1"/>
                </a:solidFill>
              </a:defRPr>
            </a:pPr>
            <a:r>
              <a:rPr lang="el-GR" dirty="0"/>
              <a:t>Δ </a:t>
            </a:r>
            <a:r>
              <a:rPr dirty="0" err="1"/>
              <a:t>Πώς</a:t>
            </a:r>
            <a:r>
              <a:rPr dirty="0"/>
              <a:t>;          </a:t>
            </a:r>
            <a:r>
              <a:rPr lang="el-GR" dirty="0"/>
              <a:t>		</a:t>
            </a:r>
            <a:r>
              <a:rPr dirty="0"/>
              <a:t>4 </a:t>
            </a:r>
            <a:r>
              <a:rPr dirty="0" err="1"/>
              <a:t>Κίνδυνοι</a:t>
            </a:r>
            <a:r>
              <a:rPr dirty="0"/>
              <a:t>/απ</a:t>
            </a:r>
            <a:r>
              <a:rPr dirty="0" err="1"/>
              <a:t>ειλές</a:t>
            </a:r>
            <a:r>
              <a:rPr dirty="0"/>
              <a:t> και </a:t>
            </a:r>
            <a:r>
              <a:rPr dirty="0" err="1"/>
              <a:t>μετρι</a:t>
            </a:r>
            <a:r>
              <a:rPr dirty="0"/>
              <a:t>ασμός </a:t>
            </a:r>
          </a:p>
          <a:p>
            <a:pPr marL="91440" lvl="0" indent="-91440" algn="l" rtl="0">
              <a:lnSpc>
                <a:spcPct val="85000"/>
              </a:lnSpc>
              <a:spcBef>
                <a:spcPts val="1300"/>
              </a:spcBef>
              <a:spcAft>
                <a:spcPts val="0"/>
              </a:spcAft>
              <a:buClr>
                <a:schemeClr val="dk1"/>
              </a:buClr>
              <a:buSzPts val="2400"/>
              <a:buChar char=" "/>
              <a:defRPr>
                <a:solidFill>
                  <a:schemeClr val="dk1"/>
                </a:solidFill>
              </a:defRPr>
            </a:pPr>
            <a:r>
              <a:rPr lang="el-GR" dirty="0"/>
              <a:t>Ε </a:t>
            </a:r>
            <a:r>
              <a:rPr dirty="0" err="1"/>
              <a:t>Τι</a:t>
            </a:r>
            <a:r>
              <a:rPr dirty="0"/>
              <a:t> θα </a:t>
            </a:r>
            <a:r>
              <a:rPr dirty="0" err="1"/>
              <a:t>γίνει</a:t>
            </a:r>
            <a:r>
              <a:rPr dirty="0"/>
              <a:t> αν; 	5 Επ</a:t>
            </a:r>
            <a:r>
              <a:rPr dirty="0" err="1"/>
              <a:t>ιχειρησι</a:t>
            </a:r>
            <a:r>
              <a:rPr dirty="0"/>
              <a:t>ακή δομή </a:t>
            </a:r>
            <a:endParaRPr dirty="0">
              <a:solidFill>
                <a:schemeClr val="dk1"/>
              </a:solidFill>
            </a:endParaRPr>
          </a:p>
          <a:p>
            <a:pPr marL="91440" lvl="0" indent="0" algn="l" rtl="0">
              <a:lnSpc>
                <a:spcPct val="85000"/>
              </a:lnSpc>
              <a:spcBef>
                <a:spcPts val="1300"/>
              </a:spcBef>
              <a:spcAft>
                <a:spcPts val="0"/>
              </a:spcAft>
              <a:buClr>
                <a:srgbClr val="262626"/>
              </a:buClr>
              <a:buSzPts val="2400"/>
              <a:buNone/>
            </a:pPr>
            <a:endParaRPr dirty="0">
              <a:solidFill>
                <a:schemeClr val="dk1"/>
              </a:solidFill>
            </a:endParaRPr>
          </a:p>
          <a:p>
            <a:pPr marL="91440" lvl="0" indent="-91440" algn="l" rtl="0">
              <a:lnSpc>
                <a:spcPct val="85000"/>
              </a:lnSpc>
              <a:spcBef>
                <a:spcPts val="1300"/>
              </a:spcBef>
              <a:spcAft>
                <a:spcPts val="0"/>
              </a:spcAft>
              <a:buClr>
                <a:srgbClr val="262626"/>
              </a:buClr>
              <a:buSzPts val="2400"/>
              <a:buChar char=" "/>
            </a:pPr>
            <a:r>
              <a:rPr dirty="0"/>
              <a:t>*Απα</a:t>
            </a:r>
            <a:r>
              <a:rPr dirty="0" err="1"/>
              <a:t>ντήσεις</a:t>
            </a:r>
            <a:r>
              <a:rPr dirty="0"/>
              <a:t>:</a:t>
            </a:r>
          </a:p>
          <a:p>
            <a:pPr marL="91440" lvl="0" indent="-91440" algn="l" rtl="0">
              <a:lnSpc>
                <a:spcPct val="85000"/>
              </a:lnSpc>
              <a:spcBef>
                <a:spcPts val="1300"/>
              </a:spcBef>
              <a:spcAft>
                <a:spcPts val="0"/>
              </a:spcAft>
              <a:buClr>
                <a:srgbClr val="262626"/>
              </a:buClr>
              <a:buSzPts val="2400"/>
              <a:buChar char=" "/>
            </a:pPr>
            <a:r>
              <a:rPr dirty="0"/>
              <a:t>Α — 2? Β — 3· Γ — 1· Δ — 5· Ε — 4</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4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40B385"/>
              </a:buClr>
              <a:buSzPts val="5400"/>
              <a:buFont typeface="Calibri"/>
              <a:buNone/>
              <a:defRPr>
                <a:solidFill>
                  <a:srgbClr val="40B385"/>
                </a:solidFill>
              </a:defRPr>
            </a:pPr>
            <a:r>
              <a:t>ΑΞΙΟΛΟΓΗΣΗ</a:t>
            </a:r>
            <a:endParaRPr sz="2800">
              <a:solidFill>
                <a:schemeClr val="dk1"/>
              </a:solidFill>
            </a:endParaRPr>
          </a:p>
        </p:txBody>
      </p:sp>
      <p:sp>
        <p:nvSpPr>
          <p:cNvPr id="516" name="Google Shape;516;p43"/>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Clr>
                <a:schemeClr val="dk1"/>
              </a:buClr>
              <a:buSzPct val="100000"/>
              <a:buNone/>
              <a:defRPr b="1">
                <a:solidFill>
                  <a:schemeClr val="dk1"/>
                </a:solidFill>
              </a:defRPr>
            </a:pPr>
            <a:r>
              <a:rPr dirty="0"/>
              <a:t>4. </a:t>
            </a:r>
            <a:r>
              <a:rPr lang="el-GR" dirty="0"/>
              <a:t>Επιλέξτε</a:t>
            </a:r>
            <a:r>
              <a:rPr dirty="0"/>
              <a:t> </a:t>
            </a:r>
            <a:r>
              <a:rPr dirty="0" err="1"/>
              <a:t>τις</a:t>
            </a:r>
            <a:r>
              <a:rPr dirty="0"/>
              <a:t> </a:t>
            </a:r>
            <a:r>
              <a:rPr lang="el-GR" dirty="0"/>
              <a:t>ορθές</a:t>
            </a:r>
            <a:r>
              <a:rPr dirty="0"/>
              <a:t> απα</a:t>
            </a:r>
            <a:r>
              <a:rPr dirty="0" err="1"/>
              <a:t>ντήσεις</a:t>
            </a:r>
            <a:endParaRPr b="1" dirty="0"/>
          </a:p>
          <a:p>
            <a:pPr marL="457200" lvl="0" indent="-457200" algn="l" rtl="0">
              <a:lnSpc>
                <a:spcPct val="85000"/>
              </a:lnSpc>
              <a:spcBef>
                <a:spcPts val="1300"/>
              </a:spcBef>
              <a:spcAft>
                <a:spcPts val="0"/>
              </a:spcAft>
              <a:buClr>
                <a:srgbClr val="262626"/>
              </a:buClr>
              <a:buSzPct val="100000"/>
              <a:buFont typeface="Calibri"/>
              <a:buAutoNum type="arabicPeriod"/>
            </a:pPr>
            <a:r>
              <a:rPr b="1" dirty="0" err="1"/>
              <a:t>Οι</a:t>
            </a:r>
            <a:r>
              <a:rPr b="1" dirty="0"/>
              <a:t> </a:t>
            </a:r>
            <a:r>
              <a:rPr b="1" dirty="0" err="1"/>
              <a:t>συμ</a:t>
            </a:r>
            <a:r>
              <a:rPr b="1" dirty="0"/>
              <a:t>πράξεις μπορούν να κυμαίνονται από δίκτυα που αποτελούνται από πολλούς οργανισμούς</a:t>
            </a:r>
            <a:r>
              <a:rPr dirty="0"/>
              <a:t>.</a:t>
            </a:r>
          </a:p>
          <a:p>
            <a:pPr marL="457200" lvl="0" indent="-457200" algn="l" rtl="0">
              <a:lnSpc>
                <a:spcPct val="85000"/>
              </a:lnSpc>
              <a:spcBef>
                <a:spcPts val="1300"/>
              </a:spcBef>
              <a:spcAft>
                <a:spcPts val="0"/>
              </a:spcAft>
              <a:buClr>
                <a:srgbClr val="262626"/>
              </a:buClr>
              <a:buSzPct val="100000"/>
              <a:buFont typeface="Calibri"/>
              <a:buAutoNum type="arabicPeriod"/>
            </a:pPr>
            <a:r>
              <a:rPr dirty="0" err="1"/>
              <a:t>Οι</a:t>
            </a:r>
            <a:r>
              <a:rPr dirty="0"/>
              <a:t> </a:t>
            </a:r>
            <a:r>
              <a:rPr dirty="0" err="1"/>
              <a:t>συμ</a:t>
            </a:r>
            <a:r>
              <a:rPr dirty="0"/>
              <a:t>πράξεις μπορούν να κυμαίνονται από δίκτυα που αποτελούνται από δύο οργανισμούς.</a:t>
            </a:r>
          </a:p>
          <a:p>
            <a:pPr marL="457200" lvl="0" indent="-457200" algn="l" rtl="0">
              <a:lnSpc>
                <a:spcPct val="85000"/>
              </a:lnSpc>
              <a:spcBef>
                <a:spcPts val="1300"/>
              </a:spcBef>
              <a:spcAft>
                <a:spcPts val="0"/>
              </a:spcAft>
              <a:buClr>
                <a:srgbClr val="262626"/>
              </a:buClr>
              <a:buSzPct val="100000"/>
              <a:buFont typeface="Calibri"/>
              <a:buAutoNum type="arabicPeriod"/>
              <a:defRPr b="1"/>
            </a:pPr>
            <a:r>
              <a:rPr dirty="0" err="1"/>
              <a:t>Οι</a:t>
            </a:r>
            <a:r>
              <a:rPr dirty="0"/>
              <a:t> </a:t>
            </a:r>
            <a:r>
              <a:rPr dirty="0" err="1"/>
              <a:t>συμ</a:t>
            </a:r>
            <a:r>
              <a:rPr dirty="0"/>
              <a:t>πράξεις μπορούν να κυμαίνονται από δίκτυα που δημιουργούνται μέσω κοινών επιχειρήσεων μεταξύ δύο ή τριών οργανισμών. </a:t>
            </a:r>
            <a:endParaRPr b="1" dirty="0"/>
          </a:p>
          <a:p>
            <a:pPr marL="457200" lvl="0" indent="-316230" algn="l" rtl="0">
              <a:lnSpc>
                <a:spcPct val="85000"/>
              </a:lnSpc>
              <a:spcBef>
                <a:spcPts val="1300"/>
              </a:spcBef>
              <a:spcAft>
                <a:spcPts val="0"/>
              </a:spcAft>
              <a:buClr>
                <a:srgbClr val="262626"/>
              </a:buClr>
              <a:buSzPct val="100000"/>
              <a:buFont typeface="Calibri"/>
              <a:buNone/>
            </a:pPr>
            <a:endParaRPr b="1"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4"/>
        <p:cNvGrpSpPr/>
        <p:nvPr/>
      </p:nvGrpSpPr>
      <p:grpSpPr>
        <a:xfrm>
          <a:off x="0" y="0"/>
          <a:ext cx="0" cy="0"/>
          <a:chOff x="0" y="0"/>
          <a:chExt cx="0" cy="0"/>
        </a:xfrm>
      </p:grpSpPr>
      <p:sp>
        <p:nvSpPr>
          <p:cNvPr id="495" name="Google Shape;495;g14138a1184f_0_169"/>
          <p:cNvSpPr/>
          <p:nvPr/>
        </p:nvSpPr>
        <p:spPr>
          <a:xfrm>
            <a:off x="643467" y="643467"/>
            <a:ext cx="10905000" cy="198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g14138a1184f_0_169"/>
          <p:cNvSpPr/>
          <p:nvPr/>
        </p:nvSpPr>
        <p:spPr>
          <a:xfrm>
            <a:off x="806195" y="806204"/>
            <a:ext cx="10579500" cy="1664100"/>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g14138a1184f_0_169"/>
          <p:cNvSpPr txBox="1">
            <a:spLocks noGrp="1"/>
          </p:cNvSpPr>
          <p:nvPr>
            <p:ph type="title"/>
          </p:nvPr>
        </p:nvSpPr>
        <p:spPr>
          <a:xfrm>
            <a:off x="1071847" y="1059736"/>
            <a:ext cx="9638100" cy="12282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5400"/>
              <a:buFont typeface="Calibri"/>
              <a:buNone/>
              <a:defRPr>
                <a:solidFill>
                  <a:srgbClr val="FFFFFF"/>
                </a:solidFill>
              </a:defRPr>
            </a:pPr>
            <a:r>
              <a:t>ΑΝΑΦΟΡΈΣ</a:t>
            </a:r>
            <a:endParaRPr>
              <a:solidFill>
                <a:srgbClr val="FFFFFF"/>
              </a:solidFill>
            </a:endParaRPr>
          </a:p>
        </p:txBody>
      </p:sp>
      <p:sp>
        <p:nvSpPr>
          <p:cNvPr id="498" name="Google Shape;498;g14138a1184f_0_169"/>
          <p:cNvSpPr txBox="1"/>
          <p:nvPr/>
        </p:nvSpPr>
        <p:spPr>
          <a:xfrm>
            <a:off x="556259" y="2633149"/>
            <a:ext cx="10992300" cy="3432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SzPts val="1100"/>
              <a:buNone/>
              <a:defRPr sz="1600">
                <a:solidFill>
                  <a:schemeClr val="dk1"/>
                </a:solidFill>
                <a:latin typeface="Calibri"/>
                <a:ea typeface="Calibri"/>
                <a:cs typeface="Calibri"/>
                <a:sym typeface="Calibri"/>
              </a:defRPr>
            </a:pPr>
            <a:r>
              <a:t>Stibbe D., PRESCOTT D., (2020) PARTNERSHIP GUIDEBOOK Ένας πρακτικός οδηγός για την οικοδόμηση πολυσυμμετοχικών εταιρικών σχέσεων υψηλού αντικτύπου για τους Στόχους Βιώσιμης Ανάπτυξης. Σχέδιο εργασίας πριν από την έκδοση 0.95, 2020: Τα Ηνωμένα Έθνη και η Πρωτοβουλία Συνεργατών</a:t>
            </a: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pPr>
            <a:endParaRPr sz="900">
              <a:solidFill>
                <a:schemeClr val="dk1"/>
              </a:solidFill>
              <a:latin typeface="Calibri"/>
              <a:ea typeface="Calibri"/>
              <a:cs typeface="Calibri"/>
              <a:sym typeface="Calibri"/>
            </a:endParaRPr>
          </a:p>
          <a:p>
            <a:pPr marL="0" marR="0" lvl="0" indent="0" algn="l" rtl="0">
              <a:spcBef>
                <a:spcPts val="0"/>
              </a:spcBef>
              <a:spcAft>
                <a:spcPts val="0"/>
              </a:spcAft>
              <a:buSzPts val="1100"/>
              <a:buNone/>
              <a:defRPr sz="1600">
                <a:solidFill>
                  <a:schemeClr val="dk1"/>
                </a:solidFill>
                <a:latin typeface="Calibri"/>
                <a:ea typeface="Calibri"/>
                <a:cs typeface="Calibri"/>
                <a:sym typeface="Calibri"/>
              </a:defRPr>
            </a:pPr>
            <a:r>
              <a:t>STIBBE D., REID S., GIBERT J. (2019). Μεγιστοποίηση του αντικτύπου των εταιρικών σχέσεων για τους ΣΒΑ. Έναν πρακτικό οδηγό για τη δημιουργία αξίας εταιρικής σχέσης· Η Πρωτοβουλία Συνεργατών και το Τμήμα Οικονομικών και Κοινωνικών Υποθέσεων των Ηνωμένων Εθνών</a:t>
            </a: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pP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defRPr sz="1600">
                <a:solidFill>
                  <a:schemeClr val="dk1"/>
                </a:solidFill>
                <a:latin typeface="Calibri"/>
                <a:ea typeface="Calibri"/>
                <a:cs typeface="Calibri"/>
                <a:sym typeface="Calibri"/>
              </a:defRPr>
            </a:pPr>
            <a:r>
              <a:t>Εκπαίδευση για τους Στόχους Βιώσιμης Ανάπτυξης. Μαθησιακοί Στόχοι (2017) UNESCO</a:t>
            </a: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pP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defRPr sz="1600">
                <a:solidFill>
                  <a:schemeClr val="dk1"/>
                </a:solidFill>
                <a:latin typeface="Calibri"/>
                <a:ea typeface="Calibri"/>
                <a:cs typeface="Calibri"/>
                <a:sym typeface="Calibri"/>
              </a:defRPr>
            </a:pPr>
            <a:r>
              <a:t>15 polskich przykładów społecznej odpowiedzialności biznesu. CZęść II (2012) </a:t>
            </a:r>
            <a:r>
              <a:rPr i="1"/>
              <a:t>15 Πολωνικά παραδείγματα εταιρικής κοινωνικής ευθύνης. Μέρος II</a:t>
            </a:r>
            <a:r>
              <a:t>, Forum Odpowiedzialnego Biznesu</a:t>
            </a: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pP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defRPr sz="1600">
                <a:solidFill>
                  <a:schemeClr val="dk1"/>
                </a:solidFill>
                <a:latin typeface="Calibri"/>
                <a:ea typeface="Calibri"/>
                <a:cs typeface="Calibri"/>
                <a:sym typeface="Calibri"/>
              </a:defRPr>
            </a:pPr>
            <a:r>
              <a:t>Ορθές πρακτικές ΣΒΑ: Μια συλλογή επιτυχημένων ιστοριών και διδαγμάτων που αντλήθηκαν από την υλοποίηση των ΣΒΑ. Δεύτερη έκδοση, (2022) Ηνωμένα Έθνη </a:t>
            </a:r>
            <a:endParaRPr sz="1600">
              <a:solidFill>
                <a:schemeClr val="dk1"/>
              </a:solidFill>
              <a:latin typeface="Calibri"/>
              <a:ea typeface="Calibri"/>
              <a:cs typeface="Calibri"/>
              <a:sym typeface="Calibri"/>
            </a:endParaRPr>
          </a:p>
          <a:p>
            <a:pPr marL="0" marR="0" lvl="0" indent="0" algn="l" rtl="0">
              <a:spcBef>
                <a:spcPts val="0"/>
              </a:spcBef>
              <a:spcAft>
                <a:spcPts val="0"/>
              </a:spcAft>
              <a:buSzPts val="1100"/>
              <a:buNone/>
            </a:pPr>
            <a:endParaRPr sz="160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2" name="Google Shape;522;p44" descr="Logotipo  Descripción generada automáticamente"/>
          <p:cNvPicPr preferRelativeResize="0">
            <a:picLocks noGrp="1"/>
          </p:cNvPicPr>
          <p:nvPr>
            <p:ph type="pic" idx="2"/>
          </p:nvPr>
        </p:nvPicPr>
        <p:blipFill rotWithShape="1">
          <a:blip r:embed="rId4">
            <a:alphaModFix/>
          </a:blip>
          <a:srcRect t="28137" b="28137"/>
          <a:stretch/>
        </p:blipFill>
        <p:spPr>
          <a:xfrm>
            <a:off x="0" y="0"/>
            <a:ext cx="12192000" cy="5330952"/>
          </a:xfrm>
          <a:prstGeom prst="rect">
            <a:avLst/>
          </a:prstGeom>
          <a:solidFill>
            <a:srgbClr val="D6F0E6"/>
          </a:solidFill>
          <a:ln>
            <a:noFill/>
          </a:ln>
        </p:spPr>
      </p:pic>
      <p:sp>
        <p:nvSpPr>
          <p:cNvPr id="523" name="Google Shape;523;p44"/>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p>
            <a:pPr marL="0" indent="0">
              <a:spcBef>
                <a:spcPts val="0"/>
              </a:spcBef>
            </a:pPr>
            <a:r>
              <a:rPr lang="el-GR" dirty="0">
                <a:solidFill>
                  <a:srgbClr val="3A3A3A"/>
                </a:solidFill>
              </a:rPr>
              <a:t>Ενότητα 5: </a:t>
            </a:r>
            <a:r>
              <a:rPr lang="el-GR" dirty="0">
                <a:solidFill>
                  <a:schemeClr val="dk1"/>
                </a:solidFill>
              </a:rPr>
              <a:t>Ο σχεδιασμός δράσεων ομαδικής προσέγγισης για κοινωνικούς επιχειρηματίες </a:t>
            </a:r>
            <a:r>
              <a:rPr lang="el-GR" dirty="0"/>
              <a:t>που απευθύνονται στους Στόχους Βιώσιμης Ανάπτυξης</a:t>
            </a:r>
          </a:p>
          <a:p>
            <a:pPr marL="0" lvl="0" indent="0" algn="l" rtl="0">
              <a:lnSpc>
                <a:spcPct val="90000"/>
              </a:lnSpc>
              <a:spcBef>
                <a:spcPts val="0"/>
              </a:spcBef>
              <a:spcAft>
                <a:spcPts val="0"/>
              </a:spcAft>
              <a:buClr>
                <a:srgbClr val="262626"/>
              </a:buClr>
              <a:buSzPts val="1400"/>
              <a:buNone/>
            </a:pPr>
            <a:endParaRPr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5"/>
          <p:cNvSpPr/>
          <p:nvPr/>
        </p:nvSpPr>
        <p:spPr>
          <a:xfrm>
            <a:off x="643467" y="643467"/>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5"/>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5"/>
          <p:cNvSpPr txBox="1">
            <a:spLocks noGrp="1"/>
          </p:cNvSpPr>
          <p:nvPr>
            <p:ph type="title"/>
          </p:nvPr>
        </p:nvSpPr>
        <p:spPr>
          <a:xfrm>
            <a:off x="1071846" y="1313410"/>
            <a:ext cx="10040233" cy="97445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84297"/>
              <a:buFont typeface="Calibri"/>
              <a:buNone/>
              <a:defRPr>
                <a:solidFill>
                  <a:srgbClr val="FFFFFF"/>
                </a:solidFill>
              </a:defRPr>
            </a:pPr>
            <a:r>
              <a:rPr lang="el-GR" sz="3955" dirty="0"/>
              <a:t>5.1</a:t>
            </a:r>
            <a:r>
              <a:rPr lang="el-GR" sz="2555" dirty="0"/>
              <a:t>.</a:t>
            </a:r>
            <a:r>
              <a:rPr lang="el-GR" sz="4000" dirty="0"/>
              <a:t> Ο ρόλος των δράσεων προσέγγισης της ομάδας       των κοινωνικών επιχειρηματιών που απευθύνονται στους Στόχους Βιώσιμης Ανάπτυξης</a:t>
            </a:r>
            <a:br>
              <a:rPr lang="el-GR" sz="4000" dirty="0"/>
            </a:br>
            <a:endParaRPr lang="el-GR" sz="4000" dirty="0">
              <a:solidFill>
                <a:srgbClr val="FFFFFF"/>
              </a:solidFill>
            </a:endParaRPr>
          </a:p>
        </p:txBody>
      </p:sp>
      <p:sp>
        <p:nvSpPr>
          <p:cNvPr id="119" name="Google Shape;119;p5"/>
          <p:cNvSpPr txBox="1"/>
          <p:nvPr/>
        </p:nvSpPr>
        <p:spPr>
          <a:xfrm>
            <a:off x="1119735" y="6273225"/>
            <a:ext cx="975783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defRPr sz="3200" b="1" i="1">
                <a:solidFill>
                  <a:schemeClr val="dk1"/>
                </a:solidFill>
                <a:latin typeface="Calibri"/>
                <a:ea typeface="Calibri"/>
                <a:cs typeface="Calibri"/>
                <a:sym typeface="Calibri"/>
              </a:defRPr>
            </a:pPr>
            <a:r>
              <a:t>Μαζί μπορούμε να κάνουμε περισσότερα</a:t>
            </a:r>
            <a:endParaRPr sz="3200" b="1" i="1" u="none" strike="noStrike" cap="none">
              <a:solidFill>
                <a:schemeClr val="dk1"/>
              </a:solidFill>
              <a:latin typeface="Calibri"/>
              <a:ea typeface="Calibri"/>
              <a:cs typeface="Calibri"/>
              <a:sym typeface="Calibri"/>
            </a:endParaRPr>
          </a:p>
        </p:txBody>
      </p:sp>
      <p:pic>
        <p:nvPicPr>
          <p:cNvPr id="120" name="Google Shape;120;p5"/>
          <p:cNvPicPr preferRelativeResize="0"/>
          <p:nvPr/>
        </p:nvPicPr>
        <p:blipFill rotWithShape="1">
          <a:blip r:embed="rId4">
            <a:alphaModFix/>
          </a:blip>
          <a:srcRect/>
          <a:stretch/>
        </p:blipFill>
        <p:spPr>
          <a:xfrm>
            <a:off x="2925739" y="2723944"/>
            <a:ext cx="6145823" cy="3511899"/>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26" name="Google Shape;126;p6"/>
          <p:cNvSpPr txBox="1"/>
          <p:nvPr/>
        </p:nvSpPr>
        <p:spPr>
          <a:xfrm>
            <a:off x="318546" y="3871385"/>
            <a:ext cx="7035928"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rPr dirty="0" err="1"/>
              <a:t>Οι</a:t>
            </a:r>
            <a:r>
              <a:rPr dirty="0"/>
              <a:t> </a:t>
            </a:r>
            <a:r>
              <a:rPr dirty="0" err="1"/>
              <a:t>κοινωνικές</a:t>
            </a:r>
            <a:r>
              <a:rPr dirty="0"/>
              <a:t> επ</a:t>
            </a:r>
            <a:r>
              <a:rPr dirty="0" err="1"/>
              <a:t>ιχειρήσεις</a:t>
            </a:r>
            <a:r>
              <a:rPr dirty="0"/>
              <a:t> </a:t>
            </a:r>
            <a:r>
              <a:rPr dirty="0" err="1"/>
              <a:t>έχουν</a:t>
            </a:r>
            <a:r>
              <a:rPr dirty="0"/>
              <a:t> </a:t>
            </a:r>
            <a:r>
              <a:rPr dirty="0" err="1"/>
              <a:t>έν</a:t>
            </a:r>
            <a:r>
              <a:rPr dirty="0"/>
              <a:t>α κοινό στοιχείο: </a:t>
            </a:r>
            <a:r>
              <a:rPr b="1" dirty="0"/>
              <a:t>κάθε οικονομικό πλεόνασμα </a:t>
            </a:r>
            <a:r>
              <a:rPr dirty="0"/>
              <a:t>που σχετίζεται με τη λειτουργία μιας επιχείρησης σε μια κοινωνική επιχείρηση </a:t>
            </a:r>
            <a:r>
              <a:rPr b="1" dirty="0"/>
              <a:t>επενδύεται</a:t>
            </a:r>
            <a:r>
              <a:rPr dirty="0"/>
              <a:t> </a:t>
            </a:r>
            <a:r>
              <a:rPr b="1" dirty="0"/>
              <a:t>στην υλοποίηση κοινωνικών στόχων</a:t>
            </a:r>
            <a:r>
              <a:rPr dirty="0"/>
              <a:t>, όπως π.χ. η </a:t>
            </a:r>
            <a:r>
              <a:rPr dirty="0" err="1"/>
              <a:t>κοινωνική</a:t>
            </a:r>
            <a:r>
              <a:rPr dirty="0"/>
              <a:t> και επα</a:t>
            </a:r>
            <a:r>
              <a:rPr dirty="0" err="1"/>
              <a:t>γγελμ</a:t>
            </a:r>
            <a:r>
              <a:rPr dirty="0"/>
              <a:t>ατική ένταξη των μελών της επιχείρησης ή οι δραστηριότητες για την τοπική κοινωνία.</a:t>
            </a:r>
            <a:endParaRPr sz="2400" b="0" i="0" u="none" strike="noStrike" cap="none" dirty="0">
              <a:solidFill>
                <a:schemeClr val="dk1"/>
              </a:solidFill>
              <a:latin typeface="Calibri"/>
              <a:ea typeface="Calibri"/>
              <a:cs typeface="Calibri"/>
              <a:sym typeface="Calibri"/>
            </a:endParaRPr>
          </a:p>
        </p:txBody>
      </p:sp>
      <p:pic>
        <p:nvPicPr>
          <p:cNvPr id="127" name="Google Shape;127;p6"/>
          <p:cNvPicPr preferRelativeResize="0"/>
          <p:nvPr/>
        </p:nvPicPr>
        <p:blipFill rotWithShape="1">
          <a:blip r:embed="rId4">
            <a:alphaModFix/>
          </a:blip>
          <a:srcRect/>
          <a:stretch/>
        </p:blipFill>
        <p:spPr>
          <a:xfrm>
            <a:off x="7565052" y="2867928"/>
            <a:ext cx="4097824" cy="2853650"/>
          </a:xfrm>
          <a:prstGeom prst="rect">
            <a:avLst/>
          </a:prstGeom>
          <a:noFill/>
          <a:ln>
            <a:noFill/>
          </a:ln>
        </p:spPr>
      </p:pic>
      <p:sp>
        <p:nvSpPr>
          <p:cNvPr id="128" name="Google Shape;128;p6"/>
          <p:cNvSpPr txBox="1"/>
          <p:nvPr/>
        </p:nvSpPr>
        <p:spPr>
          <a:xfrm>
            <a:off x="282633" y="2026523"/>
            <a:ext cx="7043491"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defRPr sz="2400">
                <a:latin typeface="Calibri"/>
                <a:ea typeface="Calibri"/>
                <a:cs typeface="Calibri"/>
                <a:sym typeface="Calibri"/>
              </a:defRPr>
            </a:pPr>
            <a:r>
              <a:rPr dirty="0">
                <a:solidFill>
                  <a:schemeClr val="dk1"/>
                </a:solidFill>
              </a:rPr>
              <a:t>Από </a:t>
            </a:r>
            <a:r>
              <a:rPr dirty="0" err="1">
                <a:solidFill>
                  <a:schemeClr val="dk1"/>
                </a:solidFill>
              </a:rPr>
              <a:t>τις</a:t>
            </a:r>
            <a:r>
              <a:rPr dirty="0">
                <a:solidFill>
                  <a:schemeClr val="dk1"/>
                </a:solidFill>
              </a:rPr>
              <a:t> π</a:t>
            </a:r>
            <a:r>
              <a:rPr dirty="0" err="1">
                <a:solidFill>
                  <a:schemeClr val="dk1"/>
                </a:solidFill>
              </a:rPr>
              <a:t>ροηγούμενες</a:t>
            </a:r>
            <a:r>
              <a:rPr dirty="0">
                <a:solidFill>
                  <a:schemeClr val="dk1"/>
                </a:solidFill>
              </a:rPr>
              <a:t> </a:t>
            </a:r>
            <a:r>
              <a:rPr dirty="0" err="1">
                <a:solidFill>
                  <a:schemeClr val="dk1"/>
                </a:solidFill>
              </a:rPr>
              <a:t>ενότητες</a:t>
            </a:r>
            <a:r>
              <a:rPr dirty="0">
                <a:solidFill>
                  <a:srgbClr val="FF0000"/>
                </a:solidFill>
              </a:rPr>
              <a:t>*</a:t>
            </a:r>
            <a:r>
              <a:rPr dirty="0">
                <a:solidFill>
                  <a:schemeClr val="dk1"/>
                </a:solidFill>
              </a:rPr>
              <a:t> </a:t>
            </a:r>
            <a:r>
              <a:rPr dirty="0" err="1">
                <a:solidFill>
                  <a:schemeClr val="dk1"/>
                </a:solidFill>
              </a:rPr>
              <a:t>γνωρίζουμε</a:t>
            </a:r>
            <a:r>
              <a:rPr dirty="0">
                <a:solidFill>
                  <a:schemeClr val="dk1"/>
                </a:solidFill>
              </a:rPr>
              <a:t> </a:t>
            </a:r>
            <a:r>
              <a:rPr dirty="0" err="1">
                <a:solidFill>
                  <a:schemeClr val="dk1"/>
                </a:solidFill>
              </a:rPr>
              <a:t>ότι</a:t>
            </a:r>
            <a:r>
              <a:rPr dirty="0">
                <a:solidFill>
                  <a:schemeClr val="dk1"/>
                </a:solidFill>
              </a:rPr>
              <a:t> </a:t>
            </a:r>
            <a:r>
              <a:rPr dirty="0" err="1">
                <a:solidFill>
                  <a:schemeClr val="dk1"/>
                </a:solidFill>
              </a:rPr>
              <a:t>μι</a:t>
            </a:r>
            <a:r>
              <a:rPr dirty="0">
                <a:solidFill>
                  <a:schemeClr val="dk1"/>
                </a:solidFill>
              </a:rPr>
              <a:t>α κοινωνική επιχείρηση είναι ένας συγκεκριμένος τύπος οικονομικής οντότητας με δραστηριότητες και </a:t>
            </a:r>
            <a:r>
              <a:rPr b="1" dirty="0">
                <a:solidFill>
                  <a:schemeClr val="dk1"/>
                </a:solidFill>
              </a:rPr>
              <a:t>κοινωνικούς στόχους που θέτουν τους ανθρώπους πρώτα, όχι τα κέρδη και τη μεγιστοποίηση τους</a:t>
            </a:r>
            <a:r>
              <a:rPr dirty="0">
                <a:solidFill>
                  <a:schemeClr val="dk1"/>
                </a:solidFill>
              </a:rPr>
              <a:t>. </a:t>
            </a:r>
            <a:endParaRPr sz="2400" b="0" i="0" u="none" strike="noStrike" cap="none" dirty="0">
              <a:solidFill>
                <a:schemeClr val="dk1"/>
              </a:solidFill>
              <a:latin typeface="Calibri"/>
              <a:ea typeface="Calibri"/>
              <a:cs typeface="Calibri"/>
              <a:sym typeface="Calibri"/>
            </a:endParaRPr>
          </a:p>
        </p:txBody>
      </p:sp>
      <p:sp>
        <p:nvSpPr>
          <p:cNvPr id="129" name="Google Shape;129;p6"/>
          <p:cNvSpPr txBox="1"/>
          <p:nvPr/>
        </p:nvSpPr>
        <p:spPr>
          <a:xfrm>
            <a:off x="404446" y="6497515"/>
            <a:ext cx="1153550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defRPr sz="1400" i="1">
                <a:solidFill>
                  <a:srgbClr val="FF0000"/>
                </a:solidFill>
                <a:latin typeface="Calibri"/>
                <a:ea typeface="Calibri"/>
                <a:cs typeface="Calibri"/>
                <a:sym typeface="Calibri"/>
              </a:defRPr>
            </a:pPr>
            <a:r>
              <a:rPr dirty="0"/>
              <a:t>* βλ. π</a:t>
            </a:r>
            <a:r>
              <a:rPr dirty="0" err="1"/>
              <a:t>εριεχόμενο</a:t>
            </a:r>
            <a:r>
              <a:rPr dirty="0"/>
              <a:t> </a:t>
            </a:r>
            <a:r>
              <a:rPr dirty="0" err="1"/>
              <a:t>της</a:t>
            </a:r>
            <a:r>
              <a:rPr dirty="0"/>
              <a:t> </a:t>
            </a:r>
            <a:r>
              <a:rPr dirty="0" err="1"/>
              <a:t>Ενότητ</a:t>
            </a:r>
            <a:r>
              <a:rPr dirty="0"/>
              <a:t>ας 1 Κοινωνικοεργατικές κατευθύνσεις στην κοινωνική οικονομία: έννοια, μέθοδοι και προγράμματα</a:t>
            </a:r>
            <a:endParaRPr sz="1400" b="0" i="1" u="none" strike="noStrike" cap="none" dirty="0">
              <a:solidFill>
                <a:srgbClr val="FF0000"/>
              </a:solidFill>
              <a:latin typeface="Calibri"/>
              <a:ea typeface="Calibri"/>
              <a:cs typeface="Calibri"/>
              <a:sym typeface="Calibri"/>
            </a:endParaRPr>
          </a:p>
        </p:txBody>
      </p:sp>
      <p:sp>
        <p:nvSpPr>
          <p:cNvPr id="130" name="Google Shape;130;p6"/>
          <p:cNvSpPr/>
          <p:nvPr/>
        </p:nvSpPr>
        <p:spPr>
          <a:xfrm>
            <a:off x="719666" y="108376"/>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31" name="Google Shape;131;p6"/>
          <p:cNvSpPr txBox="1">
            <a:spLocks noGrp="1"/>
          </p:cNvSpPr>
          <p:nvPr>
            <p:ph type="title"/>
          </p:nvPr>
        </p:nvSpPr>
        <p:spPr>
          <a:xfrm>
            <a:off x="1152081" y="408688"/>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82250"/>
              <a:buFont typeface="Calibri"/>
              <a:buNone/>
              <a:defRPr>
                <a:solidFill>
                  <a:srgbClr val="FFFFFF"/>
                </a:solidFill>
              </a:defRPr>
            </a:pPr>
            <a:r>
              <a:rPr lang="el-GR" dirty="0"/>
              <a:t>5.1</a:t>
            </a:r>
            <a:r>
              <a:rPr lang="el-GR" sz="4000" dirty="0"/>
              <a:t>. Ο ρόλος των δράσεων προσέγγισης της ομάδας των κοινωνικών επιχειρηματιών που απευθύνονται στους Στόχους Βιώσιμης Ανάπτυξης</a:t>
            </a:r>
            <a:endParaRPr lang="el-GR" sz="4000" dirty="0">
              <a:solidFill>
                <a:srgbClr val="FFFFFF"/>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37" name="Google Shape;137;p7"/>
          <p:cNvPicPr preferRelativeResize="0"/>
          <p:nvPr/>
        </p:nvPicPr>
        <p:blipFill rotWithShape="1">
          <a:blip r:embed="rId4">
            <a:alphaModFix/>
          </a:blip>
          <a:srcRect/>
          <a:stretch/>
        </p:blipFill>
        <p:spPr>
          <a:xfrm>
            <a:off x="6883884" y="2398370"/>
            <a:ext cx="4740847" cy="3301457"/>
          </a:xfrm>
          <a:prstGeom prst="rect">
            <a:avLst/>
          </a:prstGeom>
          <a:noFill/>
          <a:ln>
            <a:noFill/>
          </a:ln>
        </p:spPr>
      </p:pic>
      <p:sp>
        <p:nvSpPr>
          <p:cNvPr id="138" name="Google Shape;138;p7"/>
          <p:cNvSpPr txBox="1"/>
          <p:nvPr/>
        </p:nvSpPr>
        <p:spPr>
          <a:xfrm>
            <a:off x="865075" y="2470400"/>
            <a:ext cx="5871000" cy="33312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defRPr sz="2400">
                <a:solidFill>
                  <a:schemeClr val="dk1"/>
                </a:solidFill>
                <a:latin typeface="Calibri"/>
                <a:ea typeface="Calibri"/>
                <a:cs typeface="Calibri"/>
                <a:sym typeface="Calibri"/>
              </a:defRPr>
            </a:pPr>
            <a:r>
              <a:t>Έτσι, μια </a:t>
            </a:r>
            <a:r>
              <a:rPr b="1"/>
              <a:t>κοινωνική επιχείρηση δημιουργεί μια κοινωνική αξία που επηρεάζει την ομάδα-στόχο και την κοινωνία στο σύνολό της</a:t>
            </a:r>
            <a:r>
              <a:t>. </a:t>
            </a:r>
            <a:endParaRPr sz="2400" b="0" i="0" u="none" strike="noStrike" cap="none">
              <a:solidFill>
                <a:schemeClr val="dk1"/>
              </a:solidFill>
              <a:latin typeface="Calibri"/>
              <a:ea typeface="Calibri"/>
              <a:cs typeface="Calibri"/>
              <a:sym typeface="Calibri"/>
            </a:endParaRPr>
          </a:p>
          <a:p>
            <a:pPr marL="0" marR="0" lvl="0" indent="0" algn="l" rtl="0">
              <a:lnSpc>
                <a:spcPct val="107000"/>
              </a:lnSpc>
              <a:spcBef>
                <a:spcPts val="800"/>
              </a:spcBef>
              <a:spcAft>
                <a:spcPts val="800"/>
              </a:spcAft>
              <a:buClr>
                <a:srgbClr val="000000"/>
              </a:buClr>
              <a:buSzPts val="2400"/>
              <a:buFont typeface="Arial"/>
              <a:buNone/>
              <a:defRPr sz="2400">
                <a:solidFill>
                  <a:schemeClr val="dk1"/>
                </a:solidFill>
                <a:latin typeface="Calibri"/>
                <a:ea typeface="Calibri"/>
                <a:cs typeface="Calibri"/>
                <a:sym typeface="Calibri"/>
              </a:defRPr>
            </a:pPr>
            <a:r>
              <a:t>Σε αντίθεση με τις παραδοσιακές επιχειρήσεις, οι κοινωνικές επιχειρήσεις δεν αφορούν μόνο την οικονομική πτυχή, αλλά και τη δημιουργία κοινωνικής, φιλικής προς το περιβάλλον και βιώσιμης αξίας. </a:t>
            </a:r>
            <a:endParaRPr sz="2400" b="0" i="0" u="none" strike="noStrike" cap="none">
              <a:solidFill>
                <a:schemeClr val="dk1"/>
              </a:solidFill>
              <a:latin typeface="Calibri"/>
              <a:ea typeface="Calibri"/>
              <a:cs typeface="Calibri"/>
              <a:sym typeface="Calibri"/>
            </a:endParaRPr>
          </a:p>
        </p:txBody>
      </p:sp>
      <p:sp>
        <p:nvSpPr>
          <p:cNvPr id="139" name="Google Shape;139;p7"/>
          <p:cNvSpPr/>
          <p:nvPr/>
        </p:nvSpPr>
        <p:spPr>
          <a:xfrm>
            <a:off x="719666" y="108376"/>
            <a:ext cx="10905065" cy="198968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0" name="Google Shape;140;p7"/>
          <p:cNvSpPr txBox="1">
            <a:spLocks noGrp="1"/>
          </p:cNvSpPr>
          <p:nvPr>
            <p:ph type="title"/>
          </p:nvPr>
        </p:nvSpPr>
        <p:spPr>
          <a:xfrm>
            <a:off x="1152081" y="408688"/>
            <a:ext cx="10040233" cy="122813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5000"/>
              </a:lnSpc>
              <a:spcBef>
                <a:spcPts val="0"/>
              </a:spcBef>
              <a:spcAft>
                <a:spcPts val="0"/>
              </a:spcAft>
              <a:buClr>
                <a:srgbClr val="FFFFFF"/>
              </a:buClr>
              <a:buSzPct val="182250"/>
              <a:buFont typeface="Calibri"/>
              <a:buNone/>
              <a:defRPr>
                <a:solidFill>
                  <a:srgbClr val="FFFFFF"/>
                </a:solidFill>
              </a:defRPr>
            </a:pPr>
            <a:r>
              <a:rPr dirty="0"/>
              <a:t>5.1</a:t>
            </a:r>
            <a:r>
              <a:rPr sz="4000" dirty="0"/>
              <a:t>. Ο </a:t>
            </a:r>
            <a:r>
              <a:rPr sz="4000" dirty="0" err="1"/>
              <a:t>ρόλος</a:t>
            </a:r>
            <a:r>
              <a:rPr sz="4000" dirty="0"/>
              <a:t> </a:t>
            </a:r>
            <a:r>
              <a:rPr sz="4000" dirty="0" err="1"/>
              <a:t>των</a:t>
            </a:r>
            <a:r>
              <a:rPr sz="4000" dirty="0"/>
              <a:t> </a:t>
            </a:r>
            <a:r>
              <a:rPr sz="4000" dirty="0" err="1"/>
              <a:t>δράσεων</a:t>
            </a:r>
            <a:r>
              <a:rPr sz="4000" dirty="0"/>
              <a:t> π</a:t>
            </a:r>
            <a:r>
              <a:rPr sz="4000" dirty="0" err="1"/>
              <a:t>ροσέγγισης</a:t>
            </a:r>
            <a:r>
              <a:rPr sz="4000" dirty="0"/>
              <a:t> </a:t>
            </a:r>
            <a:r>
              <a:rPr sz="4000" dirty="0" err="1"/>
              <a:t>της</a:t>
            </a:r>
            <a:r>
              <a:rPr sz="4000" dirty="0"/>
              <a:t> </a:t>
            </a:r>
            <a:r>
              <a:rPr sz="4000" dirty="0" err="1"/>
              <a:t>ομάδ</a:t>
            </a:r>
            <a:r>
              <a:rPr sz="4000" dirty="0"/>
              <a:t>ας των κοινωνικών επιχειρηματιών </a:t>
            </a:r>
            <a:r>
              <a:rPr lang="el-GR" sz="4000" dirty="0"/>
              <a:t>που απευθύνονται στους Στόχους Βιώσιμης Ανάπτυξης</a:t>
            </a:r>
            <a:endParaRPr sz="4000" dirty="0">
              <a:solidFill>
                <a:srgbClr val="FFFFFF"/>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8"/>
          <p:cNvPicPr preferRelativeResize="0"/>
          <p:nvPr/>
        </p:nvPicPr>
        <p:blipFill rotWithShape="1">
          <a:blip r:embed="rId4">
            <a:alphaModFix/>
          </a:blip>
          <a:srcRect/>
          <a:stretch/>
        </p:blipFill>
        <p:spPr>
          <a:xfrm>
            <a:off x="24321" y="2615781"/>
            <a:ext cx="4193349" cy="3300149"/>
          </a:xfrm>
          <a:prstGeom prst="rect">
            <a:avLst/>
          </a:prstGeom>
          <a:noFill/>
          <a:ln>
            <a:noFill/>
          </a:ln>
        </p:spPr>
      </p:pic>
      <p:sp>
        <p:nvSpPr>
          <p:cNvPr id="146" name="Google Shape;146;p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7" name="Google Shape;147;p8"/>
          <p:cNvSpPr txBox="1"/>
          <p:nvPr/>
        </p:nvSpPr>
        <p:spPr>
          <a:xfrm>
            <a:off x="3429000" y="164851"/>
            <a:ext cx="8659677" cy="1261844"/>
          </a:xfrm>
          <a:prstGeom prst="rect">
            <a:avLst/>
          </a:prstGeom>
          <a:noFill/>
          <a:ln>
            <a:noFill/>
          </a:ln>
        </p:spPr>
        <p:txBody>
          <a:bodyPr spcFirstLastPara="1" wrap="square" lIns="91425" tIns="45700" rIns="91425" bIns="45700" anchor="t" anchorCtr="0">
            <a:spAutoFit/>
          </a:bodyPr>
          <a:lstStyle/>
          <a:p>
            <a:pPr algn="ctr">
              <a:buSzPts val="2400"/>
              <a:defRPr sz="3200" b="1"/>
            </a:pPr>
            <a:r>
              <a:rPr sz="2800" dirty="0" err="1"/>
              <a:t>Kuapa</a:t>
            </a:r>
            <a:r>
              <a:rPr sz="2800" dirty="0"/>
              <a:t> </a:t>
            </a:r>
            <a:r>
              <a:rPr sz="2800" dirty="0" err="1"/>
              <a:t>Kokoo</a:t>
            </a:r>
            <a:r>
              <a:rPr sz="2800" dirty="0"/>
              <a:t> Cooperative Cocoa Farmers and Marketing Union Limited (KKFU) </a:t>
            </a:r>
            <a:r>
              <a:rPr sz="2800" dirty="0" err="1"/>
              <a:t>στη</a:t>
            </a:r>
            <a:r>
              <a:rPr sz="2800" dirty="0"/>
              <a:t> </a:t>
            </a:r>
            <a:r>
              <a:rPr sz="2800" dirty="0" err="1"/>
              <a:t>Γκάν</a:t>
            </a:r>
            <a:r>
              <a:rPr sz="2800" dirty="0"/>
              <a:t>α </a:t>
            </a:r>
          </a:p>
          <a:p>
            <a:pPr marL="0" marR="0" lvl="0" indent="0" algn="ctr" rtl="0">
              <a:lnSpc>
                <a:spcPct val="100000"/>
              </a:lnSpc>
              <a:spcBef>
                <a:spcPts val="0"/>
              </a:spcBef>
              <a:spcAft>
                <a:spcPts val="0"/>
              </a:spcAft>
              <a:buClr>
                <a:srgbClr val="000000"/>
              </a:buClr>
              <a:buSzPts val="2400"/>
              <a:buFont typeface="Arial"/>
              <a:buNone/>
            </a:pPr>
            <a:endParaRPr sz="2000" b="0" i="0" u="none" strike="noStrike" cap="none" dirty="0">
              <a:solidFill>
                <a:schemeClr val="dk1"/>
              </a:solidFill>
              <a:latin typeface="Calibri"/>
              <a:ea typeface="Calibri"/>
              <a:cs typeface="Calibri"/>
              <a:sym typeface="Calibri"/>
            </a:endParaRPr>
          </a:p>
        </p:txBody>
      </p:sp>
      <p:sp>
        <p:nvSpPr>
          <p:cNvPr id="148" name="Google Shape;148;p8"/>
          <p:cNvSpPr txBox="1">
            <a:spLocks noGrp="1"/>
          </p:cNvSpPr>
          <p:nvPr>
            <p:ph type="title"/>
          </p:nvPr>
        </p:nvSpPr>
        <p:spPr>
          <a:xfrm>
            <a:off x="103324" y="244645"/>
            <a:ext cx="3325676" cy="1095904"/>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accent1"/>
              </a:buClr>
              <a:buSzPts val="5400"/>
              <a:buFont typeface="Calibri"/>
              <a:buNone/>
              <a:defRPr b="1"/>
            </a:pPr>
            <a:r>
              <a:rPr sz="4000" dirty="0"/>
              <a:t>Πα</a:t>
            </a:r>
            <a:r>
              <a:rPr sz="4000" dirty="0" err="1"/>
              <a:t>ράδειγμ</a:t>
            </a:r>
            <a:r>
              <a:rPr sz="4000" dirty="0"/>
              <a:t>α 1</a:t>
            </a:r>
            <a:endParaRPr sz="4000" b="1" dirty="0"/>
          </a:p>
        </p:txBody>
      </p:sp>
      <p:sp>
        <p:nvSpPr>
          <p:cNvPr id="149" name="Google Shape;149;p8"/>
          <p:cNvSpPr txBox="1"/>
          <p:nvPr/>
        </p:nvSpPr>
        <p:spPr>
          <a:xfrm>
            <a:off x="3411549" y="1340549"/>
            <a:ext cx="8659677"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defRPr sz="1500"/>
            </a:pPr>
            <a:r>
              <a:rPr sz="1600" dirty="0"/>
              <a:t>Η </a:t>
            </a:r>
            <a:r>
              <a:rPr sz="1600" dirty="0" err="1"/>
              <a:t>Kuapa</a:t>
            </a:r>
            <a:r>
              <a:rPr sz="1600" dirty="0"/>
              <a:t> </a:t>
            </a:r>
            <a:r>
              <a:rPr sz="1600" dirty="0" err="1"/>
              <a:t>Kokoo</a:t>
            </a:r>
            <a:r>
              <a:rPr sz="1600" dirty="0"/>
              <a:t> Cooperative Cocoa Farmers and Marketing Union Limited (KKFU) παλα</a:t>
            </a:r>
            <a:r>
              <a:rPr sz="1600" dirty="0" err="1"/>
              <a:t>ιότερ</a:t>
            </a:r>
            <a:r>
              <a:rPr sz="1600" dirty="0"/>
              <a:t>α γνωστή ως Kuapa Kokoo Farmers Union είναι ο πρωτοπόρος της Γκάνας και ο κορυφαίος παραγωγός ηθικ</a:t>
            </a:r>
            <a:r>
              <a:rPr lang="el-GR" sz="1600" dirty="0"/>
              <a:t>ά </a:t>
            </a:r>
            <a:r>
              <a:rPr lang="el-GR" sz="1600" dirty="0" err="1"/>
              <a:t>παραγώμενων</a:t>
            </a:r>
            <a:r>
              <a:rPr lang="el-GR" sz="1600" dirty="0"/>
              <a:t> </a:t>
            </a:r>
            <a:r>
              <a:rPr sz="1600" dirty="0" err="1"/>
              <a:t>κόκκων</a:t>
            </a:r>
            <a:r>
              <a:rPr sz="1600" dirty="0"/>
              <a:t> κακάο. </a:t>
            </a:r>
            <a:r>
              <a:rPr sz="1600" dirty="0" err="1"/>
              <a:t>Ιδρύθηκε</a:t>
            </a:r>
            <a:r>
              <a:rPr sz="1600" dirty="0"/>
              <a:t> </a:t>
            </a:r>
            <a:r>
              <a:rPr sz="1600" dirty="0" err="1"/>
              <a:t>το</a:t>
            </a:r>
            <a:r>
              <a:rPr sz="1600" dirty="0"/>
              <a:t> 1993 </a:t>
            </a:r>
            <a:r>
              <a:rPr sz="1600" dirty="0" err="1"/>
              <a:t>με</a:t>
            </a:r>
            <a:r>
              <a:rPr sz="1600" dirty="0"/>
              <a:t> 2000 α</a:t>
            </a:r>
            <a:r>
              <a:rPr sz="1600" dirty="0" err="1"/>
              <a:t>γρότες</a:t>
            </a:r>
            <a:r>
              <a:rPr sz="1600" dirty="0"/>
              <a:t> και </a:t>
            </a:r>
            <a:r>
              <a:rPr sz="1600" dirty="0" err="1"/>
              <a:t>σήμερ</a:t>
            </a:r>
            <a:r>
              <a:rPr sz="1600" dirty="0"/>
              <a:t>α έχει 100.000 εγγεγραμμένους αγρότες σε όλη την Γκάνα.</a:t>
            </a:r>
          </a:p>
          <a:p>
            <a:pPr marL="0" marR="0" lvl="0" indent="0" algn="just" rtl="0">
              <a:lnSpc>
                <a:spcPct val="100000"/>
              </a:lnSpc>
              <a:spcBef>
                <a:spcPts val="0"/>
              </a:spcBef>
              <a:spcAft>
                <a:spcPts val="0"/>
              </a:spcAft>
              <a:buClr>
                <a:srgbClr val="000000"/>
              </a:buClr>
              <a:buSzPts val="2400"/>
              <a:buFont typeface="Arial"/>
              <a:buNone/>
            </a:pPr>
            <a:endParaRPr sz="1600" dirty="0"/>
          </a:p>
          <a:p>
            <a:pPr marL="0" marR="0" lvl="0" indent="0" algn="just" rtl="0">
              <a:lnSpc>
                <a:spcPct val="100000"/>
              </a:lnSpc>
              <a:spcBef>
                <a:spcPts val="0"/>
              </a:spcBef>
              <a:spcAft>
                <a:spcPts val="0"/>
              </a:spcAft>
              <a:buClr>
                <a:srgbClr val="000000"/>
              </a:buClr>
              <a:buSzPts val="2400"/>
              <a:buFont typeface="Arial"/>
              <a:buNone/>
              <a:defRPr sz="1500"/>
            </a:pPr>
            <a:r>
              <a:rPr sz="1600" dirty="0"/>
              <a:t>Η απ</a:t>
            </a:r>
            <a:r>
              <a:rPr sz="1600" dirty="0" err="1"/>
              <a:t>οστολή</a:t>
            </a:r>
            <a:r>
              <a:rPr sz="1600" dirty="0"/>
              <a:t> </a:t>
            </a:r>
            <a:r>
              <a:rPr sz="1600" dirty="0" err="1"/>
              <a:t>της</a:t>
            </a:r>
            <a:r>
              <a:rPr sz="1600" dirty="0"/>
              <a:t> KKFU «</a:t>
            </a:r>
            <a:r>
              <a:rPr sz="1600" i="1" dirty="0" err="1"/>
              <a:t>εξελίσσετ</a:t>
            </a:r>
            <a:r>
              <a:rPr sz="1600" i="1" dirty="0"/>
              <a:t>αι σε μια φοβερή οργάνωση βασισμένη σε αγρότες, ικανή να κινητοποιεί ποιοτικά προϊόντα κακάο, να βελτιώνει τα μέσα διαβίωσης των μελών και να ικανοποιεί τους πελάτες».</a:t>
            </a:r>
            <a:r>
              <a:rPr sz="1600" dirty="0"/>
              <a:t> </a:t>
            </a:r>
            <a:r>
              <a:rPr sz="1600" dirty="0" err="1"/>
              <a:t>Το</a:t>
            </a:r>
            <a:r>
              <a:rPr sz="1600" dirty="0"/>
              <a:t> </a:t>
            </a:r>
            <a:r>
              <a:rPr sz="1600" dirty="0" err="1"/>
              <a:t>όρ</a:t>
            </a:r>
            <a:r>
              <a:rPr sz="1600" dirty="0"/>
              <a:t>αμα τ</a:t>
            </a:r>
            <a:r>
              <a:rPr lang="el-GR" sz="1600" dirty="0" err="1"/>
              <a:t>ους</a:t>
            </a:r>
            <a:r>
              <a:rPr sz="1600" dirty="0"/>
              <a:t> είναι «</a:t>
            </a:r>
            <a:r>
              <a:rPr sz="1600" i="1" dirty="0"/>
              <a:t>να γίνει ένας κορυφαίος, στοργικός, αποτελεσματικός και παγκοσμίως αναγνωρισμένος συνεταιρισμός στην παραγωγή και εμπορία κακάο στην Γκάνα».</a:t>
            </a:r>
            <a:r>
              <a:rPr sz="1600" dirty="0"/>
              <a:t> </a:t>
            </a:r>
            <a:endParaRPr sz="1600" b="0" i="0" u="none" strike="noStrike" cap="none" dirty="0">
              <a:solidFill>
                <a:srgbClr val="000000"/>
              </a:solidFill>
              <a:latin typeface="Arial"/>
              <a:ea typeface="Arial"/>
              <a:cs typeface="Arial"/>
              <a:sym typeface="Arial"/>
            </a:endParaRPr>
          </a:p>
        </p:txBody>
      </p:sp>
      <p:sp>
        <p:nvSpPr>
          <p:cNvPr id="152" name="Google Shape;152;p8"/>
          <p:cNvSpPr/>
          <p:nvPr/>
        </p:nvSpPr>
        <p:spPr>
          <a:xfrm>
            <a:off x="3429001" y="3981906"/>
            <a:ext cx="8642226" cy="290844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defRPr sz="1500" b="1"/>
            </a:pPr>
            <a:r>
              <a:rPr sz="1800" dirty="0"/>
              <a:t>Η </a:t>
            </a:r>
            <a:r>
              <a:rPr sz="1800" dirty="0" err="1"/>
              <a:t>δρ</a:t>
            </a:r>
            <a:r>
              <a:rPr sz="1800" dirty="0"/>
              <a:t>αστηριότητα της KKFU συμβάλλει στον ΣΒΑ-1 «</a:t>
            </a:r>
            <a:r>
              <a:rPr lang="el-GR" sz="1800" dirty="0"/>
              <a:t>Όχι στην </a:t>
            </a:r>
            <a:r>
              <a:rPr sz="1800" dirty="0" err="1"/>
              <a:t>φτώχει</a:t>
            </a:r>
            <a:r>
              <a:rPr sz="1800" dirty="0"/>
              <a:t>α»</a:t>
            </a:r>
          </a:p>
          <a:p>
            <a:pPr marL="342900" marR="0" lvl="0" indent="-342900" algn="just" rtl="0">
              <a:lnSpc>
                <a:spcPct val="100000"/>
              </a:lnSpc>
              <a:spcBef>
                <a:spcPts val="0"/>
              </a:spcBef>
              <a:spcAft>
                <a:spcPts val="0"/>
              </a:spcAft>
              <a:buClr>
                <a:srgbClr val="000000"/>
              </a:buClr>
              <a:buSzPts val="2400"/>
              <a:buFont typeface="+mj-lt"/>
              <a:buAutoNum type="arabicPeriod"/>
              <a:defRPr sz="1500"/>
            </a:pPr>
            <a:r>
              <a:rPr dirty="0"/>
              <a:t> </a:t>
            </a:r>
            <a:r>
              <a:rPr dirty="0" err="1"/>
              <a:t>Οι</a:t>
            </a:r>
            <a:r>
              <a:rPr dirty="0"/>
              <a:t> </a:t>
            </a:r>
            <a:r>
              <a:rPr dirty="0" err="1"/>
              <a:t>φυτείες</a:t>
            </a:r>
            <a:r>
              <a:rPr dirty="0"/>
              <a:t> απ</a:t>
            </a:r>
            <a:r>
              <a:rPr dirty="0" err="1"/>
              <a:t>οτελούν</a:t>
            </a:r>
            <a:r>
              <a:rPr dirty="0"/>
              <a:t> </a:t>
            </a:r>
            <a:r>
              <a:rPr dirty="0" err="1"/>
              <a:t>το</a:t>
            </a:r>
            <a:r>
              <a:rPr dirty="0"/>
              <a:t> </a:t>
            </a:r>
            <a:r>
              <a:rPr dirty="0" err="1"/>
              <a:t>μεγ</a:t>
            </a:r>
            <a:r>
              <a:rPr dirty="0"/>
              <a:t>αλύτερο μέρος των έργων δάσωσης και βρίσκονται σε άνοδο παγκοσμίως, φυτεύουν δέντρα για ξυλεία και ίνες και, όλο και περισσότερο, αντισταθμίζουν τον άνθρακα </a:t>
            </a:r>
          </a:p>
          <a:p>
            <a:pPr marL="342900" marR="0" lvl="0" indent="-342900" algn="just" rtl="0">
              <a:lnSpc>
                <a:spcPct val="100000"/>
              </a:lnSpc>
              <a:spcBef>
                <a:spcPts val="0"/>
              </a:spcBef>
              <a:spcAft>
                <a:spcPts val="0"/>
              </a:spcAft>
              <a:buClr>
                <a:srgbClr val="000000"/>
              </a:buClr>
              <a:buSzPts val="2400"/>
              <a:buFont typeface="+mj-lt"/>
              <a:buAutoNum type="arabicPeriod"/>
              <a:defRPr sz="1500"/>
            </a:pPr>
            <a:r>
              <a:rPr dirty="0"/>
              <a:t>Η επ</a:t>
            </a:r>
            <a:r>
              <a:rPr dirty="0" err="1"/>
              <a:t>ιδίωξη</a:t>
            </a:r>
            <a:r>
              <a:rPr dirty="0"/>
              <a:t> </a:t>
            </a:r>
            <a:r>
              <a:rPr dirty="0" err="1"/>
              <a:t>στήριξης</a:t>
            </a:r>
            <a:r>
              <a:rPr dirty="0"/>
              <a:t> </a:t>
            </a:r>
            <a:r>
              <a:rPr dirty="0" err="1"/>
              <a:t>της</a:t>
            </a:r>
            <a:r>
              <a:rPr dirty="0"/>
              <a:t> </a:t>
            </a:r>
            <a:r>
              <a:rPr dirty="0" err="1"/>
              <a:t>εξάλειψης</a:t>
            </a:r>
            <a:r>
              <a:rPr dirty="0"/>
              <a:t> </a:t>
            </a:r>
            <a:r>
              <a:rPr dirty="0" err="1"/>
              <a:t>της</a:t>
            </a:r>
            <a:r>
              <a:rPr dirty="0"/>
              <a:t> πα</a:t>
            </a:r>
            <a:r>
              <a:rPr dirty="0" err="1"/>
              <a:t>ιδικής</a:t>
            </a:r>
            <a:r>
              <a:rPr dirty="0"/>
              <a:t> </a:t>
            </a:r>
            <a:r>
              <a:rPr dirty="0" err="1"/>
              <a:t>εργ</a:t>
            </a:r>
            <a:r>
              <a:rPr dirty="0"/>
              <a:t>ασίας και των χειρότερων μορφών παιδικής </a:t>
            </a:r>
            <a:r>
              <a:rPr lang="el-GR" dirty="0"/>
              <a:t>εκμετάλλευσης</a:t>
            </a:r>
            <a:endParaRPr dirty="0"/>
          </a:p>
          <a:p>
            <a:pPr marL="342900" marR="0" lvl="0" indent="-342900" algn="just" rtl="0">
              <a:lnSpc>
                <a:spcPct val="100000"/>
              </a:lnSpc>
              <a:spcBef>
                <a:spcPts val="0"/>
              </a:spcBef>
              <a:spcAft>
                <a:spcPts val="0"/>
              </a:spcAft>
              <a:buClr>
                <a:srgbClr val="000000"/>
              </a:buClr>
              <a:buSzPts val="2400"/>
              <a:buFont typeface="+mj-lt"/>
              <a:buAutoNum type="arabicPeriod"/>
              <a:defRPr sz="1500"/>
            </a:pPr>
            <a:r>
              <a:rPr dirty="0" err="1"/>
              <a:t>Το</a:t>
            </a:r>
            <a:r>
              <a:rPr dirty="0"/>
              <a:t> π</a:t>
            </a:r>
            <a:r>
              <a:rPr dirty="0" err="1"/>
              <a:t>ρόγρ</a:t>
            </a:r>
            <a:r>
              <a:rPr dirty="0"/>
              <a:t>αμμα Kuapa Kokoo που θεσπίστηκε για να συμβάλει στην επίτευξη του δεύτερου κύριου στόχου της Ένωσης, δηλαδή </a:t>
            </a:r>
            <a:r>
              <a:rPr i="1" dirty="0"/>
              <a:t>«Ενίσχυση της συμμετοχής των γυναικών στη διαδικασία λήψης αποφάσεων σε όλα τα επίπεδα λειτουργίας και οργάνωσης». </a:t>
            </a:r>
          </a:p>
          <a:p>
            <a:pPr marL="342900" marR="0" lvl="0" indent="-342900" algn="just" rtl="0">
              <a:lnSpc>
                <a:spcPct val="100000"/>
              </a:lnSpc>
              <a:spcBef>
                <a:spcPts val="0"/>
              </a:spcBef>
              <a:spcAft>
                <a:spcPts val="0"/>
              </a:spcAft>
              <a:buClr>
                <a:srgbClr val="000000"/>
              </a:buClr>
              <a:buSzPts val="2400"/>
              <a:buFont typeface="+mj-lt"/>
              <a:buAutoNum type="arabicPeriod"/>
              <a:defRPr sz="1500"/>
            </a:pPr>
            <a:r>
              <a:rPr dirty="0"/>
              <a:t>Η </a:t>
            </a:r>
            <a:r>
              <a:rPr dirty="0" err="1"/>
              <a:t>τηλεϊ</a:t>
            </a:r>
            <a:r>
              <a:rPr dirty="0"/>
              <a:t>ατρική περιλαμβάνει τη χρήση ΤΠΕ για τη μεταφορά ιατρικών πληροφοριών μεταξύ ασθενών και εργαζομένων στον τομέα της υγείας για τη διάγνωση, τη θεραπεία και την πρόληψη ασθενειών</a:t>
            </a:r>
            <a:endParaRPr sz="1500" i="0" u="none" strike="noStrike" cap="none" dirty="0">
              <a:solidFill>
                <a:schemeClr val="dk1"/>
              </a:solidFill>
              <a:latin typeface="Calibri"/>
              <a:ea typeface="Calibri"/>
              <a:cs typeface="Calibri"/>
              <a:sym typeface="Calibri"/>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8"/>
          <p:cNvPicPr preferRelativeResize="0"/>
          <p:nvPr/>
        </p:nvPicPr>
        <p:blipFill rotWithShape="1">
          <a:blip r:embed="rId4">
            <a:alphaModFix/>
          </a:blip>
          <a:srcRect l="20942" t="23" r="15971"/>
          <a:stretch/>
        </p:blipFill>
        <p:spPr>
          <a:xfrm>
            <a:off x="237687" y="2261062"/>
            <a:ext cx="4583695" cy="4150852"/>
          </a:xfrm>
          <a:prstGeom prst="rect">
            <a:avLst/>
          </a:prstGeom>
          <a:noFill/>
          <a:ln>
            <a:noFill/>
          </a:ln>
        </p:spPr>
      </p:pic>
      <p:sp>
        <p:nvSpPr>
          <p:cNvPr id="146" name="Google Shape;146;p8"/>
          <p:cNvSpPr/>
          <p:nvPr/>
        </p:nvSpPr>
        <p:spPr>
          <a:xfrm>
            <a:off x="806195" y="806204"/>
            <a:ext cx="10579608" cy="1664208"/>
          </a:xfrm>
          <a:prstGeom prst="rect">
            <a:avLst/>
          </a:prstGeom>
          <a:noFill/>
          <a:ln w="9525"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47" name="Google Shape;147;p8"/>
          <p:cNvSpPr txBox="1"/>
          <p:nvPr/>
        </p:nvSpPr>
        <p:spPr>
          <a:xfrm>
            <a:off x="5043210" y="581723"/>
            <a:ext cx="7148789" cy="1077178"/>
          </a:xfrm>
          <a:prstGeom prst="rect">
            <a:avLst/>
          </a:prstGeom>
          <a:noFill/>
          <a:ln>
            <a:noFill/>
          </a:ln>
        </p:spPr>
        <p:txBody>
          <a:bodyPr spcFirstLastPara="1" wrap="square" lIns="91425" tIns="45700" rIns="91425" bIns="45700" anchor="t" anchorCtr="0">
            <a:spAutoFit/>
          </a:bodyPr>
          <a:lstStyle/>
          <a:p>
            <a:pPr>
              <a:defRPr sz="3200" b="1"/>
            </a:pPr>
            <a:r>
              <a:rPr dirty="0"/>
              <a:t>Η </a:t>
            </a:r>
            <a:r>
              <a:rPr dirty="0" err="1"/>
              <a:t>Mumwa</a:t>
            </a:r>
            <a:r>
              <a:rPr dirty="0"/>
              <a:t> Crafts Association (MCA) </a:t>
            </a:r>
            <a:r>
              <a:rPr dirty="0" err="1"/>
              <a:t>στη</a:t>
            </a:r>
            <a:r>
              <a:rPr dirty="0"/>
              <a:t> </a:t>
            </a:r>
            <a:r>
              <a:rPr dirty="0" err="1"/>
              <a:t>Ζάμ</a:t>
            </a:r>
            <a:r>
              <a:rPr dirty="0"/>
              <a:t>πια</a:t>
            </a:r>
          </a:p>
        </p:txBody>
      </p:sp>
      <p:sp>
        <p:nvSpPr>
          <p:cNvPr id="148" name="Google Shape;148;p8"/>
          <p:cNvSpPr txBox="1">
            <a:spLocks noGrp="1"/>
          </p:cNvSpPr>
          <p:nvPr>
            <p:ph type="title"/>
          </p:nvPr>
        </p:nvSpPr>
        <p:spPr>
          <a:xfrm>
            <a:off x="613028" y="244645"/>
            <a:ext cx="10772775" cy="1658198"/>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accent1"/>
              </a:buClr>
              <a:buSzPts val="5400"/>
              <a:buFont typeface="Calibri"/>
              <a:buNone/>
              <a:defRPr b="1"/>
            </a:pPr>
            <a:r>
              <a:t>Παράδειγμα 2</a:t>
            </a:r>
            <a:endParaRPr b="1"/>
          </a:p>
        </p:txBody>
      </p:sp>
      <p:sp>
        <p:nvSpPr>
          <p:cNvPr id="149" name="Google Shape;149;p8"/>
          <p:cNvSpPr txBox="1"/>
          <p:nvPr/>
        </p:nvSpPr>
        <p:spPr>
          <a:xfrm>
            <a:off x="4605250" y="2040545"/>
            <a:ext cx="7398880" cy="4708941"/>
          </a:xfrm>
          <a:prstGeom prst="rect">
            <a:avLst/>
          </a:prstGeom>
          <a:noFill/>
          <a:ln>
            <a:noFill/>
          </a:ln>
        </p:spPr>
        <p:txBody>
          <a:bodyPr spcFirstLastPara="1" wrap="square" lIns="91425" tIns="45700" rIns="91425" bIns="45700" anchor="t" anchorCtr="0">
            <a:spAutoFit/>
          </a:bodyPr>
          <a:lstStyle/>
          <a:p>
            <a:pPr algn="just">
              <a:defRPr sz="2000"/>
            </a:pPr>
            <a:r>
              <a:rPr dirty="0"/>
              <a:t>Κα</a:t>
            </a:r>
            <a:r>
              <a:rPr dirty="0" err="1"/>
              <a:t>τά</a:t>
            </a:r>
            <a:r>
              <a:rPr dirty="0"/>
              <a:t> </a:t>
            </a:r>
            <a:r>
              <a:rPr lang="el-GR" dirty="0"/>
              <a:t>το</a:t>
            </a:r>
            <a:r>
              <a:rPr dirty="0" err="1"/>
              <a:t>του</a:t>
            </a:r>
            <a:r>
              <a:rPr dirty="0"/>
              <a:t> </a:t>
            </a:r>
            <a:r>
              <a:rPr dirty="0" err="1"/>
              <a:t>στ</a:t>
            </a:r>
            <a:r>
              <a:rPr lang="el-GR" dirty="0" err="1"/>
              <a:t>άδιο</a:t>
            </a:r>
            <a:r>
              <a:rPr dirty="0"/>
              <a:t> </a:t>
            </a:r>
            <a:r>
              <a:rPr dirty="0" err="1"/>
              <a:t>εισρο</a:t>
            </a:r>
            <a:r>
              <a:rPr lang="el-GR" dirty="0" err="1"/>
              <a:t>ών</a:t>
            </a:r>
            <a:r>
              <a:rPr dirty="0"/>
              <a:t>, η MCA συμβάλλει στον </a:t>
            </a:r>
            <a:r>
              <a:rPr b="1" dirty="0"/>
              <a:t>ΣΒΑ-15 «Ζωή στη γη»,</a:t>
            </a:r>
            <a:r>
              <a:rPr dirty="0"/>
              <a:t> και ιδίως στη βιώσιμη χρήση των φυσικών πόρων και ιδίως στη διαχείριση της δασοκομίας. </a:t>
            </a:r>
          </a:p>
          <a:p>
            <a:pPr algn="just">
              <a:defRPr sz="2000"/>
            </a:pPr>
            <a:r>
              <a:rPr dirty="0"/>
              <a:t>Κα</a:t>
            </a:r>
            <a:r>
              <a:rPr dirty="0" err="1"/>
              <a:t>τά</a:t>
            </a:r>
            <a:r>
              <a:rPr dirty="0"/>
              <a:t> </a:t>
            </a:r>
            <a:r>
              <a:rPr dirty="0" err="1"/>
              <a:t>τη</a:t>
            </a:r>
            <a:r>
              <a:rPr dirty="0"/>
              <a:t> </a:t>
            </a:r>
            <a:r>
              <a:rPr dirty="0" err="1"/>
              <a:t>φάση</a:t>
            </a:r>
            <a:r>
              <a:rPr dirty="0"/>
              <a:t> </a:t>
            </a:r>
            <a:r>
              <a:rPr dirty="0" err="1"/>
              <a:t>της</a:t>
            </a:r>
            <a:r>
              <a:rPr dirty="0"/>
              <a:t> παρα</a:t>
            </a:r>
            <a:r>
              <a:rPr dirty="0" err="1"/>
              <a:t>γωγής</a:t>
            </a:r>
            <a:r>
              <a:rPr dirty="0"/>
              <a:t>, </a:t>
            </a:r>
            <a:r>
              <a:rPr dirty="0" err="1"/>
              <a:t>οι</a:t>
            </a:r>
            <a:r>
              <a:rPr dirty="0"/>
              <a:t> </a:t>
            </a:r>
            <a:r>
              <a:rPr dirty="0" err="1"/>
              <a:t>φτωχοί</a:t>
            </a:r>
            <a:r>
              <a:rPr dirty="0"/>
              <a:t> παρα</a:t>
            </a:r>
            <a:r>
              <a:rPr dirty="0" err="1"/>
              <a:t>γωγοί</a:t>
            </a:r>
            <a:r>
              <a:rPr dirty="0"/>
              <a:t> α</a:t>
            </a:r>
            <a:r>
              <a:rPr dirty="0" err="1"/>
              <a:t>γροτικών</a:t>
            </a:r>
            <a:r>
              <a:rPr dirty="0"/>
              <a:t> π</a:t>
            </a:r>
            <a:r>
              <a:rPr dirty="0" err="1"/>
              <a:t>εριοχών</a:t>
            </a:r>
            <a:r>
              <a:rPr dirty="0"/>
              <a:t> απ</a:t>
            </a:r>
            <a:r>
              <a:rPr dirty="0" err="1"/>
              <a:t>οκτούν</a:t>
            </a:r>
            <a:r>
              <a:rPr dirty="0"/>
              <a:t> κα</a:t>
            </a:r>
            <a:r>
              <a:rPr dirty="0" err="1"/>
              <a:t>τάρτιση</a:t>
            </a:r>
            <a:r>
              <a:rPr dirty="0"/>
              <a:t>, </a:t>
            </a:r>
            <a:r>
              <a:rPr dirty="0" err="1"/>
              <a:t>μέσ</a:t>
            </a:r>
            <a:r>
              <a:rPr dirty="0"/>
              <a:t>α διαβίωσης και εισόδημα, </a:t>
            </a:r>
            <a:r>
              <a:rPr b="1" dirty="0"/>
              <a:t>συμβάλλοντας, μεταξύ άλλων, στον ΣΒΑ-1 «</a:t>
            </a:r>
            <a:r>
              <a:rPr lang="el-GR" b="1" dirty="0"/>
              <a:t>Όχι στην </a:t>
            </a:r>
            <a:r>
              <a:rPr b="1" dirty="0" err="1"/>
              <a:t>φτώχει</a:t>
            </a:r>
            <a:r>
              <a:rPr b="1" dirty="0"/>
              <a:t>α».</a:t>
            </a:r>
            <a:endParaRPr sz="2000" dirty="0"/>
          </a:p>
          <a:p>
            <a:pPr algn="just">
              <a:defRPr sz="2000"/>
            </a:pPr>
            <a:r>
              <a:rPr dirty="0"/>
              <a:t>Η MCA </a:t>
            </a:r>
            <a:r>
              <a:rPr dirty="0" err="1"/>
              <a:t>χρησιμο</a:t>
            </a:r>
            <a:r>
              <a:rPr dirty="0"/>
              <a:t>ποιεί τα κέρδη της για προγράμματα και παρεμβάσεις στον τομέα της υγείας, της βιώσιμης ενέργειας, της πρόσθετης δημιουργίας βιοπορισμού και της επένδυσης σε υποδομές ύδρευσης και αποχέτευσης. </a:t>
            </a:r>
            <a:r>
              <a:rPr dirty="0" err="1"/>
              <a:t>Οι</a:t>
            </a:r>
            <a:r>
              <a:rPr dirty="0"/>
              <a:t> </a:t>
            </a:r>
            <a:r>
              <a:rPr dirty="0" err="1"/>
              <a:t>δρ</a:t>
            </a:r>
            <a:r>
              <a:rPr dirty="0"/>
              <a:t>αστηριότητες αυτές συμβάλλουν σε διάφορους ΣΒΑ, συμπεριλαμβανομένων των </a:t>
            </a:r>
            <a:r>
              <a:rPr b="1" dirty="0"/>
              <a:t>ΣΒΑ-6 «Καθαρό νερό και </a:t>
            </a:r>
            <a:r>
              <a:rPr lang="el-GR" b="1" dirty="0"/>
              <a:t>εγκαταστάσεις υγιεινής</a:t>
            </a:r>
            <a:r>
              <a:rPr b="1" dirty="0"/>
              <a:t>», του ΣΒΑ-7 «Προσιτή και καθαρή ενέργεια» και της </a:t>
            </a:r>
            <a:r>
              <a:rPr lang="el-GR" b="1" dirty="0"/>
              <a:t>ΣΒΑ</a:t>
            </a:r>
            <a:r>
              <a:rPr b="1" dirty="0"/>
              <a:t>-3 «Καλή υγεία και ευημερία</a:t>
            </a:r>
            <a:r>
              <a:rPr dirty="0"/>
              <a:t>».</a:t>
            </a:r>
          </a:p>
        </p:txBody>
      </p:sp>
    </p:spTree>
    <p:custDataLst>
      <p:tags r:id="rId1"/>
    </p:custDataLst>
    <p:extLst>
      <p:ext uri="{BB962C8B-B14F-4D97-AF65-F5344CB8AC3E}">
        <p14:creationId xmlns:p14="http://schemas.microsoft.com/office/powerpoint/2010/main" val="117568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etropolitano">
  <a:themeElements>
    <a:clrScheme name="Personalizado 3">
      <a:dk1>
        <a:srgbClr val="000000"/>
      </a:dk1>
      <a:lt1>
        <a:srgbClr val="FFFFFF"/>
      </a:lt1>
      <a:dk2>
        <a:srgbClr val="F2DCDB"/>
      </a:dk2>
      <a:lt2>
        <a:srgbClr val="EEECE1"/>
      </a:lt2>
      <a:accent1>
        <a:srgbClr val="40B385"/>
      </a:accent1>
      <a:accent2>
        <a:srgbClr val="C0504D"/>
      </a:accent2>
      <a:accent3>
        <a:srgbClr val="40B385"/>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TotalTime>
  <Words>5116</Words>
  <Application>Microsoft Office PowerPoint</Application>
  <PresentationFormat>Widescreen</PresentationFormat>
  <Paragraphs>347</Paragraphs>
  <Slides>49</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Quattrocento Sans</vt:lpstr>
      <vt:lpstr>Arial</vt:lpstr>
      <vt:lpstr>Noto Sans Symbols</vt:lpstr>
      <vt:lpstr>Book Antiqua</vt:lpstr>
      <vt:lpstr>Metropolitano</vt:lpstr>
      <vt:lpstr>PowerPoint Presentation</vt:lpstr>
      <vt:lpstr>Περίληψη/Σύνοψη</vt:lpstr>
      <vt:lpstr>Μαθησιακοί Στόχοι</vt:lpstr>
      <vt:lpstr>Περιεχόμενα</vt:lpstr>
      <vt:lpstr>5.1. Ο ρόλος των δράσεων προσέγγισης της ομάδας       των κοινωνικών επιχειρηματιών που απευθύνονται στους Στόχους Βιώσιμης Ανάπτυξης </vt:lpstr>
      <vt:lpstr>5.1. Ο ρόλος των δράσεων προσέγγισης της ομάδας των κοινωνικών επιχειρηματιών που απευθύνονται στους Στόχους Βιώσιμης Ανάπτυξης</vt:lpstr>
      <vt:lpstr>5.1. Ο ρόλος των δράσεων προσέγγισης της ομάδας των κοινωνικών επιχειρηματιών που απευθύνονται στους Στόχους Βιώσιμης Ανάπτυξης</vt:lpstr>
      <vt:lpstr>Παράδειγμα 1</vt:lpstr>
      <vt:lpstr>Παράδειγμα 2</vt:lpstr>
      <vt:lpstr>PowerPoint Presentation</vt:lpstr>
      <vt:lpstr>Παράδειγμα 3</vt:lpstr>
      <vt:lpstr>PowerPoint Presentation</vt:lpstr>
      <vt:lpstr>PowerPoint Presentation</vt:lpstr>
      <vt:lpstr>PowerPoint Presentation</vt:lpstr>
      <vt:lpstr>Κατεύθυνση Buttom-up  για τη δημιουργία κοινωνικών επιχειρήσεων</vt:lpstr>
      <vt:lpstr>PowerPoint Presentation</vt:lpstr>
      <vt:lpstr>PowerPoint Presentation</vt:lpstr>
      <vt:lpstr>PowerPoint Presentation</vt:lpstr>
      <vt:lpstr>PowerPoint Presentation</vt:lpstr>
      <vt:lpstr>PowerPoint Presentation</vt:lpstr>
      <vt:lpstr>5.2. Κοινωνική Επιχειρηματικότητα (ΚΕ) και Εταιρική Κοινωνική Ευθύνη  (ΕΚΕ) προς τους Στόχους Βιώσιμης Ανάπτυξης (ΣΒΑ)</vt:lpstr>
      <vt:lpstr>5.2. Κοινωνική Επιχειρηματικότητα και Εταιρική Κοινωνική Ευθύνη προς τους Στόχους Βιώσιμης Ανάπτυξης (ΣΒΑ)</vt:lpstr>
      <vt:lpstr>5. 3. Η εταιρική σχέση για τους στόχους βιώσιμης ανάπτυξης (ΣΒΑ)</vt:lpstr>
      <vt:lpstr>5.3. Η εταιρική σχέση για τους στόχους βιώσιμης ανάπτυξης (ΣΒΑ)</vt:lpstr>
      <vt:lpstr>Ορισμός της εταιρικής σχέσης</vt:lpstr>
      <vt:lpstr>Ορισμός της εταιρικής σχέσης</vt:lpstr>
      <vt:lpstr>Η εταιρική σχέση για τους ΣΒΑ</vt:lpstr>
      <vt:lpstr>Παράδειγμα εταιρικής σχέσης</vt:lpstr>
      <vt:lpstr>5.4. Βασικά στοιχεία της εταιρικής σχέσης</vt:lpstr>
      <vt:lpstr>PowerPoint Presentation</vt:lpstr>
      <vt:lpstr>PowerPoint Presentation</vt:lpstr>
      <vt:lpstr>Ο κύκλος ζωής των εταίρων</vt:lpstr>
      <vt:lpstr>Ο κύκλος ζωής των εταίρων</vt:lpstr>
      <vt:lpstr>5.5. Απεικόνηση των ενδιαφερόμενων μερών</vt:lpstr>
      <vt:lpstr>5.5. Απεικόνιση των ενδιαφερόμενων μερών</vt:lpstr>
      <vt:lpstr>5.5. Απεικόνιση των ενδιαφερόμενων μερών</vt:lpstr>
      <vt:lpstr>5.5. Απεικόνιση των ενδιαφερόμενων μερών</vt:lpstr>
      <vt:lpstr>5.5. Απεικόνιση των ενδιαφερόμενων μερών</vt:lpstr>
      <vt:lpstr>5.6. Το Ταξίδι της Εταιρικής Σχέσης στη Δράση</vt:lpstr>
      <vt:lpstr>5.6. Το ταξίδι της εταιρικής σχέσης στη δράση</vt:lpstr>
      <vt:lpstr>5.6. Το ταξίδι της εταιρικής σχέσης στη δράση</vt:lpstr>
      <vt:lpstr>5.7. ΣΥΜΦΩΝΙΑ ΕΤΑΙΡΙΚΗΣ</vt:lpstr>
      <vt:lpstr>5.7. ΣΥΜΦΩΝΙΑ ΕΤΑΙΡΙΚΗΣ</vt:lpstr>
      <vt:lpstr>PowerPoint Presentation</vt:lpstr>
      <vt:lpstr>ΑΞΙΟΛΟΓΗΣΗ</vt:lpstr>
      <vt:lpstr>ΑΞΙΟΛΟΓΗΣΗ</vt:lpstr>
      <vt:lpstr>ΑΞΙΟΛΟΓΗΣΗ</vt:lpstr>
      <vt:lpstr>ΑΝΑΦΟΡΈΣ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Iñigo Arrieta Arbulu</dc:creator>
  <cp:keywords>ΜΧ</cp:keywords>
  <cp:lastModifiedBy>Sofia Tsiortou</cp:lastModifiedBy>
  <cp:revision>2</cp:revision>
  <dcterms:created xsi:type="dcterms:W3CDTF">2022-05-20T10:02:23Z</dcterms:created>
  <dcterms:modified xsi:type="dcterms:W3CDTF">2022-11-02T14:01:59Z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2D913CED-8C16-4560-A471-A2AB124B2144</vt:lpwstr>
  </property>
  <property fmtid="{D5CDD505-2E9C-101B-9397-08002B2CF9AE}" pid="3" name="ArticulatePath">
    <vt:lpwstr>Metropolitano</vt:lpwstr>
  </property>
</Properties>
</file>