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3.xml" ContentType="application/vnd.openxmlformats-officedocument.presentationml.tags+xml"/>
  <Override PartName="/ppt/notesSlides/notesSlide2.xml" ContentType="application/vnd.openxmlformats-officedocument.presentationml.notesSlide+xml"/>
  <Override PartName="/ppt/comments/comment2.xml" ContentType="application/vnd.openxmlformats-officedocument.presentationml.comment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comments/comment3.xml" ContentType="application/vnd.openxmlformats-officedocument.presentationml.comment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comments/comment4.xml" ContentType="application/vnd.openxmlformats-officedocument.presentationml.comments+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comments/comment5.xml" ContentType="application/vnd.openxmlformats-officedocument.presentationml.comments+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11"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6" r:id="rId52"/>
    <p:sldId id="307" r:id="rId53"/>
    <p:sldId id="308" r:id="rId54"/>
    <p:sldId id="305" r:id="rId55"/>
    <p:sldId id="310" r:id="rId56"/>
  </p:sldIdLst>
  <p:sldSz cx="12192000" cy="6858000"/>
  <p:notesSz cx="6858000" cy="9144000"/>
  <p:custDataLst>
    <p:tags r:id="rId5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TbUnDrvZxdBSUGkwVCYZtvag6h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fia Tsiortou"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453625-C0CA-416E-A14C-AF0B451563E6}">
  <a:tblStyle styleId="{09453625-C0CA-416E-A14C-AF0B451563E6}" styleName="Table_0">
    <a:wholeTbl>
      <a:tcTxStyle b="off" i="off">
        <a:font>
          <a:latin typeface="Calibri Light"/>
          <a:ea typeface="Calibri Light"/>
          <a:cs typeface="Calibri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2ED"/>
          </a:solidFill>
        </a:fill>
      </a:tcStyle>
    </a:wholeTbl>
    <a:band1H>
      <a:tcTxStyle/>
      <a:tcStyle>
        <a:tcBdr/>
        <a:fill>
          <a:solidFill>
            <a:srgbClr val="CDE4D8"/>
          </a:solidFill>
        </a:fill>
      </a:tcStyle>
    </a:band1H>
    <a:band2H>
      <a:tcTxStyle/>
      <a:tcStyle>
        <a:tcBdr/>
      </a:tcStyle>
    </a:band2H>
    <a:band1V>
      <a:tcTxStyle/>
      <a:tcStyle>
        <a:tcBdr/>
        <a:fill>
          <a:solidFill>
            <a:srgbClr val="CDE4D8"/>
          </a:solidFill>
        </a:fill>
      </a:tcStyle>
    </a:band1V>
    <a:band2V>
      <a:tcTxStyle/>
      <a:tcStyle>
        <a:tcBdr/>
      </a:tcStyle>
    </a:band2V>
    <a:lastCol>
      <a:tcTxStyle b="on" i="off">
        <a:font>
          <a:latin typeface="Calibri Light"/>
          <a:ea typeface="Calibri Light"/>
          <a:cs typeface="Calibri Light"/>
        </a:font>
        <a:schemeClr val="lt1"/>
      </a:tcTxStyle>
      <a:tcStyle>
        <a:tcBdr/>
        <a:fill>
          <a:solidFill>
            <a:schemeClr val="accent1"/>
          </a:solidFill>
        </a:fill>
      </a:tcStyle>
    </a:lastCol>
    <a:firstCol>
      <a:tcTxStyle b="on" i="off">
        <a:font>
          <a:latin typeface="Calibri Light"/>
          <a:ea typeface="Calibri Light"/>
          <a:cs typeface="Calibri Light"/>
        </a:font>
        <a:schemeClr val="lt1"/>
      </a:tcTxStyle>
      <a:tcStyle>
        <a:tcBdr/>
        <a:fill>
          <a:solidFill>
            <a:schemeClr val="accent1"/>
          </a:solidFill>
        </a:fill>
      </a:tcStyle>
    </a:firstCol>
    <a:lastRow>
      <a:tcTxStyle b="on" i="off">
        <a:font>
          <a:latin typeface="Calibri Light"/>
          <a:ea typeface="Calibri Light"/>
          <a:cs typeface="Calibri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Light"/>
          <a:ea typeface="Calibri Light"/>
          <a:cs typeface="Calibri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390" autoAdjust="0"/>
  </p:normalViewPr>
  <p:slideViewPr>
    <p:cSldViewPr snapToGrid="0">
      <p:cViewPr varScale="1">
        <p:scale>
          <a:sx n="78" d="100"/>
          <a:sy n="78" d="100"/>
        </p:scale>
        <p:origin x="869"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Tsiortou" userId="68427d275b08e60f" providerId="LiveId" clId="{88DD4163-10FE-444D-9438-3EECBBD31AC8}"/>
    <pc:docChg chg="custSel modSld">
      <pc:chgData name="Sofia Tsiortou" userId="68427d275b08e60f" providerId="LiveId" clId="{88DD4163-10FE-444D-9438-3EECBBD31AC8}" dt="2022-11-02T12:49:37.043" v="22" actId="113"/>
      <pc:docMkLst>
        <pc:docMk/>
      </pc:docMkLst>
      <pc:sldChg chg="modSp mod">
        <pc:chgData name="Sofia Tsiortou" userId="68427d275b08e60f" providerId="LiveId" clId="{88DD4163-10FE-444D-9438-3EECBBD31AC8}" dt="2022-11-02T12:46:55.626" v="12" actId="20577"/>
        <pc:sldMkLst>
          <pc:docMk/>
          <pc:sldMk cId="0" sldId="256"/>
        </pc:sldMkLst>
        <pc:spChg chg="mod">
          <ac:chgData name="Sofia Tsiortou" userId="68427d275b08e60f" providerId="LiveId" clId="{88DD4163-10FE-444D-9438-3EECBBD31AC8}" dt="2022-11-02T12:46:55.626" v="12" actId="20577"/>
          <ac:spMkLst>
            <pc:docMk/>
            <pc:sldMk cId="0" sldId="256"/>
            <ac:spMk id="87" creationId="{00000000-0000-0000-0000-000000000000}"/>
          </ac:spMkLst>
        </pc:spChg>
      </pc:sldChg>
      <pc:sldChg chg="modSp mod">
        <pc:chgData name="Sofia Tsiortou" userId="68427d275b08e60f" providerId="LiveId" clId="{88DD4163-10FE-444D-9438-3EECBBD31AC8}" dt="2022-11-02T12:46:06.447" v="1" actId="6549"/>
        <pc:sldMkLst>
          <pc:docMk/>
          <pc:sldMk cId="0" sldId="257"/>
        </pc:sldMkLst>
        <pc:spChg chg="mod">
          <ac:chgData name="Sofia Tsiortou" userId="68427d275b08e60f" providerId="LiveId" clId="{88DD4163-10FE-444D-9438-3EECBBD31AC8}" dt="2022-11-02T12:46:06.447" v="1" actId="6549"/>
          <ac:spMkLst>
            <pc:docMk/>
            <pc:sldMk cId="0" sldId="257"/>
            <ac:spMk id="94" creationId="{00000000-0000-0000-0000-000000000000}"/>
          </ac:spMkLst>
        </pc:spChg>
      </pc:sldChg>
      <pc:sldChg chg="modSp mod">
        <pc:chgData name="Sofia Tsiortou" userId="68427d275b08e60f" providerId="LiveId" clId="{88DD4163-10FE-444D-9438-3EECBBD31AC8}" dt="2022-11-02T12:46:13.134" v="2"/>
        <pc:sldMkLst>
          <pc:docMk/>
          <pc:sldMk cId="0" sldId="259"/>
        </pc:sldMkLst>
        <pc:spChg chg="mod">
          <ac:chgData name="Sofia Tsiortou" userId="68427d275b08e60f" providerId="LiveId" clId="{88DD4163-10FE-444D-9438-3EECBBD31AC8}" dt="2022-11-02T12:46:13.134" v="2"/>
          <ac:spMkLst>
            <pc:docMk/>
            <pc:sldMk cId="0" sldId="259"/>
            <ac:spMk id="106" creationId="{00000000-0000-0000-0000-000000000000}"/>
          </ac:spMkLst>
        </pc:spChg>
      </pc:sldChg>
      <pc:sldChg chg="delCm">
        <pc:chgData name="Sofia Tsiortou" userId="68427d275b08e60f" providerId="LiveId" clId="{88DD4163-10FE-444D-9438-3EECBBD31AC8}" dt="2022-11-02T12:47:13.695" v="13" actId="1592"/>
        <pc:sldMkLst>
          <pc:docMk/>
          <pc:sldMk cId="0" sldId="264"/>
        </pc:sldMkLst>
      </pc:sldChg>
      <pc:sldChg chg="delCm">
        <pc:chgData name="Sofia Tsiortou" userId="68427d275b08e60f" providerId="LiveId" clId="{88DD4163-10FE-444D-9438-3EECBBD31AC8}" dt="2022-11-02T12:47:29.768" v="14" actId="1592"/>
        <pc:sldMkLst>
          <pc:docMk/>
          <pc:sldMk cId="0" sldId="267"/>
        </pc:sldMkLst>
      </pc:sldChg>
      <pc:sldChg chg="delCm">
        <pc:chgData name="Sofia Tsiortou" userId="68427d275b08e60f" providerId="LiveId" clId="{88DD4163-10FE-444D-9438-3EECBBD31AC8}" dt="2022-11-02T12:47:51.456" v="16" actId="1592"/>
        <pc:sldMkLst>
          <pc:docMk/>
          <pc:sldMk cId="0" sldId="277"/>
        </pc:sldMkLst>
      </pc:sldChg>
      <pc:sldChg chg="modSp mod">
        <pc:chgData name="Sofia Tsiortou" userId="68427d275b08e60f" providerId="LiveId" clId="{88DD4163-10FE-444D-9438-3EECBBD31AC8}" dt="2022-11-02T12:48:11.107" v="17" actId="207"/>
        <pc:sldMkLst>
          <pc:docMk/>
          <pc:sldMk cId="0" sldId="286"/>
        </pc:sldMkLst>
        <pc:spChg chg="mod">
          <ac:chgData name="Sofia Tsiortou" userId="68427d275b08e60f" providerId="LiveId" clId="{88DD4163-10FE-444D-9438-3EECBBD31AC8}" dt="2022-11-02T12:48:11.107" v="17" actId="207"/>
          <ac:spMkLst>
            <pc:docMk/>
            <pc:sldMk cId="0" sldId="286"/>
            <ac:spMk id="327" creationId="{00000000-0000-0000-0000-000000000000}"/>
          </ac:spMkLst>
        </pc:spChg>
      </pc:sldChg>
      <pc:sldChg chg="modSp mod">
        <pc:chgData name="Sofia Tsiortou" userId="68427d275b08e60f" providerId="LiveId" clId="{88DD4163-10FE-444D-9438-3EECBBD31AC8}" dt="2022-11-02T12:48:48.820" v="19" actId="20577"/>
        <pc:sldMkLst>
          <pc:docMk/>
          <pc:sldMk cId="0" sldId="291"/>
        </pc:sldMkLst>
        <pc:spChg chg="mod">
          <ac:chgData name="Sofia Tsiortou" userId="68427d275b08e60f" providerId="LiveId" clId="{88DD4163-10FE-444D-9438-3EECBBD31AC8}" dt="2022-11-02T12:48:48.820" v="19" actId="20577"/>
          <ac:spMkLst>
            <pc:docMk/>
            <pc:sldMk cId="0" sldId="291"/>
            <ac:spMk id="367" creationId="{00000000-0000-0000-0000-000000000000}"/>
          </ac:spMkLst>
        </pc:spChg>
      </pc:sldChg>
      <pc:sldChg chg="delCm">
        <pc:chgData name="Sofia Tsiortou" userId="68427d275b08e60f" providerId="LiveId" clId="{88DD4163-10FE-444D-9438-3EECBBD31AC8}" dt="2022-11-02T12:49:01.555" v="20" actId="1592"/>
        <pc:sldMkLst>
          <pc:docMk/>
          <pc:sldMk cId="0" sldId="296"/>
        </pc:sldMkLst>
      </pc:sldChg>
      <pc:sldChg chg="modSp mod">
        <pc:chgData name="Sofia Tsiortou" userId="68427d275b08e60f" providerId="LiveId" clId="{88DD4163-10FE-444D-9438-3EECBBD31AC8}" dt="2022-11-02T12:49:37.043" v="22" actId="113"/>
        <pc:sldMkLst>
          <pc:docMk/>
          <pc:sldMk cId="0" sldId="306"/>
        </pc:sldMkLst>
        <pc:spChg chg="mod">
          <ac:chgData name="Sofia Tsiortou" userId="68427d275b08e60f" providerId="LiveId" clId="{88DD4163-10FE-444D-9438-3EECBBD31AC8}" dt="2022-11-02T12:49:20.140" v="21" actId="113"/>
          <ac:spMkLst>
            <pc:docMk/>
            <pc:sldMk cId="0" sldId="306"/>
            <ac:spMk id="535" creationId="{00000000-0000-0000-0000-000000000000}"/>
          </ac:spMkLst>
        </pc:spChg>
        <pc:spChg chg="mod">
          <ac:chgData name="Sofia Tsiortou" userId="68427d275b08e60f" providerId="LiveId" clId="{88DD4163-10FE-444D-9438-3EECBBD31AC8}" dt="2022-11-02T12:49:37.043" v="22" actId="113"/>
          <ac:spMkLst>
            <pc:docMk/>
            <pc:sldMk cId="0" sldId="306"/>
            <ac:spMk id="536" creationId="{00000000-0000-0000-0000-000000000000}"/>
          </ac:spMkLst>
        </pc:spChg>
      </pc:sldChg>
    </pc:docChg>
  </pc:docChgLst>
  <pc:docChgLst>
    <pc:chgData name="monika.jaded@gmail.com" userId="944649352dddb27d" providerId="LiveId" clId="{2E946789-DAAE-47A1-942E-9A058CA20542}"/>
    <pc:docChg chg="undo redo custSel addSld modSld">
      <pc:chgData name="monika.jaded@gmail.com" userId="944649352dddb27d" providerId="LiveId" clId="{2E946789-DAAE-47A1-942E-9A058CA20542}" dt="2022-10-30T22:07:04.045" v="1466" actId="478"/>
      <pc:docMkLst>
        <pc:docMk/>
      </pc:docMkLst>
      <pc:sldChg chg="modSp mod">
        <pc:chgData name="monika.jaded@gmail.com" userId="944649352dddb27d" providerId="LiveId" clId="{2E946789-DAAE-47A1-942E-9A058CA20542}" dt="2022-10-30T19:52:34.683" v="20" actId="20577"/>
        <pc:sldMkLst>
          <pc:docMk/>
          <pc:sldMk cId="0" sldId="262"/>
        </pc:sldMkLst>
        <pc:spChg chg="mod">
          <ac:chgData name="monika.jaded@gmail.com" userId="944649352dddb27d" providerId="LiveId" clId="{2E946789-DAAE-47A1-942E-9A058CA20542}" dt="2022-10-30T19:52:34.683" v="20" actId="20577"/>
          <ac:spMkLst>
            <pc:docMk/>
            <pc:sldMk cId="0" sldId="262"/>
            <ac:spMk id="131" creationId="{00000000-0000-0000-0000-000000000000}"/>
          </ac:spMkLst>
        </pc:spChg>
      </pc:sldChg>
      <pc:sldChg chg="modSp mod">
        <pc:chgData name="monika.jaded@gmail.com" userId="944649352dddb27d" providerId="LiveId" clId="{2E946789-DAAE-47A1-942E-9A058CA20542}" dt="2022-10-30T19:53:16.773" v="24" actId="122"/>
        <pc:sldMkLst>
          <pc:docMk/>
          <pc:sldMk cId="0" sldId="263"/>
        </pc:sldMkLst>
        <pc:spChg chg="mod">
          <ac:chgData name="monika.jaded@gmail.com" userId="944649352dddb27d" providerId="LiveId" clId="{2E946789-DAAE-47A1-942E-9A058CA20542}" dt="2022-10-30T19:53:16.773" v="24" actId="122"/>
          <ac:spMkLst>
            <pc:docMk/>
            <pc:sldMk cId="0" sldId="263"/>
            <ac:spMk id="137" creationId="{00000000-0000-0000-0000-000000000000}"/>
          </ac:spMkLst>
        </pc:spChg>
      </pc:sldChg>
      <pc:sldChg chg="modCm">
        <pc:chgData name="monika.jaded@gmail.com" userId="944649352dddb27d" providerId="LiveId" clId="{2E946789-DAAE-47A1-942E-9A058CA20542}" dt="2022-10-30T19:53:37.324" v="25" actId="5900"/>
        <pc:sldMkLst>
          <pc:docMk/>
          <pc:sldMk cId="0" sldId="264"/>
        </pc:sldMkLst>
      </pc:sldChg>
      <pc:sldChg chg="modSp mod">
        <pc:chgData name="monika.jaded@gmail.com" userId="944649352dddb27d" providerId="LiveId" clId="{2E946789-DAAE-47A1-942E-9A058CA20542}" dt="2022-10-30T20:00:24.744" v="58" actId="20577"/>
        <pc:sldMkLst>
          <pc:docMk/>
          <pc:sldMk cId="0" sldId="265"/>
        </pc:sldMkLst>
        <pc:spChg chg="mod">
          <ac:chgData name="monika.jaded@gmail.com" userId="944649352dddb27d" providerId="LiveId" clId="{2E946789-DAAE-47A1-942E-9A058CA20542}" dt="2022-10-30T20:00:24.744" v="58" actId="20577"/>
          <ac:spMkLst>
            <pc:docMk/>
            <pc:sldMk cId="0" sldId="265"/>
            <ac:spMk id="155" creationId="{00000000-0000-0000-0000-000000000000}"/>
          </ac:spMkLst>
        </pc:spChg>
      </pc:sldChg>
      <pc:sldChg chg="modSp mod">
        <pc:chgData name="monika.jaded@gmail.com" userId="944649352dddb27d" providerId="LiveId" clId="{2E946789-DAAE-47A1-942E-9A058CA20542}" dt="2022-10-30T20:04:07.760" v="59" actId="20577"/>
        <pc:sldMkLst>
          <pc:docMk/>
          <pc:sldMk cId="0" sldId="266"/>
        </pc:sldMkLst>
        <pc:spChg chg="mod">
          <ac:chgData name="monika.jaded@gmail.com" userId="944649352dddb27d" providerId="LiveId" clId="{2E946789-DAAE-47A1-942E-9A058CA20542}" dt="2022-10-30T20:04:07.760" v="59" actId="20577"/>
          <ac:spMkLst>
            <pc:docMk/>
            <pc:sldMk cId="0" sldId="266"/>
            <ac:spMk id="163" creationId="{00000000-0000-0000-0000-000000000000}"/>
          </ac:spMkLst>
        </pc:spChg>
      </pc:sldChg>
      <pc:sldChg chg="modSp mod modCm">
        <pc:chgData name="monika.jaded@gmail.com" userId="944649352dddb27d" providerId="LiveId" clId="{2E946789-DAAE-47A1-942E-9A058CA20542}" dt="2022-10-30T20:06:37.878" v="64"/>
        <pc:sldMkLst>
          <pc:docMk/>
          <pc:sldMk cId="0" sldId="267"/>
        </pc:sldMkLst>
        <pc:spChg chg="mod">
          <ac:chgData name="monika.jaded@gmail.com" userId="944649352dddb27d" providerId="LiveId" clId="{2E946789-DAAE-47A1-942E-9A058CA20542}" dt="2022-10-30T20:06:37.878" v="64"/>
          <ac:spMkLst>
            <pc:docMk/>
            <pc:sldMk cId="0" sldId="267"/>
            <ac:spMk id="171" creationId="{00000000-0000-0000-0000-000000000000}"/>
          </ac:spMkLst>
        </pc:spChg>
      </pc:sldChg>
      <pc:sldChg chg="modSp mod">
        <pc:chgData name="monika.jaded@gmail.com" userId="944649352dddb27d" providerId="LiveId" clId="{2E946789-DAAE-47A1-942E-9A058CA20542}" dt="2022-10-30T20:11:54.505" v="167" actId="313"/>
        <pc:sldMkLst>
          <pc:docMk/>
          <pc:sldMk cId="0" sldId="268"/>
        </pc:sldMkLst>
        <pc:graphicFrameChg chg="mod modGraphic">
          <ac:chgData name="monika.jaded@gmail.com" userId="944649352dddb27d" providerId="LiveId" clId="{2E946789-DAAE-47A1-942E-9A058CA20542}" dt="2022-10-30T20:11:54.505" v="167" actId="313"/>
          <ac:graphicFrameMkLst>
            <pc:docMk/>
            <pc:sldMk cId="0" sldId="268"/>
            <ac:graphicFrameMk id="180" creationId="{00000000-0000-0000-0000-000000000000}"/>
          </ac:graphicFrameMkLst>
        </pc:graphicFrameChg>
      </pc:sldChg>
      <pc:sldChg chg="modSp mod">
        <pc:chgData name="monika.jaded@gmail.com" userId="944649352dddb27d" providerId="LiveId" clId="{2E946789-DAAE-47A1-942E-9A058CA20542}" dt="2022-10-30T20:20:22.605" v="178"/>
        <pc:sldMkLst>
          <pc:docMk/>
          <pc:sldMk cId="0" sldId="269"/>
        </pc:sldMkLst>
        <pc:graphicFrameChg chg="mod modGraphic">
          <ac:chgData name="monika.jaded@gmail.com" userId="944649352dddb27d" providerId="LiveId" clId="{2E946789-DAAE-47A1-942E-9A058CA20542}" dt="2022-10-30T20:20:22.605" v="178"/>
          <ac:graphicFrameMkLst>
            <pc:docMk/>
            <pc:sldMk cId="0" sldId="269"/>
            <ac:graphicFrameMk id="189" creationId="{00000000-0000-0000-0000-000000000000}"/>
          </ac:graphicFrameMkLst>
        </pc:graphicFrameChg>
      </pc:sldChg>
      <pc:sldChg chg="modSp mod">
        <pc:chgData name="monika.jaded@gmail.com" userId="944649352dddb27d" providerId="LiveId" clId="{2E946789-DAAE-47A1-942E-9A058CA20542}" dt="2022-10-30T20:26:54.228" v="253" actId="20577"/>
        <pc:sldMkLst>
          <pc:docMk/>
          <pc:sldMk cId="0" sldId="270"/>
        </pc:sldMkLst>
        <pc:spChg chg="mod">
          <ac:chgData name="monika.jaded@gmail.com" userId="944649352dddb27d" providerId="LiveId" clId="{2E946789-DAAE-47A1-942E-9A058CA20542}" dt="2022-10-30T20:23:56.374" v="250" actId="20577"/>
          <ac:spMkLst>
            <pc:docMk/>
            <pc:sldMk cId="0" sldId="270"/>
            <ac:spMk id="197" creationId="{00000000-0000-0000-0000-000000000000}"/>
          </ac:spMkLst>
        </pc:spChg>
        <pc:spChg chg="mod">
          <ac:chgData name="monika.jaded@gmail.com" userId="944649352dddb27d" providerId="LiveId" clId="{2E946789-DAAE-47A1-942E-9A058CA20542}" dt="2022-10-30T20:26:54.228" v="253" actId="20577"/>
          <ac:spMkLst>
            <pc:docMk/>
            <pc:sldMk cId="0" sldId="270"/>
            <ac:spMk id="198" creationId="{00000000-0000-0000-0000-000000000000}"/>
          </ac:spMkLst>
        </pc:spChg>
      </pc:sldChg>
      <pc:sldChg chg="modSp mod">
        <pc:chgData name="monika.jaded@gmail.com" userId="944649352dddb27d" providerId="LiveId" clId="{2E946789-DAAE-47A1-942E-9A058CA20542}" dt="2022-10-30T20:28:06.282" v="276" actId="20577"/>
        <pc:sldMkLst>
          <pc:docMk/>
          <pc:sldMk cId="0" sldId="271"/>
        </pc:sldMkLst>
        <pc:spChg chg="mod">
          <ac:chgData name="monika.jaded@gmail.com" userId="944649352dddb27d" providerId="LiveId" clId="{2E946789-DAAE-47A1-942E-9A058CA20542}" dt="2022-10-30T20:28:06.282" v="276" actId="20577"/>
          <ac:spMkLst>
            <pc:docMk/>
            <pc:sldMk cId="0" sldId="271"/>
            <ac:spMk id="206" creationId="{00000000-0000-0000-0000-000000000000}"/>
          </ac:spMkLst>
        </pc:spChg>
      </pc:sldChg>
      <pc:sldChg chg="modSp mod">
        <pc:chgData name="monika.jaded@gmail.com" userId="944649352dddb27d" providerId="LiveId" clId="{2E946789-DAAE-47A1-942E-9A058CA20542}" dt="2022-10-30T20:09:37.807" v="132" actId="27636"/>
        <pc:sldMkLst>
          <pc:docMk/>
          <pc:sldMk cId="0" sldId="272"/>
        </pc:sldMkLst>
        <pc:spChg chg="mod">
          <ac:chgData name="monika.jaded@gmail.com" userId="944649352dddb27d" providerId="LiveId" clId="{2E946789-DAAE-47A1-942E-9A058CA20542}" dt="2022-10-30T20:09:37.807" v="132" actId="27636"/>
          <ac:spMkLst>
            <pc:docMk/>
            <pc:sldMk cId="0" sldId="272"/>
            <ac:spMk id="213" creationId="{00000000-0000-0000-0000-000000000000}"/>
          </ac:spMkLst>
        </pc:spChg>
      </pc:sldChg>
      <pc:sldChg chg="modSp mod">
        <pc:chgData name="monika.jaded@gmail.com" userId="944649352dddb27d" providerId="LiveId" clId="{2E946789-DAAE-47A1-942E-9A058CA20542}" dt="2022-10-30T20:30:37.362" v="285" actId="2711"/>
        <pc:sldMkLst>
          <pc:docMk/>
          <pc:sldMk cId="0" sldId="273"/>
        </pc:sldMkLst>
        <pc:spChg chg="mod">
          <ac:chgData name="monika.jaded@gmail.com" userId="944649352dddb27d" providerId="LiveId" clId="{2E946789-DAAE-47A1-942E-9A058CA20542}" dt="2022-10-30T20:09:37.904" v="133" actId="27636"/>
          <ac:spMkLst>
            <pc:docMk/>
            <pc:sldMk cId="0" sldId="273"/>
            <ac:spMk id="221" creationId="{00000000-0000-0000-0000-000000000000}"/>
          </ac:spMkLst>
        </pc:spChg>
        <pc:spChg chg="mod">
          <ac:chgData name="monika.jaded@gmail.com" userId="944649352dddb27d" providerId="LiveId" clId="{2E946789-DAAE-47A1-942E-9A058CA20542}" dt="2022-10-30T20:30:37.362" v="285" actId="2711"/>
          <ac:spMkLst>
            <pc:docMk/>
            <pc:sldMk cId="0" sldId="273"/>
            <ac:spMk id="222" creationId="{00000000-0000-0000-0000-000000000000}"/>
          </ac:spMkLst>
        </pc:spChg>
      </pc:sldChg>
      <pc:sldChg chg="modSp mod">
        <pc:chgData name="monika.jaded@gmail.com" userId="944649352dddb27d" providerId="LiveId" clId="{2E946789-DAAE-47A1-942E-9A058CA20542}" dt="2022-10-30T20:38:47.389" v="360" actId="404"/>
        <pc:sldMkLst>
          <pc:docMk/>
          <pc:sldMk cId="0" sldId="274"/>
        </pc:sldMkLst>
        <pc:spChg chg="mod">
          <ac:chgData name="monika.jaded@gmail.com" userId="944649352dddb27d" providerId="LiveId" clId="{2E946789-DAAE-47A1-942E-9A058CA20542}" dt="2022-10-30T20:09:37.935" v="134" actId="27636"/>
          <ac:spMkLst>
            <pc:docMk/>
            <pc:sldMk cId="0" sldId="274"/>
            <ac:spMk id="229" creationId="{00000000-0000-0000-0000-000000000000}"/>
          </ac:spMkLst>
        </pc:spChg>
        <pc:spChg chg="mod">
          <ac:chgData name="monika.jaded@gmail.com" userId="944649352dddb27d" providerId="LiveId" clId="{2E946789-DAAE-47A1-942E-9A058CA20542}" dt="2022-10-30T20:38:47.389" v="360" actId="404"/>
          <ac:spMkLst>
            <pc:docMk/>
            <pc:sldMk cId="0" sldId="274"/>
            <ac:spMk id="230" creationId="{00000000-0000-0000-0000-000000000000}"/>
          </ac:spMkLst>
        </pc:spChg>
      </pc:sldChg>
      <pc:sldChg chg="modSp mod">
        <pc:chgData name="monika.jaded@gmail.com" userId="944649352dddb27d" providerId="LiveId" clId="{2E946789-DAAE-47A1-942E-9A058CA20542}" dt="2022-10-30T20:40:01.523" v="364" actId="6549"/>
        <pc:sldMkLst>
          <pc:docMk/>
          <pc:sldMk cId="0" sldId="275"/>
        </pc:sldMkLst>
        <pc:spChg chg="mod">
          <ac:chgData name="monika.jaded@gmail.com" userId="944649352dddb27d" providerId="LiveId" clId="{2E946789-DAAE-47A1-942E-9A058CA20542}" dt="2022-10-30T20:09:37.966" v="135" actId="27636"/>
          <ac:spMkLst>
            <pc:docMk/>
            <pc:sldMk cId="0" sldId="275"/>
            <ac:spMk id="237" creationId="{00000000-0000-0000-0000-000000000000}"/>
          </ac:spMkLst>
        </pc:spChg>
        <pc:spChg chg="mod">
          <ac:chgData name="monika.jaded@gmail.com" userId="944649352dddb27d" providerId="LiveId" clId="{2E946789-DAAE-47A1-942E-9A058CA20542}" dt="2022-10-30T20:40:01.523" v="364" actId="6549"/>
          <ac:spMkLst>
            <pc:docMk/>
            <pc:sldMk cId="0" sldId="275"/>
            <ac:spMk id="238" creationId="{00000000-0000-0000-0000-000000000000}"/>
          </ac:spMkLst>
        </pc:spChg>
      </pc:sldChg>
      <pc:sldChg chg="modSp mod">
        <pc:chgData name="monika.jaded@gmail.com" userId="944649352dddb27d" providerId="LiveId" clId="{2E946789-DAAE-47A1-942E-9A058CA20542}" dt="2022-10-30T20:41:50.314" v="390" actId="20577"/>
        <pc:sldMkLst>
          <pc:docMk/>
          <pc:sldMk cId="0" sldId="276"/>
        </pc:sldMkLst>
        <pc:spChg chg="mod">
          <ac:chgData name="monika.jaded@gmail.com" userId="944649352dddb27d" providerId="LiveId" clId="{2E946789-DAAE-47A1-942E-9A058CA20542}" dt="2022-10-30T20:09:37.998" v="136" actId="27636"/>
          <ac:spMkLst>
            <pc:docMk/>
            <pc:sldMk cId="0" sldId="276"/>
            <ac:spMk id="245" creationId="{00000000-0000-0000-0000-000000000000}"/>
          </ac:spMkLst>
        </pc:spChg>
        <pc:spChg chg="mod">
          <ac:chgData name="monika.jaded@gmail.com" userId="944649352dddb27d" providerId="LiveId" clId="{2E946789-DAAE-47A1-942E-9A058CA20542}" dt="2022-10-30T20:41:50.314" v="390" actId="20577"/>
          <ac:spMkLst>
            <pc:docMk/>
            <pc:sldMk cId="0" sldId="276"/>
            <ac:spMk id="246" creationId="{00000000-0000-0000-0000-000000000000}"/>
          </ac:spMkLst>
        </pc:spChg>
      </pc:sldChg>
      <pc:sldChg chg="modSp mod modCm">
        <pc:chgData name="monika.jaded@gmail.com" userId="944649352dddb27d" providerId="LiveId" clId="{2E946789-DAAE-47A1-942E-9A058CA20542}" dt="2022-10-30T20:44:34.238" v="406" actId="6549"/>
        <pc:sldMkLst>
          <pc:docMk/>
          <pc:sldMk cId="0" sldId="277"/>
        </pc:sldMkLst>
        <pc:spChg chg="mod">
          <ac:chgData name="monika.jaded@gmail.com" userId="944649352dddb27d" providerId="LiveId" clId="{2E946789-DAAE-47A1-942E-9A058CA20542}" dt="2022-10-30T20:44:34.238" v="406" actId="6549"/>
          <ac:spMkLst>
            <pc:docMk/>
            <pc:sldMk cId="0" sldId="277"/>
            <ac:spMk id="254" creationId="{00000000-0000-0000-0000-000000000000}"/>
          </ac:spMkLst>
        </pc:spChg>
      </pc:sldChg>
      <pc:sldChg chg="modSp mod">
        <pc:chgData name="monika.jaded@gmail.com" userId="944649352dddb27d" providerId="LiveId" clId="{2E946789-DAAE-47A1-942E-9A058CA20542}" dt="2022-10-30T20:53:17.406" v="416"/>
        <pc:sldMkLst>
          <pc:docMk/>
          <pc:sldMk cId="0" sldId="278"/>
        </pc:sldMkLst>
        <pc:spChg chg="mod">
          <ac:chgData name="monika.jaded@gmail.com" userId="944649352dddb27d" providerId="LiveId" clId="{2E946789-DAAE-47A1-942E-9A058CA20542}" dt="2022-10-30T20:53:17.406" v="416"/>
          <ac:spMkLst>
            <pc:docMk/>
            <pc:sldMk cId="0" sldId="278"/>
            <ac:spMk id="262" creationId="{00000000-0000-0000-0000-000000000000}"/>
          </ac:spMkLst>
        </pc:spChg>
      </pc:sldChg>
      <pc:sldChg chg="modSp mod">
        <pc:chgData name="monika.jaded@gmail.com" userId="944649352dddb27d" providerId="LiveId" clId="{2E946789-DAAE-47A1-942E-9A058CA20542}" dt="2022-10-30T20:54:22.898" v="418" actId="123"/>
        <pc:sldMkLst>
          <pc:docMk/>
          <pc:sldMk cId="0" sldId="279"/>
        </pc:sldMkLst>
        <pc:spChg chg="mod">
          <ac:chgData name="monika.jaded@gmail.com" userId="944649352dddb27d" providerId="LiveId" clId="{2E946789-DAAE-47A1-942E-9A058CA20542}" dt="2022-10-30T20:54:22.898" v="418" actId="123"/>
          <ac:spMkLst>
            <pc:docMk/>
            <pc:sldMk cId="0" sldId="279"/>
            <ac:spMk id="270" creationId="{00000000-0000-0000-0000-000000000000}"/>
          </ac:spMkLst>
        </pc:spChg>
      </pc:sldChg>
      <pc:sldChg chg="modSp mod">
        <pc:chgData name="monika.jaded@gmail.com" userId="944649352dddb27d" providerId="LiveId" clId="{2E946789-DAAE-47A1-942E-9A058CA20542}" dt="2022-10-30T20:54:53.136" v="421" actId="403"/>
        <pc:sldMkLst>
          <pc:docMk/>
          <pc:sldMk cId="0" sldId="280"/>
        </pc:sldMkLst>
        <pc:spChg chg="mod">
          <ac:chgData name="monika.jaded@gmail.com" userId="944649352dddb27d" providerId="LiveId" clId="{2E946789-DAAE-47A1-942E-9A058CA20542}" dt="2022-10-30T20:54:53.136" v="421" actId="403"/>
          <ac:spMkLst>
            <pc:docMk/>
            <pc:sldMk cId="0" sldId="280"/>
            <ac:spMk id="278" creationId="{00000000-0000-0000-0000-000000000000}"/>
          </ac:spMkLst>
        </pc:spChg>
      </pc:sldChg>
      <pc:sldChg chg="modSp mod">
        <pc:chgData name="monika.jaded@gmail.com" userId="944649352dddb27d" providerId="LiveId" clId="{2E946789-DAAE-47A1-942E-9A058CA20542}" dt="2022-10-30T20:57:58.333" v="440" actId="20577"/>
        <pc:sldMkLst>
          <pc:docMk/>
          <pc:sldMk cId="0" sldId="281"/>
        </pc:sldMkLst>
        <pc:spChg chg="mod">
          <ac:chgData name="monika.jaded@gmail.com" userId="944649352dddb27d" providerId="LiveId" clId="{2E946789-DAAE-47A1-942E-9A058CA20542}" dt="2022-10-30T20:57:58.333" v="440" actId="20577"/>
          <ac:spMkLst>
            <pc:docMk/>
            <pc:sldMk cId="0" sldId="281"/>
            <ac:spMk id="287" creationId="{00000000-0000-0000-0000-000000000000}"/>
          </ac:spMkLst>
        </pc:spChg>
      </pc:sldChg>
      <pc:sldChg chg="modSp mod">
        <pc:chgData name="monika.jaded@gmail.com" userId="944649352dddb27d" providerId="LiveId" clId="{2E946789-DAAE-47A1-942E-9A058CA20542}" dt="2022-10-30T21:00:44.673" v="445"/>
        <pc:sldMkLst>
          <pc:docMk/>
          <pc:sldMk cId="0" sldId="282"/>
        </pc:sldMkLst>
        <pc:spChg chg="mod">
          <ac:chgData name="monika.jaded@gmail.com" userId="944649352dddb27d" providerId="LiveId" clId="{2E946789-DAAE-47A1-942E-9A058CA20542}" dt="2022-10-30T21:00:44.673" v="445"/>
          <ac:spMkLst>
            <pc:docMk/>
            <pc:sldMk cId="0" sldId="282"/>
            <ac:spMk id="295" creationId="{00000000-0000-0000-0000-000000000000}"/>
          </ac:spMkLst>
        </pc:spChg>
      </pc:sldChg>
      <pc:sldChg chg="modSp mod">
        <pc:chgData name="monika.jaded@gmail.com" userId="944649352dddb27d" providerId="LiveId" clId="{2E946789-DAAE-47A1-942E-9A058CA20542}" dt="2022-10-30T21:02:20.945" v="458" actId="20577"/>
        <pc:sldMkLst>
          <pc:docMk/>
          <pc:sldMk cId="0" sldId="283"/>
        </pc:sldMkLst>
        <pc:spChg chg="mod">
          <ac:chgData name="monika.jaded@gmail.com" userId="944649352dddb27d" providerId="LiveId" clId="{2E946789-DAAE-47A1-942E-9A058CA20542}" dt="2022-10-30T21:02:20.945" v="458" actId="20577"/>
          <ac:spMkLst>
            <pc:docMk/>
            <pc:sldMk cId="0" sldId="283"/>
            <ac:spMk id="303" creationId="{00000000-0000-0000-0000-000000000000}"/>
          </ac:spMkLst>
        </pc:spChg>
      </pc:sldChg>
      <pc:sldChg chg="modSp mod">
        <pc:chgData name="monika.jaded@gmail.com" userId="944649352dddb27d" providerId="LiveId" clId="{2E946789-DAAE-47A1-942E-9A058CA20542}" dt="2022-10-30T21:07:00.345" v="497" actId="5793"/>
        <pc:sldMkLst>
          <pc:docMk/>
          <pc:sldMk cId="0" sldId="284"/>
        </pc:sldMkLst>
        <pc:spChg chg="mod">
          <ac:chgData name="monika.jaded@gmail.com" userId="944649352dddb27d" providerId="LiveId" clId="{2E946789-DAAE-47A1-942E-9A058CA20542}" dt="2022-10-30T21:07:00.345" v="497" actId="5793"/>
          <ac:spMkLst>
            <pc:docMk/>
            <pc:sldMk cId="0" sldId="284"/>
            <ac:spMk id="311" creationId="{00000000-0000-0000-0000-000000000000}"/>
          </ac:spMkLst>
        </pc:spChg>
      </pc:sldChg>
      <pc:sldChg chg="modSp mod">
        <pc:chgData name="monika.jaded@gmail.com" userId="944649352dddb27d" providerId="LiveId" clId="{2E946789-DAAE-47A1-942E-9A058CA20542}" dt="2022-10-30T21:07:58.614" v="509" actId="1035"/>
        <pc:sldMkLst>
          <pc:docMk/>
          <pc:sldMk cId="0" sldId="285"/>
        </pc:sldMkLst>
        <pc:spChg chg="mod">
          <ac:chgData name="monika.jaded@gmail.com" userId="944649352dddb27d" providerId="LiveId" clId="{2E946789-DAAE-47A1-942E-9A058CA20542}" dt="2022-10-30T21:07:58.614" v="509" actId="1035"/>
          <ac:spMkLst>
            <pc:docMk/>
            <pc:sldMk cId="0" sldId="285"/>
            <ac:spMk id="319" creationId="{00000000-0000-0000-0000-000000000000}"/>
          </ac:spMkLst>
        </pc:spChg>
      </pc:sldChg>
      <pc:sldChg chg="modSp mod">
        <pc:chgData name="monika.jaded@gmail.com" userId="944649352dddb27d" providerId="LiveId" clId="{2E946789-DAAE-47A1-942E-9A058CA20542}" dt="2022-10-30T21:11:06.208" v="530" actId="20577"/>
        <pc:sldMkLst>
          <pc:docMk/>
          <pc:sldMk cId="0" sldId="286"/>
        </pc:sldMkLst>
        <pc:spChg chg="mod">
          <ac:chgData name="monika.jaded@gmail.com" userId="944649352dddb27d" providerId="LiveId" clId="{2E946789-DAAE-47A1-942E-9A058CA20542}" dt="2022-10-30T21:11:06.208" v="530" actId="20577"/>
          <ac:spMkLst>
            <pc:docMk/>
            <pc:sldMk cId="0" sldId="286"/>
            <ac:spMk id="327" creationId="{00000000-0000-0000-0000-000000000000}"/>
          </ac:spMkLst>
        </pc:spChg>
      </pc:sldChg>
      <pc:sldChg chg="modSp mod">
        <pc:chgData name="monika.jaded@gmail.com" userId="944649352dddb27d" providerId="LiveId" clId="{2E946789-DAAE-47A1-942E-9A058CA20542}" dt="2022-10-30T21:12:13.915" v="540" actId="20577"/>
        <pc:sldMkLst>
          <pc:docMk/>
          <pc:sldMk cId="0" sldId="287"/>
        </pc:sldMkLst>
        <pc:spChg chg="mod">
          <ac:chgData name="monika.jaded@gmail.com" userId="944649352dddb27d" providerId="LiveId" clId="{2E946789-DAAE-47A1-942E-9A058CA20542}" dt="2022-10-30T21:12:13.915" v="540" actId="20577"/>
          <ac:spMkLst>
            <pc:docMk/>
            <pc:sldMk cId="0" sldId="287"/>
            <ac:spMk id="335" creationId="{00000000-0000-0000-0000-000000000000}"/>
          </ac:spMkLst>
        </pc:spChg>
      </pc:sldChg>
      <pc:sldChg chg="modSp mod">
        <pc:chgData name="monika.jaded@gmail.com" userId="944649352dddb27d" providerId="LiveId" clId="{2E946789-DAAE-47A1-942E-9A058CA20542}" dt="2022-10-30T21:16:32.773" v="626" actId="14100"/>
        <pc:sldMkLst>
          <pc:docMk/>
          <pc:sldMk cId="0" sldId="288"/>
        </pc:sldMkLst>
        <pc:spChg chg="mod">
          <ac:chgData name="monika.jaded@gmail.com" userId="944649352dddb27d" providerId="LiveId" clId="{2E946789-DAAE-47A1-942E-9A058CA20542}" dt="2022-10-30T21:16:32.773" v="626" actId="14100"/>
          <ac:spMkLst>
            <pc:docMk/>
            <pc:sldMk cId="0" sldId="288"/>
            <ac:spMk id="343" creationId="{00000000-0000-0000-0000-000000000000}"/>
          </ac:spMkLst>
        </pc:spChg>
      </pc:sldChg>
      <pc:sldChg chg="modSp mod">
        <pc:chgData name="monika.jaded@gmail.com" userId="944649352dddb27d" providerId="LiveId" clId="{2E946789-DAAE-47A1-942E-9A058CA20542}" dt="2022-10-30T21:18:08.710" v="640" actId="20577"/>
        <pc:sldMkLst>
          <pc:docMk/>
          <pc:sldMk cId="0" sldId="289"/>
        </pc:sldMkLst>
        <pc:spChg chg="mod">
          <ac:chgData name="monika.jaded@gmail.com" userId="944649352dddb27d" providerId="LiveId" clId="{2E946789-DAAE-47A1-942E-9A058CA20542}" dt="2022-10-30T21:18:08.710" v="640" actId="20577"/>
          <ac:spMkLst>
            <pc:docMk/>
            <pc:sldMk cId="0" sldId="289"/>
            <ac:spMk id="351" creationId="{00000000-0000-0000-0000-000000000000}"/>
          </ac:spMkLst>
        </pc:spChg>
      </pc:sldChg>
      <pc:sldChg chg="modSp mod">
        <pc:chgData name="monika.jaded@gmail.com" userId="944649352dddb27d" providerId="LiveId" clId="{2E946789-DAAE-47A1-942E-9A058CA20542}" dt="2022-10-30T21:22:37.823" v="686" actId="20577"/>
        <pc:sldMkLst>
          <pc:docMk/>
          <pc:sldMk cId="0" sldId="290"/>
        </pc:sldMkLst>
        <pc:spChg chg="mod">
          <ac:chgData name="monika.jaded@gmail.com" userId="944649352dddb27d" providerId="LiveId" clId="{2E946789-DAAE-47A1-942E-9A058CA20542}" dt="2022-10-30T21:22:37.823" v="686" actId="20577"/>
          <ac:spMkLst>
            <pc:docMk/>
            <pc:sldMk cId="0" sldId="290"/>
            <ac:spMk id="359" creationId="{00000000-0000-0000-0000-000000000000}"/>
          </ac:spMkLst>
        </pc:spChg>
      </pc:sldChg>
      <pc:sldChg chg="modSp mod">
        <pc:chgData name="monika.jaded@gmail.com" userId="944649352dddb27d" providerId="LiveId" clId="{2E946789-DAAE-47A1-942E-9A058CA20542}" dt="2022-10-30T21:25:05.161" v="697" actId="20577"/>
        <pc:sldMkLst>
          <pc:docMk/>
          <pc:sldMk cId="0" sldId="291"/>
        </pc:sldMkLst>
        <pc:spChg chg="mod">
          <ac:chgData name="monika.jaded@gmail.com" userId="944649352dddb27d" providerId="LiveId" clId="{2E946789-DAAE-47A1-942E-9A058CA20542}" dt="2022-10-30T21:25:05.161" v="697" actId="20577"/>
          <ac:spMkLst>
            <pc:docMk/>
            <pc:sldMk cId="0" sldId="291"/>
            <ac:spMk id="367" creationId="{00000000-0000-0000-0000-000000000000}"/>
          </ac:spMkLst>
        </pc:spChg>
      </pc:sldChg>
      <pc:sldChg chg="modSp mod">
        <pc:chgData name="monika.jaded@gmail.com" userId="944649352dddb27d" providerId="LiveId" clId="{2E946789-DAAE-47A1-942E-9A058CA20542}" dt="2022-10-30T21:27:14.516" v="711" actId="1038"/>
        <pc:sldMkLst>
          <pc:docMk/>
          <pc:sldMk cId="0" sldId="292"/>
        </pc:sldMkLst>
        <pc:spChg chg="mod">
          <ac:chgData name="monika.jaded@gmail.com" userId="944649352dddb27d" providerId="LiveId" clId="{2E946789-DAAE-47A1-942E-9A058CA20542}" dt="2022-10-30T21:27:14.516" v="711" actId="1038"/>
          <ac:spMkLst>
            <pc:docMk/>
            <pc:sldMk cId="0" sldId="292"/>
            <ac:spMk id="375" creationId="{00000000-0000-0000-0000-000000000000}"/>
          </ac:spMkLst>
        </pc:spChg>
      </pc:sldChg>
      <pc:sldChg chg="addSp modSp mod">
        <pc:chgData name="monika.jaded@gmail.com" userId="944649352dddb27d" providerId="LiveId" clId="{2E946789-DAAE-47A1-942E-9A058CA20542}" dt="2022-10-30T21:40:13.953" v="1203" actId="14100"/>
        <pc:sldMkLst>
          <pc:docMk/>
          <pc:sldMk cId="0" sldId="293"/>
        </pc:sldMkLst>
        <pc:spChg chg="add mod ord">
          <ac:chgData name="monika.jaded@gmail.com" userId="944649352dddb27d" providerId="LiveId" clId="{2E946789-DAAE-47A1-942E-9A058CA20542}" dt="2022-10-30T21:40:08.127" v="1202" actId="14100"/>
          <ac:spMkLst>
            <pc:docMk/>
            <pc:sldMk cId="0" sldId="293"/>
            <ac:spMk id="2" creationId="{955A8835-62C9-8A21-AE1F-7FDFBDE4C138}"/>
          </ac:spMkLst>
        </pc:spChg>
        <pc:spChg chg="add">
          <ac:chgData name="monika.jaded@gmail.com" userId="944649352dddb27d" providerId="LiveId" clId="{2E946789-DAAE-47A1-942E-9A058CA20542}" dt="2022-10-30T21:30:34.364" v="836" actId="11529"/>
          <ac:spMkLst>
            <pc:docMk/>
            <pc:sldMk cId="0" sldId="293"/>
            <ac:spMk id="3" creationId="{8A5BD507-E36B-B0CE-1583-D989DD6C391D}"/>
          </ac:spMkLst>
        </pc:spChg>
        <pc:spChg chg="add">
          <ac:chgData name="monika.jaded@gmail.com" userId="944649352dddb27d" providerId="LiveId" clId="{2E946789-DAAE-47A1-942E-9A058CA20542}" dt="2022-10-30T21:30:55.889" v="838" actId="11529"/>
          <ac:spMkLst>
            <pc:docMk/>
            <pc:sldMk cId="0" sldId="293"/>
            <ac:spMk id="4" creationId="{A8A5C1F1-B8D1-F619-962F-A0230F7328E4}"/>
          </ac:spMkLst>
        </pc:spChg>
        <pc:spChg chg="add mod">
          <ac:chgData name="monika.jaded@gmail.com" userId="944649352dddb27d" providerId="LiveId" clId="{2E946789-DAAE-47A1-942E-9A058CA20542}" dt="2022-10-30T21:40:13.953" v="1203" actId="14100"/>
          <ac:spMkLst>
            <pc:docMk/>
            <pc:sldMk cId="0" sldId="293"/>
            <ac:spMk id="5" creationId="{DB877EF8-9FED-62E2-2035-6712912E94FA}"/>
          </ac:spMkLst>
        </pc:spChg>
        <pc:spChg chg="add mod">
          <ac:chgData name="monika.jaded@gmail.com" userId="944649352dddb27d" providerId="LiveId" clId="{2E946789-DAAE-47A1-942E-9A058CA20542}" dt="2022-10-30T21:40:03.775" v="1201" actId="403"/>
          <ac:spMkLst>
            <pc:docMk/>
            <pc:sldMk cId="0" sldId="293"/>
            <ac:spMk id="6" creationId="{86DEF7A5-BA41-ED3C-355E-DC8C1FEA06F1}"/>
          </ac:spMkLst>
        </pc:spChg>
        <pc:spChg chg="add mod">
          <ac:chgData name="monika.jaded@gmail.com" userId="944649352dddb27d" providerId="LiveId" clId="{2E946789-DAAE-47A1-942E-9A058CA20542}" dt="2022-10-30T21:37:54.090" v="1089" actId="1076"/>
          <ac:spMkLst>
            <pc:docMk/>
            <pc:sldMk cId="0" sldId="293"/>
            <ac:spMk id="7" creationId="{C3C79C13-C284-E722-6F33-3C1835523104}"/>
          </ac:spMkLst>
        </pc:spChg>
        <pc:spChg chg="add mod">
          <ac:chgData name="monika.jaded@gmail.com" userId="944649352dddb27d" providerId="LiveId" clId="{2E946789-DAAE-47A1-942E-9A058CA20542}" dt="2022-10-30T21:39:57.368" v="1199" actId="1076"/>
          <ac:spMkLst>
            <pc:docMk/>
            <pc:sldMk cId="0" sldId="293"/>
            <ac:spMk id="8" creationId="{40573659-3A1A-0F4B-B1B5-6F5E8465F7CD}"/>
          </ac:spMkLst>
        </pc:spChg>
        <pc:spChg chg="mod">
          <ac:chgData name="monika.jaded@gmail.com" userId="944649352dddb27d" providerId="LiveId" clId="{2E946789-DAAE-47A1-942E-9A058CA20542}" dt="2022-10-30T21:34:39.900" v="900" actId="1076"/>
          <ac:spMkLst>
            <pc:docMk/>
            <pc:sldMk cId="0" sldId="293"/>
            <ac:spMk id="380" creationId="{00000000-0000-0000-0000-000000000000}"/>
          </ac:spMkLst>
        </pc:spChg>
        <pc:picChg chg="mod">
          <ac:chgData name="monika.jaded@gmail.com" userId="944649352dddb27d" providerId="LiveId" clId="{2E946789-DAAE-47A1-942E-9A058CA20542}" dt="2022-10-30T21:31:06.406" v="839" actId="208"/>
          <ac:picMkLst>
            <pc:docMk/>
            <pc:sldMk cId="0" sldId="293"/>
            <ac:picMk id="383" creationId="{00000000-0000-0000-0000-000000000000}"/>
          </ac:picMkLst>
        </pc:picChg>
      </pc:sldChg>
      <pc:sldChg chg="modSp mod">
        <pc:chgData name="monika.jaded@gmail.com" userId="944649352dddb27d" providerId="LiveId" clId="{2E946789-DAAE-47A1-942E-9A058CA20542}" dt="2022-10-30T21:41:18.990" v="1208" actId="20577"/>
        <pc:sldMkLst>
          <pc:docMk/>
          <pc:sldMk cId="0" sldId="294"/>
        </pc:sldMkLst>
        <pc:spChg chg="mod">
          <ac:chgData name="monika.jaded@gmail.com" userId="944649352dddb27d" providerId="LiveId" clId="{2E946789-DAAE-47A1-942E-9A058CA20542}" dt="2022-10-30T21:41:18.990" v="1208" actId="20577"/>
          <ac:spMkLst>
            <pc:docMk/>
            <pc:sldMk cId="0" sldId="294"/>
            <ac:spMk id="391" creationId="{00000000-0000-0000-0000-000000000000}"/>
          </ac:spMkLst>
        </pc:spChg>
      </pc:sldChg>
      <pc:sldChg chg="modSp mod">
        <pc:chgData name="monika.jaded@gmail.com" userId="944649352dddb27d" providerId="LiveId" clId="{2E946789-DAAE-47A1-942E-9A058CA20542}" dt="2022-10-30T21:43:10.921" v="1220" actId="114"/>
        <pc:sldMkLst>
          <pc:docMk/>
          <pc:sldMk cId="0" sldId="295"/>
        </pc:sldMkLst>
        <pc:spChg chg="mod">
          <ac:chgData name="monika.jaded@gmail.com" userId="944649352dddb27d" providerId="LiveId" clId="{2E946789-DAAE-47A1-942E-9A058CA20542}" dt="2022-10-30T21:43:10.921" v="1220" actId="114"/>
          <ac:spMkLst>
            <pc:docMk/>
            <pc:sldMk cId="0" sldId="295"/>
            <ac:spMk id="399" creationId="{00000000-0000-0000-0000-000000000000}"/>
          </ac:spMkLst>
        </pc:spChg>
      </pc:sldChg>
      <pc:sldChg chg="modSp mod">
        <pc:chgData name="monika.jaded@gmail.com" userId="944649352dddb27d" providerId="LiveId" clId="{2E946789-DAAE-47A1-942E-9A058CA20542}" dt="2022-10-30T21:48:10.781" v="1307" actId="113"/>
        <pc:sldMkLst>
          <pc:docMk/>
          <pc:sldMk cId="0" sldId="296"/>
        </pc:sldMkLst>
        <pc:spChg chg="mod">
          <ac:chgData name="monika.jaded@gmail.com" userId="944649352dddb27d" providerId="LiveId" clId="{2E946789-DAAE-47A1-942E-9A058CA20542}" dt="2022-10-30T21:48:10.781" v="1307" actId="113"/>
          <ac:spMkLst>
            <pc:docMk/>
            <pc:sldMk cId="0" sldId="296"/>
            <ac:spMk id="407" creationId="{00000000-0000-0000-0000-000000000000}"/>
          </ac:spMkLst>
        </pc:spChg>
      </pc:sldChg>
      <pc:sldChg chg="modSp mod">
        <pc:chgData name="monika.jaded@gmail.com" userId="944649352dddb27d" providerId="LiveId" clId="{2E946789-DAAE-47A1-942E-9A058CA20542}" dt="2022-10-30T21:49:14.797" v="1312" actId="14100"/>
        <pc:sldMkLst>
          <pc:docMk/>
          <pc:sldMk cId="0" sldId="297"/>
        </pc:sldMkLst>
        <pc:spChg chg="mod">
          <ac:chgData name="monika.jaded@gmail.com" userId="944649352dddb27d" providerId="LiveId" clId="{2E946789-DAAE-47A1-942E-9A058CA20542}" dt="2022-10-30T21:49:14.797" v="1312" actId="14100"/>
          <ac:spMkLst>
            <pc:docMk/>
            <pc:sldMk cId="0" sldId="297"/>
            <ac:spMk id="415" creationId="{00000000-0000-0000-0000-000000000000}"/>
          </ac:spMkLst>
        </pc:spChg>
        <pc:spChg chg="mod">
          <ac:chgData name="monika.jaded@gmail.com" userId="944649352dddb27d" providerId="LiveId" clId="{2E946789-DAAE-47A1-942E-9A058CA20542}" dt="2022-10-30T21:49:07.617" v="1310" actId="14100"/>
          <ac:spMkLst>
            <pc:docMk/>
            <pc:sldMk cId="0" sldId="297"/>
            <ac:spMk id="418" creationId="{00000000-0000-0000-0000-000000000000}"/>
          </ac:spMkLst>
        </pc:spChg>
      </pc:sldChg>
      <pc:sldChg chg="modSp mod">
        <pc:chgData name="monika.jaded@gmail.com" userId="944649352dddb27d" providerId="LiveId" clId="{2E946789-DAAE-47A1-942E-9A058CA20542}" dt="2022-10-30T21:51:23.720" v="1325" actId="20577"/>
        <pc:sldMkLst>
          <pc:docMk/>
          <pc:sldMk cId="0" sldId="298"/>
        </pc:sldMkLst>
        <pc:spChg chg="mod">
          <ac:chgData name="monika.jaded@gmail.com" userId="944649352dddb27d" providerId="LiveId" clId="{2E946789-DAAE-47A1-942E-9A058CA20542}" dt="2022-10-30T21:51:23.720" v="1325" actId="20577"/>
          <ac:spMkLst>
            <pc:docMk/>
            <pc:sldMk cId="0" sldId="298"/>
            <ac:spMk id="440" creationId="{00000000-0000-0000-0000-000000000000}"/>
          </ac:spMkLst>
        </pc:spChg>
      </pc:sldChg>
      <pc:sldChg chg="modSp mod">
        <pc:chgData name="monika.jaded@gmail.com" userId="944649352dddb27d" providerId="LiveId" clId="{2E946789-DAAE-47A1-942E-9A058CA20542}" dt="2022-10-30T21:51:32.404" v="1326" actId="113"/>
        <pc:sldMkLst>
          <pc:docMk/>
          <pc:sldMk cId="0" sldId="299"/>
        </pc:sldMkLst>
        <pc:spChg chg="mod">
          <ac:chgData name="monika.jaded@gmail.com" userId="944649352dddb27d" providerId="LiveId" clId="{2E946789-DAAE-47A1-942E-9A058CA20542}" dt="2022-10-30T21:51:32.404" v="1326" actId="113"/>
          <ac:spMkLst>
            <pc:docMk/>
            <pc:sldMk cId="0" sldId="299"/>
            <ac:spMk id="448" creationId="{00000000-0000-0000-0000-000000000000}"/>
          </ac:spMkLst>
        </pc:spChg>
      </pc:sldChg>
      <pc:sldChg chg="modSp mod">
        <pc:chgData name="monika.jaded@gmail.com" userId="944649352dddb27d" providerId="LiveId" clId="{2E946789-DAAE-47A1-942E-9A058CA20542}" dt="2022-10-30T21:52:35.608" v="1343" actId="113"/>
        <pc:sldMkLst>
          <pc:docMk/>
          <pc:sldMk cId="0" sldId="300"/>
        </pc:sldMkLst>
        <pc:spChg chg="mod">
          <ac:chgData name="monika.jaded@gmail.com" userId="944649352dddb27d" providerId="LiveId" clId="{2E946789-DAAE-47A1-942E-9A058CA20542}" dt="2022-10-30T21:52:16.480" v="1342" actId="20577"/>
          <ac:spMkLst>
            <pc:docMk/>
            <pc:sldMk cId="0" sldId="300"/>
            <ac:spMk id="456" creationId="{00000000-0000-0000-0000-000000000000}"/>
          </ac:spMkLst>
        </pc:spChg>
        <pc:spChg chg="mod">
          <ac:chgData name="monika.jaded@gmail.com" userId="944649352dddb27d" providerId="LiveId" clId="{2E946789-DAAE-47A1-942E-9A058CA20542}" dt="2022-10-30T21:52:35.608" v="1343" actId="113"/>
          <ac:spMkLst>
            <pc:docMk/>
            <pc:sldMk cId="0" sldId="300"/>
            <ac:spMk id="467" creationId="{00000000-0000-0000-0000-000000000000}"/>
          </ac:spMkLst>
        </pc:spChg>
      </pc:sldChg>
      <pc:sldChg chg="modSp mod">
        <pc:chgData name="monika.jaded@gmail.com" userId="944649352dddb27d" providerId="LiveId" clId="{2E946789-DAAE-47A1-942E-9A058CA20542}" dt="2022-10-30T21:56:09.054" v="1361" actId="14100"/>
        <pc:sldMkLst>
          <pc:docMk/>
          <pc:sldMk cId="0" sldId="301"/>
        </pc:sldMkLst>
        <pc:spChg chg="mod">
          <ac:chgData name="monika.jaded@gmail.com" userId="944649352dddb27d" providerId="LiveId" clId="{2E946789-DAAE-47A1-942E-9A058CA20542}" dt="2022-10-30T20:09:38.045" v="137" actId="27636"/>
          <ac:spMkLst>
            <pc:docMk/>
            <pc:sldMk cId="0" sldId="301"/>
            <ac:spMk id="473" creationId="{00000000-0000-0000-0000-000000000000}"/>
          </ac:spMkLst>
        </pc:spChg>
        <pc:spChg chg="mod">
          <ac:chgData name="monika.jaded@gmail.com" userId="944649352dddb27d" providerId="LiveId" clId="{2E946789-DAAE-47A1-942E-9A058CA20542}" dt="2022-10-30T21:54:40.023" v="1354" actId="20577"/>
          <ac:spMkLst>
            <pc:docMk/>
            <pc:sldMk cId="0" sldId="301"/>
            <ac:spMk id="474" creationId="{00000000-0000-0000-0000-000000000000}"/>
          </ac:spMkLst>
        </pc:spChg>
        <pc:spChg chg="mod">
          <ac:chgData name="monika.jaded@gmail.com" userId="944649352dddb27d" providerId="LiveId" clId="{2E946789-DAAE-47A1-942E-9A058CA20542}" dt="2022-10-30T21:55:24.972" v="1360" actId="20577"/>
          <ac:spMkLst>
            <pc:docMk/>
            <pc:sldMk cId="0" sldId="301"/>
            <ac:spMk id="483" creationId="{00000000-0000-0000-0000-000000000000}"/>
          </ac:spMkLst>
        </pc:spChg>
        <pc:spChg chg="mod">
          <ac:chgData name="monika.jaded@gmail.com" userId="944649352dddb27d" providerId="LiveId" clId="{2E946789-DAAE-47A1-942E-9A058CA20542}" dt="2022-10-30T21:56:09.054" v="1361" actId="14100"/>
          <ac:spMkLst>
            <pc:docMk/>
            <pc:sldMk cId="0" sldId="301"/>
            <ac:spMk id="487" creationId="{00000000-0000-0000-0000-000000000000}"/>
          </ac:spMkLst>
        </pc:spChg>
      </pc:sldChg>
      <pc:sldChg chg="modSp mod">
        <pc:chgData name="monika.jaded@gmail.com" userId="944649352dddb27d" providerId="LiveId" clId="{2E946789-DAAE-47A1-942E-9A058CA20542}" dt="2022-10-30T21:57:55.945" v="1393" actId="113"/>
        <pc:sldMkLst>
          <pc:docMk/>
          <pc:sldMk cId="0" sldId="302"/>
        </pc:sldMkLst>
        <pc:spChg chg="mod">
          <ac:chgData name="monika.jaded@gmail.com" userId="944649352dddb27d" providerId="LiveId" clId="{2E946789-DAAE-47A1-942E-9A058CA20542}" dt="2022-10-30T21:57:55.945" v="1393" actId="113"/>
          <ac:spMkLst>
            <pc:docMk/>
            <pc:sldMk cId="0" sldId="302"/>
            <ac:spMk id="495" creationId="{00000000-0000-0000-0000-000000000000}"/>
          </ac:spMkLst>
        </pc:spChg>
        <pc:spChg chg="mod">
          <ac:chgData name="monika.jaded@gmail.com" userId="944649352dddb27d" providerId="LiveId" clId="{2E946789-DAAE-47A1-942E-9A058CA20542}" dt="2022-10-30T21:56:45.728" v="1363" actId="14100"/>
          <ac:spMkLst>
            <pc:docMk/>
            <pc:sldMk cId="0" sldId="302"/>
            <ac:spMk id="498" creationId="{00000000-0000-0000-0000-000000000000}"/>
          </ac:spMkLst>
        </pc:spChg>
        <pc:spChg chg="mod">
          <ac:chgData name="monika.jaded@gmail.com" userId="944649352dddb27d" providerId="LiveId" clId="{2E946789-DAAE-47A1-942E-9A058CA20542}" dt="2022-10-30T21:56:34.054" v="1362" actId="14100"/>
          <ac:spMkLst>
            <pc:docMk/>
            <pc:sldMk cId="0" sldId="302"/>
            <ac:spMk id="499" creationId="{00000000-0000-0000-0000-000000000000}"/>
          </ac:spMkLst>
        </pc:spChg>
      </pc:sldChg>
      <pc:sldChg chg="modSp mod">
        <pc:chgData name="monika.jaded@gmail.com" userId="944649352dddb27d" providerId="LiveId" clId="{2E946789-DAAE-47A1-942E-9A058CA20542}" dt="2022-10-30T21:58:24.768" v="1402" actId="20577"/>
        <pc:sldMkLst>
          <pc:docMk/>
          <pc:sldMk cId="0" sldId="303"/>
        </pc:sldMkLst>
        <pc:spChg chg="mod">
          <ac:chgData name="monika.jaded@gmail.com" userId="944649352dddb27d" providerId="LiveId" clId="{2E946789-DAAE-47A1-942E-9A058CA20542}" dt="2022-10-30T21:58:24.768" v="1402" actId="20577"/>
          <ac:spMkLst>
            <pc:docMk/>
            <pc:sldMk cId="0" sldId="303"/>
            <ac:spMk id="511" creationId="{00000000-0000-0000-0000-000000000000}"/>
          </ac:spMkLst>
        </pc:spChg>
      </pc:sldChg>
      <pc:sldChg chg="modSp mod">
        <pc:chgData name="monika.jaded@gmail.com" userId="944649352dddb27d" providerId="LiveId" clId="{2E946789-DAAE-47A1-942E-9A058CA20542}" dt="2022-10-30T22:00:56.994" v="1422" actId="20577"/>
        <pc:sldMkLst>
          <pc:docMk/>
          <pc:sldMk cId="0" sldId="304"/>
        </pc:sldMkLst>
        <pc:spChg chg="mod">
          <ac:chgData name="monika.jaded@gmail.com" userId="944649352dddb27d" providerId="LiveId" clId="{2E946789-DAAE-47A1-942E-9A058CA20542}" dt="2022-10-30T22:00:56.994" v="1422" actId="20577"/>
          <ac:spMkLst>
            <pc:docMk/>
            <pc:sldMk cId="0" sldId="304"/>
            <ac:spMk id="519" creationId="{00000000-0000-0000-0000-000000000000}"/>
          </ac:spMkLst>
        </pc:spChg>
      </pc:sldChg>
      <pc:sldChg chg="modSp mod">
        <pc:chgData name="monika.jaded@gmail.com" userId="944649352dddb27d" providerId="LiveId" clId="{2E946789-DAAE-47A1-942E-9A058CA20542}" dt="2022-10-30T22:02:38.227" v="1443" actId="14100"/>
        <pc:sldMkLst>
          <pc:docMk/>
          <pc:sldMk cId="0" sldId="306"/>
        </pc:sldMkLst>
        <pc:spChg chg="mod">
          <ac:chgData name="monika.jaded@gmail.com" userId="944649352dddb27d" providerId="LiveId" clId="{2E946789-DAAE-47A1-942E-9A058CA20542}" dt="2022-10-30T22:02:38.227" v="1443" actId="14100"/>
          <ac:spMkLst>
            <pc:docMk/>
            <pc:sldMk cId="0" sldId="306"/>
            <ac:spMk id="535" creationId="{00000000-0000-0000-0000-000000000000}"/>
          </ac:spMkLst>
        </pc:spChg>
        <pc:spChg chg="mod">
          <ac:chgData name="monika.jaded@gmail.com" userId="944649352dddb27d" providerId="LiveId" clId="{2E946789-DAAE-47A1-942E-9A058CA20542}" dt="2022-10-30T22:02:33.272" v="1442" actId="14100"/>
          <ac:spMkLst>
            <pc:docMk/>
            <pc:sldMk cId="0" sldId="306"/>
            <ac:spMk id="536" creationId="{00000000-0000-0000-0000-000000000000}"/>
          </ac:spMkLst>
        </pc:spChg>
      </pc:sldChg>
      <pc:sldChg chg="modSp mod">
        <pc:chgData name="monika.jaded@gmail.com" userId="944649352dddb27d" providerId="LiveId" clId="{2E946789-DAAE-47A1-942E-9A058CA20542}" dt="2022-10-30T22:05:39.573" v="1454" actId="114"/>
        <pc:sldMkLst>
          <pc:docMk/>
          <pc:sldMk cId="0" sldId="307"/>
        </pc:sldMkLst>
        <pc:spChg chg="mod">
          <ac:chgData name="monika.jaded@gmail.com" userId="944649352dddb27d" providerId="LiveId" clId="{2E946789-DAAE-47A1-942E-9A058CA20542}" dt="2022-10-30T22:03:40.054" v="1449" actId="6549"/>
          <ac:spMkLst>
            <pc:docMk/>
            <pc:sldMk cId="0" sldId="307"/>
            <ac:spMk id="544" creationId="{00000000-0000-0000-0000-000000000000}"/>
          </ac:spMkLst>
        </pc:spChg>
        <pc:spChg chg="mod">
          <ac:chgData name="monika.jaded@gmail.com" userId="944649352dddb27d" providerId="LiveId" clId="{2E946789-DAAE-47A1-942E-9A058CA20542}" dt="2022-10-30T22:05:39.573" v="1454" actId="114"/>
          <ac:spMkLst>
            <pc:docMk/>
            <pc:sldMk cId="0" sldId="307"/>
            <ac:spMk id="545" creationId="{00000000-0000-0000-0000-000000000000}"/>
          </ac:spMkLst>
        </pc:spChg>
      </pc:sldChg>
      <pc:sldChg chg="modSp mod">
        <pc:chgData name="monika.jaded@gmail.com" userId="944649352dddb27d" providerId="LiveId" clId="{2E946789-DAAE-47A1-942E-9A058CA20542}" dt="2022-10-30T22:05:48.925" v="1455" actId="113"/>
        <pc:sldMkLst>
          <pc:docMk/>
          <pc:sldMk cId="0" sldId="308"/>
        </pc:sldMkLst>
        <pc:spChg chg="mod">
          <ac:chgData name="monika.jaded@gmail.com" userId="944649352dddb27d" providerId="LiveId" clId="{2E946789-DAAE-47A1-942E-9A058CA20542}" dt="2022-10-30T22:05:48.925" v="1455" actId="113"/>
          <ac:spMkLst>
            <pc:docMk/>
            <pc:sldMk cId="0" sldId="308"/>
            <ac:spMk id="554" creationId="{00000000-0000-0000-0000-000000000000}"/>
          </ac:spMkLst>
        </pc:spChg>
      </pc:sldChg>
      <pc:sldChg chg="delSp modSp mod">
        <pc:chgData name="monika.jaded@gmail.com" userId="944649352dddb27d" providerId="LiveId" clId="{2E946789-DAAE-47A1-942E-9A058CA20542}" dt="2022-10-30T22:07:04.045" v="1466" actId="478"/>
        <pc:sldMkLst>
          <pc:docMk/>
          <pc:sldMk cId="0" sldId="310"/>
        </pc:sldMkLst>
        <pc:spChg chg="del">
          <ac:chgData name="monika.jaded@gmail.com" userId="944649352dddb27d" providerId="LiveId" clId="{2E946789-DAAE-47A1-942E-9A058CA20542}" dt="2022-10-30T22:07:04.045" v="1466" actId="478"/>
          <ac:spMkLst>
            <pc:docMk/>
            <pc:sldMk cId="0" sldId="310"/>
            <ac:spMk id="568" creationId="{00000000-0000-0000-0000-000000000000}"/>
          </ac:spMkLst>
        </pc:spChg>
        <pc:spChg chg="mod">
          <ac:chgData name="monika.jaded@gmail.com" userId="944649352dddb27d" providerId="LiveId" clId="{2E946789-DAAE-47A1-942E-9A058CA20542}" dt="2022-10-30T22:07:00.553" v="1465" actId="14100"/>
          <ac:spMkLst>
            <pc:docMk/>
            <pc:sldMk cId="0" sldId="310"/>
            <ac:spMk id="570" creationId="{00000000-0000-0000-0000-000000000000}"/>
          </ac:spMkLst>
        </pc:spChg>
      </pc:sldChg>
      <pc:sldChg chg="modSp add mod">
        <pc:chgData name="monika.jaded@gmail.com" userId="944649352dddb27d" providerId="LiveId" clId="{2E946789-DAAE-47A1-942E-9A058CA20542}" dt="2022-10-30T21:04:03.856" v="473" actId="20577"/>
        <pc:sldMkLst>
          <pc:docMk/>
          <pc:sldMk cId="3835715506" sldId="311"/>
        </pc:sldMkLst>
        <pc:spChg chg="mod">
          <ac:chgData name="monika.jaded@gmail.com" userId="944649352dddb27d" providerId="LiveId" clId="{2E946789-DAAE-47A1-942E-9A058CA20542}" dt="2022-10-30T21:04:03.856" v="473" actId="20577"/>
          <ac:spMkLst>
            <pc:docMk/>
            <pc:sldMk cId="3835715506" sldId="311"/>
            <ac:spMk id="311"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2-07-05T07:28:48.416" idx="1">
    <p:pos x="6000" y="0"/>
    <p:text>με την καθοδήγηση, εννοείτε την κατάρτιση, την εκπαίδευση, τις μαθησιακές διαδρομές; αν ναι, ίσως αυτές οι λέξεις θα πρέπει να χρησιμοποιούνται αντί για καθοδήγηση. Τι λες;</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tq9Rcw"/>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07-05T07:27:52.467" idx="2">
    <p:pos x="6000" y="0"/>
    <p:text>Η περίληψη μιλάει για τους ΣΒΑ και τον ρόλο τους στην έναρξη μιας κοινωνικής επιχείρησης. Αυτό δεν είναι εμφανές στους επόμενους στόχους μάθησης διαφανειών, οι οποίοι μιλούν για παιδαγωγικές μεθόδους και συνεδρίες καθοδήγησης. Η περίληψη πρέπει να τροποποιηθεί σύμφωνα με τους μαθησιακούς στόχους.</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tq9Rcs"/>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2-07-05T07:52:08.027" idx="4">
    <p:pos x="6000" y="0"/>
    <p:text>Ίσως τα τμήματα 4.2, 4.3, 4.4 και 4.5 θα πρέπει να αποτελούν ξεχωριστή ενότητα. Σχετίζονται στενά με τη γενική διδασκαλία και την κατάρτιση και θα είναι άριστες από μόνες τους. Ο τίτλος αυτής της ενότητας είναι Σχεδιάζοντας μεμονωμένες δράσεις καθοδήγησης που είναι μετά από 4,5 και πραγματικά στο σημείο. 
Τι λες;</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tq9S0I"/>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2-07-05T07:58:40.578" idx="6">
    <p:pos x="6000" y="0"/>
    <p:text>και πάλι, συνδέστε τα με τις ανάγκες των κοινωνικών επιχειρηματιών για κατάρτιση ή κατάρτιση που παρέχεται στο πλαίσιο των ΣΒΑ</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tq9S0U"/>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2-07-05T08:34:22.868" idx="10">
    <p:pos x="6000" y="0"/>
    <p:text>γραμματικός έλεγχος και ορθογραφικός έλεγχος για όλες τις διαφάνειες με ερωτήσεις/κουίζ</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tq9TC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62b3452f4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162b3452f4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62b3452f4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162b3452f4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5" name="Google Shape;22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62b3452f4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162b3452f4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62b3452f4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162b3452f4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7090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62b3452f4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162b3452f4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0" name="Google Shape;53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1"/>
        <p:cNvGrpSpPr/>
        <p:nvPr/>
      </p:nvGrpSpPr>
      <p:grpSpPr>
        <a:xfrm>
          <a:off x="0" y="0"/>
          <a:ext cx="0" cy="0"/>
          <a:chOff x="0" y="0"/>
          <a:chExt cx="0" cy="0"/>
        </a:xfrm>
      </p:grpSpPr>
      <p:sp>
        <p:nvSpPr>
          <p:cNvPr id="12" name="Google Shape;12;p55"/>
          <p:cNvSpPr txBox="1">
            <a:spLocks noGrp="1"/>
          </p:cNvSpPr>
          <p:nvPr>
            <p:ph type="title"/>
          </p:nvPr>
        </p:nvSpPr>
        <p:spPr>
          <a:xfrm>
            <a:off x="603504" y="767419"/>
            <a:ext cx="10780776"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8800"/>
              <a:buFont typeface="Calibri"/>
              <a:buNone/>
              <a:defRPr sz="8800" b="0">
                <a:solidFill>
                  <a:schemeClr val="accent1"/>
                </a:solidFill>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3" name="Google Shape;13;p55"/>
          <p:cNvSpPr txBox="1">
            <a:spLocks noGrp="1"/>
          </p:cNvSpPr>
          <p:nvPr>
            <p:ph type="body" idx="1"/>
          </p:nvPr>
        </p:nvSpPr>
        <p:spPr>
          <a:xfrm>
            <a:off x="667512" y="4204209"/>
            <a:ext cx="9226296"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dk1"/>
              </a:buClr>
              <a:buSzPts val="3200"/>
              <a:buNone/>
              <a:defRPr sz="3200">
                <a:solidFill>
                  <a:schemeClr val="dk1"/>
                </a:solidFill>
                <a:latin typeface="Calibri"/>
                <a:ea typeface="Calibri"/>
                <a:cs typeface="Calibri"/>
                <a:sym typeface="Calibri"/>
              </a:defRPr>
            </a:lvl1pPr>
            <a:lvl2pPr marL="914400" lvl="1" indent="-228600" algn="l">
              <a:lnSpc>
                <a:spcPct val="85000"/>
              </a:lnSpc>
              <a:spcBef>
                <a:spcPts val="600"/>
              </a:spcBef>
              <a:spcAft>
                <a:spcPts val="0"/>
              </a:spcAft>
              <a:buClr>
                <a:srgbClr val="888888"/>
              </a:buClr>
              <a:buSzPts val="1800"/>
              <a:buNone/>
              <a:defRPr sz="1800">
                <a:solidFill>
                  <a:srgbClr val="888888"/>
                </a:solidFill>
              </a:defRPr>
            </a:lvl2pPr>
            <a:lvl3pPr marL="1371600" lvl="2" indent="-228600" algn="l">
              <a:lnSpc>
                <a:spcPct val="85000"/>
              </a:lnSpc>
              <a:spcBef>
                <a:spcPts val="600"/>
              </a:spcBef>
              <a:spcAft>
                <a:spcPts val="0"/>
              </a:spcAft>
              <a:buClr>
                <a:srgbClr val="888888"/>
              </a:buClr>
              <a:buSzPts val="1600"/>
              <a:buNone/>
              <a:defRPr sz="1600">
                <a:solidFill>
                  <a:srgbClr val="888888"/>
                </a:solidFill>
              </a:defRPr>
            </a:lvl3pPr>
            <a:lvl4pPr marL="1828800" lvl="3" indent="-228600" algn="l">
              <a:lnSpc>
                <a:spcPct val="85000"/>
              </a:lnSpc>
              <a:spcBef>
                <a:spcPts val="600"/>
              </a:spcBef>
              <a:spcAft>
                <a:spcPts val="0"/>
              </a:spcAft>
              <a:buClr>
                <a:srgbClr val="888888"/>
              </a:buClr>
              <a:buSzPts val="1400"/>
              <a:buNone/>
              <a:defRPr sz="1400">
                <a:solidFill>
                  <a:srgbClr val="888888"/>
                </a:solidFill>
              </a:defRPr>
            </a:lvl4pPr>
            <a:lvl5pPr marL="2286000" lvl="4" indent="-228600" algn="l">
              <a:lnSpc>
                <a:spcPct val="85000"/>
              </a:lnSpc>
              <a:spcBef>
                <a:spcPts val="600"/>
              </a:spcBef>
              <a:spcAft>
                <a:spcPts val="0"/>
              </a:spcAft>
              <a:buClr>
                <a:srgbClr val="888888"/>
              </a:buClr>
              <a:buSzPts val="1400"/>
              <a:buNone/>
              <a:defRPr sz="1400">
                <a:solidFill>
                  <a:srgbClr val="888888"/>
                </a:solidFill>
              </a:defRPr>
            </a:lvl5pPr>
            <a:lvl6pPr marL="2743200" lvl="5" indent="-228600" algn="l">
              <a:lnSpc>
                <a:spcPct val="85000"/>
              </a:lnSpc>
              <a:spcBef>
                <a:spcPts val="600"/>
              </a:spcBef>
              <a:spcAft>
                <a:spcPts val="0"/>
              </a:spcAft>
              <a:buClr>
                <a:srgbClr val="888888"/>
              </a:buClr>
              <a:buSzPts val="1400"/>
              <a:buNone/>
              <a:defRPr sz="1400">
                <a:solidFill>
                  <a:srgbClr val="888888"/>
                </a:solidFill>
              </a:defRPr>
            </a:lvl6pPr>
            <a:lvl7pPr marL="3200400" lvl="6" indent="-228600" algn="l">
              <a:lnSpc>
                <a:spcPct val="85000"/>
              </a:lnSpc>
              <a:spcBef>
                <a:spcPts val="600"/>
              </a:spcBef>
              <a:spcAft>
                <a:spcPts val="0"/>
              </a:spcAft>
              <a:buClr>
                <a:srgbClr val="888888"/>
              </a:buClr>
              <a:buSzPts val="1400"/>
              <a:buNone/>
              <a:defRPr sz="1400">
                <a:solidFill>
                  <a:srgbClr val="888888"/>
                </a:solidFill>
              </a:defRPr>
            </a:lvl7pPr>
            <a:lvl8pPr marL="3657600" lvl="7" indent="-228600" algn="l">
              <a:lnSpc>
                <a:spcPct val="85000"/>
              </a:lnSpc>
              <a:spcBef>
                <a:spcPts val="600"/>
              </a:spcBef>
              <a:spcAft>
                <a:spcPts val="0"/>
              </a:spcAft>
              <a:buClr>
                <a:srgbClr val="888888"/>
              </a:buClr>
              <a:buSzPts val="1400"/>
              <a:buNone/>
              <a:defRPr sz="1400">
                <a:solidFill>
                  <a:srgbClr val="888888"/>
                </a:solidFill>
              </a:defRPr>
            </a:lvl8pPr>
            <a:lvl9pPr marL="4114800" lvl="8" indent="-228600" algn="l">
              <a:lnSpc>
                <a:spcPct val="85000"/>
              </a:lnSpc>
              <a:spcBef>
                <a:spcPts val="600"/>
              </a:spcBef>
              <a:spcAft>
                <a:spcPts val="0"/>
              </a:spcAft>
              <a:buClr>
                <a:srgbClr val="888888"/>
              </a:buClr>
              <a:buSzPts val="1400"/>
              <a:buNone/>
              <a:defRPr sz="1400">
                <a:solidFill>
                  <a:srgbClr val="888888"/>
                </a:solidFill>
              </a:defRPr>
            </a:lvl9pPr>
          </a:lstStyle>
          <a:p>
            <a:endParaRPr/>
          </a:p>
        </p:txBody>
      </p:sp>
      <p:sp>
        <p:nvSpPr>
          <p:cNvPr id="14" name="Google Shape;14;p5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5" name="Google Shape;15;p5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6" name="Google Shape;16;p5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s-ES"/>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0"/>
        <p:cNvGrpSpPr/>
        <p:nvPr/>
      </p:nvGrpSpPr>
      <p:grpSpPr>
        <a:xfrm>
          <a:off x="0" y="0"/>
          <a:ext cx="0" cy="0"/>
          <a:chOff x="0" y="0"/>
          <a:chExt cx="0" cy="0"/>
        </a:xfrm>
      </p:grpSpPr>
      <p:sp>
        <p:nvSpPr>
          <p:cNvPr id="71" name="Google Shape;71;p6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4"/>
          <p:cNvSpPr txBox="1">
            <a:spLocks noGrp="1"/>
          </p:cNvSpPr>
          <p:nvPr>
            <p:ph type="body" idx="1"/>
          </p:nvPr>
        </p:nvSpPr>
        <p:spPr>
          <a:xfrm rot="5400000">
            <a:off x="4170426" y="-1482090"/>
            <a:ext cx="3766185" cy="10753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73" name="Google Shape;73;p6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6"/>
        <p:cNvGrpSpPr/>
        <p:nvPr/>
      </p:nvGrpSpPr>
      <p:grpSpPr>
        <a:xfrm>
          <a:off x="0" y="0"/>
          <a:ext cx="0" cy="0"/>
          <a:chOff x="0" y="0"/>
          <a:chExt cx="0" cy="0"/>
        </a:xfrm>
      </p:grpSpPr>
      <p:sp>
        <p:nvSpPr>
          <p:cNvPr id="77" name="Google Shape;77;p65"/>
          <p:cNvSpPr txBox="1">
            <a:spLocks noGrp="1"/>
          </p:cNvSpPr>
          <p:nvPr>
            <p:ph type="title"/>
          </p:nvPr>
        </p:nvSpPr>
        <p:spPr>
          <a:xfrm rot="5400000">
            <a:off x="7658100" y="1781175"/>
            <a:ext cx="4800600" cy="26289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65"/>
          <p:cNvSpPr txBox="1">
            <a:spLocks noGrp="1"/>
          </p:cNvSpPr>
          <p:nvPr>
            <p:ph type="body" idx="1"/>
          </p:nvPr>
        </p:nvSpPr>
        <p:spPr>
          <a:xfrm rot="5400000">
            <a:off x="1938338" y="-452437"/>
            <a:ext cx="5400675"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79" name="Google Shape;79;p6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56"/>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9" name="Google Shape;19;p56"/>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lvl1pPr>
            <a:lvl2pPr marL="914400" lvl="1" indent="-342900" algn="l">
              <a:lnSpc>
                <a:spcPct val="85000"/>
              </a:lnSpc>
              <a:spcBef>
                <a:spcPts val="600"/>
              </a:spcBef>
              <a:spcAft>
                <a:spcPts val="0"/>
              </a:spcAft>
              <a:buClr>
                <a:srgbClr val="262626"/>
              </a:buClr>
              <a:buSzPts val="1800"/>
              <a:buChar char=" "/>
            </a:lvl2pPr>
            <a:lvl3pPr marL="1371600" lvl="2" indent="-342900" algn="l">
              <a:lnSpc>
                <a:spcPct val="85000"/>
              </a:lnSpc>
              <a:spcBef>
                <a:spcPts val="600"/>
              </a:spcBef>
              <a:spcAft>
                <a:spcPts val="0"/>
              </a:spcAft>
              <a:buClr>
                <a:srgbClr val="262626"/>
              </a:buClr>
              <a:buSzPts val="1800"/>
              <a:buChar char=" "/>
            </a:lvl3pPr>
            <a:lvl4pPr marL="1828800" lvl="3" indent="-342900" algn="l">
              <a:lnSpc>
                <a:spcPct val="85000"/>
              </a:lnSpc>
              <a:spcBef>
                <a:spcPts val="600"/>
              </a:spcBef>
              <a:spcAft>
                <a:spcPts val="0"/>
              </a:spcAft>
              <a:buClr>
                <a:srgbClr val="262626"/>
              </a:buClr>
              <a:buSzPts val="1800"/>
              <a:buChar char=" "/>
            </a:lvl4pPr>
            <a:lvl5pPr marL="2286000" lvl="4" indent="-342900" algn="l">
              <a:lnSpc>
                <a:spcPct val="85000"/>
              </a:lnSpc>
              <a:spcBef>
                <a:spcPts val="600"/>
              </a:spcBef>
              <a:spcAft>
                <a:spcPts val="0"/>
              </a:spcAft>
              <a:buClr>
                <a:srgbClr val="262626"/>
              </a:buClr>
              <a:buSzPts val="1800"/>
              <a:buChar char=" "/>
            </a:lvl5pPr>
            <a:lvl6pPr marL="2743200" lvl="5" indent="-342900" algn="l">
              <a:lnSpc>
                <a:spcPct val="85000"/>
              </a:lnSpc>
              <a:spcBef>
                <a:spcPts val="600"/>
              </a:spcBef>
              <a:spcAft>
                <a:spcPts val="0"/>
              </a:spcAft>
              <a:buClr>
                <a:srgbClr val="262626"/>
              </a:buClr>
              <a:buSzPts val="1800"/>
              <a:buChar char=" "/>
            </a:lvl6pPr>
            <a:lvl7pPr marL="3200400" lvl="6" indent="-342900" algn="l">
              <a:lnSpc>
                <a:spcPct val="85000"/>
              </a:lnSpc>
              <a:spcBef>
                <a:spcPts val="600"/>
              </a:spcBef>
              <a:spcAft>
                <a:spcPts val="0"/>
              </a:spcAft>
              <a:buClr>
                <a:srgbClr val="262626"/>
              </a:buClr>
              <a:buSzPts val="1800"/>
              <a:buChar char=" "/>
            </a:lvl7pPr>
            <a:lvl8pPr marL="3657600" lvl="7" indent="-342900" algn="l">
              <a:lnSpc>
                <a:spcPct val="85000"/>
              </a:lnSpc>
              <a:spcBef>
                <a:spcPts val="600"/>
              </a:spcBef>
              <a:spcAft>
                <a:spcPts val="0"/>
              </a:spcAft>
              <a:buClr>
                <a:srgbClr val="262626"/>
              </a:buClr>
              <a:buSzPts val="1800"/>
              <a:buChar char=" "/>
            </a:lvl8pPr>
            <a:lvl9pPr marL="4114800" lvl="8" indent="-342900" algn="l">
              <a:lnSpc>
                <a:spcPct val="85000"/>
              </a:lnSpc>
              <a:spcBef>
                <a:spcPts val="600"/>
              </a:spcBef>
              <a:spcAft>
                <a:spcPts val="0"/>
              </a:spcAft>
              <a:buClr>
                <a:srgbClr val="262626"/>
              </a:buClr>
              <a:buSzPts val="1800"/>
              <a:buChar char=" "/>
            </a:lvl9pPr>
          </a:lstStyle>
          <a:p>
            <a:endParaRPr/>
          </a:p>
        </p:txBody>
      </p:sp>
      <p:sp>
        <p:nvSpPr>
          <p:cNvPr id="20" name="Google Shape;20;p5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21" name="Google Shape;21;p5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22" name="Google Shape;22;p5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s-ES"/>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bg>
      <p:bgPr>
        <a:solidFill>
          <a:schemeClr val="accent1"/>
        </a:solidFill>
        <a:effectLst/>
      </p:bgPr>
    </p:bg>
    <p:spTree>
      <p:nvGrpSpPr>
        <p:cNvPr id="1" name="Shape 23"/>
        <p:cNvGrpSpPr/>
        <p:nvPr/>
      </p:nvGrpSpPr>
      <p:grpSpPr>
        <a:xfrm>
          <a:off x="0" y="0"/>
          <a:ext cx="0" cy="0"/>
          <a:chOff x="0" y="0"/>
          <a:chExt cx="0" cy="0"/>
        </a:xfrm>
      </p:grpSpPr>
      <p:sp>
        <p:nvSpPr>
          <p:cNvPr id="24" name="Google Shape;24;p57"/>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200"/>
              <a:buFont typeface="Calibri"/>
              <a:buNone/>
              <a:defRPr sz="3200" b="0">
                <a:solidFill>
                  <a:srgbClr val="FFFFFF"/>
                </a:solidFill>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25" name="Google Shape;25;p57"/>
          <p:cNvSpPr>
            <a:spLocks noGrp="1"/>
          </p:cNvSpPr>
          <p:nvPr>
            <p:ph type="pic" idx="2"/>
          </p:nvPr>
        </p:nvSpPr>
        <p:spPr>
          <a:xfrm>
            <a:off x="0" y="0"/>
            <a:ext cx="12192000" cy="5330952"/>
          </a:xfrm>
          <a:prstGeom prst="rect">
            <a:avLst/>
          </a:prstGeom>
          <a:solidFill>
            <a:srgbClr val="D6F0E6"/>
          </a:solidFill>
          <a:ln>
            <a:noFill/>
          </a:ln>
        </p:spPr>
      </p:sp>
      <p:sp>
        <p:nvSpPr>
          <p:cNvPr id="26" name="Google Shape;26;p57"/>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rgbClr val="262626"/>
              </a:buClr>
              <a:buSzPts val="1400"/>
              <a:buNone/>
              <a:defRPr sz="14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27" name="Google Shape;27;p5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28" name="Google Shape;28;p5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29" name="Google Shape;29;p5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solidFill>
          <a:schemeClr val="accent1"/>
        </a:solidFill>
        <a:effectLst/>
      </p:bgPr>
    </p:bg>
    <p:spTree>
      <p:nvGrpSpPr>
        <p:cNvPr id="1" name="Shape 30"/>
        <p:cNvGrpSpPr/>
        <p:nvPr/>
      </p:nvGrpSpPr>
      <p:grpSpPr>
        <a:xfrm>
          <a:off x="0" y="0"/>
          <a:ext cx="0" cy="0"/>
          <a:chOff x="0" y="0"/>
          <a:chExt cx="0" cy="0"/>
        </a:xfrm>
      </p:grpSpPr>
      <p:sp>
        <p:nvSpPr>
          <p:cNvPr id="31" name="Google Shape;31;p58"/>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8"/>
          <p:cNvSpPr txBox="1">
            <a:spLocks noGrp="1"/>
          </p:cNvSpPr>
          <p:nvPr>
            <p:ph type="ctrTitle"/>
          </p:nvPr>
        </p:nvSpPr>
        <p:spPr>
          <a:xfrm>
            <a:off x="603504" y="770467"/>
            <a:ext cx="10782300"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FFFFFF"/>
              </a:buClr>
              <a:buSzPts val="8800"/>
              <a:buFont typeface="Calibri"/>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8"/>
          <p:cNvSpPr txBox="1">
            <a:spLocks noGrp="1"/>
          </p:cNvSpPr>
          <p:nvPr>
            <p:ph type="subTitle" idx="1"/>
          </p:nvPr>
        </p:nvSpPr>
        <p:spPr>
          <a:xfrm>
            <a:off x="667512" y="4206876"/>
            <a:ext cx="922820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3200"/>
              <a:buNone/>
              <a:defRPr sz="3200">
                <a:solidFill>
                  <a:srgbClr val="262626"/>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a:endParaRPr/>
          </a:p>
        </p:txBody>
      </p:sp>
      <p:sp>
        <p:nvSpPr>
          <p:cNvPr id="34" name="Google Shape;34;p5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59"/>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9"/>
          <p:cNvSpPr txBox="1">
            <a:spLocks noGrp="1"/>
          </p:cNvSpPr>
          <p:nvPr>
            <p:ph type="body" idx="1"/>
          </p:nvPr>
        </p:nvSpPr>
        <p:spPr>
          <a:xfrm>
            <a:off x="676656"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0" name="Google Shape;40;p59"/>
          <p:cNvSpPr txBox="1">
            <a:spLocks noGrp="1"/>
          </p:cNvSpPr>
          <p:nvPr>
            <p:ph type="body" idx="2"/>
          </p:nvPr>
        </p:nvSpPr>
        <p:spPr>
          <a:xfrm>
            <a:off x="6011330"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1" name="Google Shape;41;p5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60"/>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0"/>
          <p:cNvSpPr txBox="1">
            <a:spLocks noGrp="1"/>
          </p:cNvSpPr>
          <p:nvPr>
            <p:ph type="body" idx="1"/>
          </p:nvPr>
        </p:nvSpPr>
        <p:spPr>
          <a:xfrm>
            <a:off x="676656" y="2040467"/>
            <a:ext cx="466344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47" name="Google Shape;47;p60"/>
          <p:cNvSpPr txBox="1">
            <a:spLocks noGrp="1"/>
          </p:cNvSpPr>
          <p:nvPr>
            <p:ph type="body" idx="2"/>
          </p:nvPr>
        </p:nvSpPr>
        <p:spPr>
          <a:xfrm>
            <a:off x="676656" y="2753084"/>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8" name="Google Shape;48;p60"/>
          <p:cNvSpPr txBox="1">
            <a:spLocks noGrp="1"/>
          </p:cNvSpPr>
          <p:nvPr>
            <p:ph type="body" idx="3"/>
          </p:nvPr>
        </p:nvSpPr>
        <p:spPr>
          <a:xfrm>
            <a:off x="6007608" y="2038435"/>
            <a:ext cx="466344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49" name="Google Shape;49;p60"/>
          <p:cNvSpPr txBox="1">
            <a:spLocks noGrp="1"/>
          </p:cNvSpPr>
          <p:nvPr>
            <p:ph type="body" idx="4"/>
          </p:nvPr>
        </p:nvSpPr>
        <p:spPr>
          <a:xfrm>
            <a:off x="6007608" y="2750990"/>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50" name="Google Shape;50;p6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61"/>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8"/>
        <p:cNvGrpSpPr/>
        <p:nvPr/>
      </p:nvGrpSpPr>
      <p:grpSpPr>
        <a:xfrm>
          <a:off x="0" y="0"/>
          <a:ext cx="0" cy="0"/>
          <a:chOff x="0" y="0"/>
          <a:chExt cx="0" cy="0"/>
        </a:xfrm>
      </p:grpSpPr>
      <p:sp>
        <p:nvSpPr>
          <p:cNvPr id="59" name="Google Shape;59;p6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2"/>
        <p:cNvGrpSpPr/>
        <p:nvPr/>
      </p:nvGrpSpPr>
      <p:grpSpPr>
        <a:xfrm>
          <a:off x="0" y="0"/>
          <a:ext cx="0" cy="0"/>
          <a:chOff x="0" y="0"/>
          <a:chExt cx="0" cy="0"/>
        </a:xfrm>
      </p:grpSpPr>
      <p:sp>
        <p:nvSpPr>
          <p:cNvPr id="63" name="Google Shape;63;p63"/>
          <p:cNvSpPr/>
          <p:nvPr/>
        </p:nvSpPr>
        <p:spPr>
          <a:xfrm>
            <a:off x="7620000" y="0"/>
            <a:ext cx="457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3"/>
          <p:cNvSpPr txBox="1">
            <a:spLocks noGrp="1"/>
          </p:cNvSpPr>
          <p:nvPr>
            <p:ph type="title"/>
          </p:nvPr>
        </p:nvSpPr>
        <p:spPr>
          <a:xfrm>
            <a:off x="8261404" y="542282"/>
            <a:ext cx="338328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Calibri"/>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63"/>
          <p:cNvSpPr txBox="1">
            <a:spLocks noGrp="1"/>
          </p:cNvSpPr>
          <p:nvPr>
            <p:ph type="body" idx="1"/>
          </p:nvPr>
        </p:nvSpPr>
        <p:spPr>
          <a:xfrm>
            <a:off x="762000" y="762000"/>
            <a:ext cx="6096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rgbClr val="262626"/>
              </a:buClr>
              <a:buSzPts val="3200"/>
              <a:buChar char=" "/>
              <a:defRPr sz="3200"/>
            </a:lvl1pPr>
            <a:lvl2pPr marL="914400" lvl="1" indent="-406400" algn="l">
              <a:lnSpc>
                <a:spcPct val="85000"/>
              </a:lnSpc>
              <a:spcBef>
                <a:spcPts val="600"/>
              </a:spcBef>
              <a:spcAft>
                <a:spcPts val="0"/>
              </a:spcAft>
              <a:buClr>
                <a:srgbClr val="262626"/>
              </a:buClr>
              <a:buSzPts val="2800"/>
              <a:buChar char=" "/>
              <a:defRPr sz="2800"/>
            </a:lvl2pPr>
            <a:lvl3pPr marL="1371600" lvl="2" indent="-381000" algn="l">
              <a:lnSpc>
                <a:spcPct val="85000"/>
              </a:lnSpc>
              <a:spcBef>
                <a:spcPts val="600"/>
              </a:spcBef>
              <a:spcAft>
                <a:spcPts val="0"/>
              </a:spcAft>
              <a:buClr>
                <a:srgbClr val="262626"/>
              </a:buClr>
              <a:buSzPts val="2400"/>
              <a:buChar char=" "/>
              <a:defRPr sz="2400"/>
            </a:lvl3pPr>
            <a:lvl4pPr marL="1828800" lvl="3" indent="-355600" algn="l">
              <a:lnSpc>
                <a:spcPct val="85000"/>
              </a:lnSpc>
              <a:spcBef>
                <a:spcPts val="600"/>
              </a:spcBef>
              <a:spcAft>
                <a:spcPts val="0"/>
              </a:spcAft>
              <a:buClr>
                <a:srgbClr val="262626"/>
              </a:buClr>
              <a:buSzPts val="2000"/>
              <a:buChar char=" "/>
              <a:defRPr sz="2000"/>
            </a:lvl4pPr>
            <a:lvl5pPr marL="2286000" lvl="4" indent="-355600" algn="l">
              <a:lnSpc>
                <a:spcPct val="85000"/>
              </a:lnSpc>
              <a:spcBef>
                <a:spcPts val="600"/>
              </a:spcBef>
              <a:spcAft>
                <a:spcPts val="0"/>
              </a:spcAft>
              <a:buClr>
                <a:srgbClr val="262626"/>
              </a:buClr>
              <a:buSzPts val="2000"/>
              <a:buChar char=" "/>
              <a:defRPr sz="2000"/>
            </a:lvl5pPr>
            <a:lvl6pPr marL="2743200" lvl="5" indent="-355600" algn="l">
              <a:lnSpc>
                <a:spcPct val="85000"/>
              </a:lnSpc>
              <a:spcBef>
                <a:spcPts val="600"/>
              </a:spcBef>
              <a:spcAft>
                <a:spcPts val="0"/>
              </a:spcAft>
              <a:buClr>
                <a:srgbClr val="262626"/>
              </a:buClr>
              <a:buSzPts val="2000"/>
              <a:buChar char=" "/>
              <a:defRPr sz="2000"/>
            </a:lvl6pPr>
            <a:lvl7pPr marL="3200400" lvl="6" indent="-355600" algn="l">
              <a:lnSpc>
                <a:spcPct val="85000"/>
              </a:lnSpc>
              <a:spcBef>
                <a:spcPts val="600"/>
              </a:spcBef>
              <a:spcAft>
                <a:spcPts val="0"/>
              </a:spcAft>
              <a:buClr>
                <a:srgbClr val="262626"/>
              </a:buClr>
              <a:buSzPts val="2000"/>
              <a:buChar char=" "/>
              <a:defRPr sz="2000"/>
            </a:lvl7pPr>
            <a:lvl8pPr marL="3657600" lvl="7" indent="-355600" algn="l">
              <a:lnSpc>
                <a:spcPct val="85000"/>
              </a:lnSpc>
              <a:spcBef>
                <a:spcPts val="600"/>
              </a:spcBef>
              <a:spcAft>
                <a:spcPts val="0"/>
              </a:spcAft>
              <a:buClr>
                <a:srgbClr val="262626"/>
              </a:buClr>
              <a:buSzPts val="2000"/>
              <a:buChar char=" "/>
              <a:defRPr sz="2000"/>
            </a:lvl8pPr>
            <a:lvl9pPr marL="4114800" lvl="8" indent="-355600" algn="l">
              <a:lnSpc>
                <a:spcPct val="85000"/>
              </a:lnSpc>
              <a:spcBef>
                <a:spcPts val="600"/>
              </a:spcBef>
              <a:spcAft>
                <a:spcPts val="0"/>
              </a:spcAft>
              <a:buClr>
                <a:srgbClr val="262626"/>
              </a:buClr>
              <a:buSzPts val="2000"/>
              <a:buChar char=" "/>
              <a:defRPr sz="2000"/>
            </a:lvl9pPr>
          </a:lstStyle>
          <a:p>
            <a:endParaRPr/>
          </a:p>
        </p:txBody>
      </p:sp>
      <p:sp>
        <p:nvSpPr>
          <p:cNvPr id="66" name="Google Shape;66;p63"/>
          <p:cNvSpPr txBox="1">
            <a:spLocks noGrp="1"/>
          </p:cNvSpPr>
          <p:nvPr>
            <p:ph type="body" idx="2"/>
          </p:nvPr>
        </p:nvSpPr>
        <p:spPr>
          <a:xfrm>
            <a:off x="8275982" y="2511813"/>
            <a:ext cx="339852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262626"/>
              </a:buClr>
              <a:buSzPts val="1800"/>
              <a:buFont typeface="Calibri"/>
              <a:buNone/>
              <a:defRPr sz="18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67" name="Google Shape;67;p6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accent1"/>
              </a:buClr>
              <a:buSzPts val="5400"/>
              <a:buFont typeface="Calibri"/>
              <a:buNone/>
              <a:defRPr sz="5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4"/>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1pPr>
            <a:lvl2pPr marL="914400" marR="0" lvl="1" indent="-381000" algn="l" rtl="0">
              <a:lnSpc>
                <a:spcPct val="85000"/>
              </a:lnSpc>
              <a:spcBef>
                <a:spcPts val="6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2pPr>
            <a:lvl3pPr marL="1371600" marR="0" lvl="2" indent="-355600" algn="l" rtl="0">
              <a:lnSpc>
                <a:spcPct val="85000"/>
              </a:lnSpc>
              <a:spcBef>
                <a:spcPts val="600"/>
              </a:spcBef>
              <a:spcAft>
                <a:spcPts val="0"/>
              </a:spcAft>
              <a:buClr>
                <a:srgbClr val="262626"/>
              </a:buClr>
              <a:buSzPts val="2000"/>
              <a:buFont typeface="Arial"/>
              <a:buChar char=" "/>
              <a:defRPr sz="2000" b="0" i="1" u="none" strike="noStrike" cap="none">
                <a:solidFill>
                  <a:srgbClr val="262626"/>
                </a:solidFill>
                <a:latin typeface="Calibri"/>
                <a:ea typeface="Calibri"/>
                <a:cs typeface="Calibri"/>
                <a:sym typeface="Calibri"/>
              </a:defRPr>
            </a:lvl3pPr>
            <a:lvl4pPr marL="1828800" marR="0" lvl="3"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4pPr>
            <a:lvl5pPr marL="2286000" marR="0" lvl="4"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5pPr>
            <a:lvl6pPr marL="2743200" marR="0" lvl="5"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6pPr>
            <a:lvl7pPr marL="3200400" marR="0" lvl="6"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7pPr>
            <a:lvl8pPr marL="3657600" marR="0" lvl="7"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8pPr>
            <a:lvl9pPr marL="4114800" marR="0" lvl="8"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9pPr>
          </a:lstStyle>
          <a:p>
            <a:endParaRPr/>
          </a:p>
        </p:txBody>
      </p:sp>
      <p:sp>
        <p:nvSpPr>
          <p:cNvPr id="8" name="Google Shape;8;p5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300" b="0" i="0" u="none" strike="noStrike" cap="none">
                <a:solidFill>
                  <a:schemeClr val="accent1"/>
                </a:solidFill>
                <a:latin typeface="Calibri"/>
                <a:ea typeface="Calibri"/>
                <a:cs typeface="Calibri"/>
                <a:sym typeface="Calibri"/>
              </a:defRPr>
            </a:lvl1pPr>
            <a:lvl2pPr marL="0" marR="0" lvl="1" indent="0" algn="r" rtl="0">
              <a:spcBef>
                <a:spcPts val="0"/>
              </a:spcBef>
              <a:buNone/>
              <a:defRPr sz="10300" b="0" i="0" u="none" strike="noStrike" cap="none">
                <a:solidFill>
                  <a:schemeClr val="accent1"/>
                </a:solidFill>
                <a:latin typeface="Calibri"/>
                <a:ea typeface="Calibri"/>
                <a:cs typeface="Calibri"/>
                <a:sym typeface="Calibri"/>
              </a:defRPr>
            </a:lvl2pPr>
            <a:lvl3pPr marL="0" marR="0" lvl="2" indent="0" algn="r" rtl="0">
              <a:spcBef>
                <a:spcPts val="0"/>
              </a:spcBef>
              <a:buNone/>
              <a:defRPr sz="10300" b="0" i="0" u="none" strike="noStrike" cap="none">
                <a:solidFill>
                  <a:schemeClr val="accent1"/>
                </a:solidFill>
                <a:latin typeface="Calibri"/>
                <a:ea typeface="Calibri"/>
                <a:cs typeface="Calibri"/>
                <a:sym typeface="Calibri"/>
              </a:defRPr>
            </a:lvl3pPr>
            <a:lvl4pPr marL="0" marR="0" lvl="3" indent="0" algn="r" rtl="0">
              <a:spcBef>
                <a:spcPts val="0"/>
              </a:spcBef>
              <a:buNone/>
              <a:defRPr sz="10300" b="0" i="0" u="none" strike="noStrike" cap="none">
                <a:solidFill>
                  <a:schemeClr val="accent1"/>
                </a:solidFill>
                <a:latin typeface="Calibri"/>
                <a:ea typeface="Calibri"/>
                <a:cs typeface="Calibri"/>
                <a:sym typeface="Calibri"/>
              </a:defRPr>
            </a:lvl4pPr>
            <a:lvl5pPr marL="0" marR="0" lvl="4" indent="0" algn="r" rtl="0">
              <a:spcBef>
                <a:spcPts val="0"/>
              </a:spcBef>
              <a:buNone/>
              <a:defRPr sz="10300" b="0" i="0" u="none" strike="noStrike" cap="none">
                <a:solidFill>
                  <a:schemeClr val="accent1"/>
                </a:solidFill>
                <a:latin typeface="Calibri"/>
                <a:ea typeface="Calibri"/>
                <a:cs typeface="Calibri"/>
                <a:sym typeface="Calibri"/>
              </a:defRPr>
            </a:lvl5pPr>
            <a:lvl6pPr marL="0" marR="0" lvl="5" indent="0" algn="r" rtl="0">
              <a:spcBef>
                <a:spcPts val="0"/>
              </a:spcBef>
              <a:buNone/>
              <a:defRPr sz="10300" b="0" i="0" u="none" strike="noStrike" cap="none">
                <a:solidFill>
                  <a:schemeClr val="accent1"/>
                </a:solidFill>
                <a:latin typeface="Calibri"/>
                <a:ea typeface="Calibri"/>
                <a:cs typeface="Calibri"/>
                <a:sym typeface="Calibri"/>
              </a:defRPr>
            </a:lvl6pPr>
            <a:lvl7pPr marL="0" marR="0" lvl="6" indent="0" algn="r" rtl="0">
              <a:spcBef>
                <a:spcPts val="0"/>
              </a:spcBef>
              <a:buNone/>
              <a:defRPr sz="10300" b="0" i="0" u="none" strike="noStrike" cap="none">
                <a:solidFill>
                  <a:schemeClr val="accent1"/>
                </a:solidFill>
                <a:latin typeface="Calibri"/>
                <a:ea typeface="Calibri"/>
                <a:cs typeface="Calibri"/>
                <a:sym typeface="Calibri"/>
              </a:defRPr>
            </a:lvl7pPr>
            <a:lvl8pPr marL="0" marR="0" lvl="7" indent="0" algn="r" rtl="0">
              <a:spcBef>
                <a:spcPts val="0"/>
              </a:spcBef>
              <a:buNone/>
              <a:defRPr sz="10300" b="0" i="0" u="none" strike="noStrike" cap="none">
                <a:solidFill>
                  <a:schemeClr val="accent1"/>
                </a:solidFill>
                <a:latin typeface="Calibri"/>
                <a:ea typeface="Calibri"/>
                <a:cs typeface="Calibri"/>
                <a:sym typeface="Calibri"/>
              </a:defRPr>
            </a:lvl8pPr>
            <a:lvl9pPr marL="0" marR="0" lvl="8" indent="0" algn="r" rtl="0">
              <a:spcBef>
                <a:spcPts val="0"/>
              </a:spcBef>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lang="es-E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comments" Target="../comments/commen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comments" Target="../comments/commen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comments" Target="../comments/comment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hyperlink" Target="https://uil.unesco.org/adult-education/meets-invisible-friend-adult-education-and-sustainable-development-goals-new-york" TargetMode="External"/><Relationship Id="rId4" Type="http://schemas.openxmlformats.org/officeDocument/2006/relationships/hyperlink" Target="http://www.ashoka.org/"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5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 descr="Logotipo  Descripción generada automáticamente"/>
          <p:cNvPicPr preferRelativeResize="0"/>
          <p:nvPr/>
        </p:nvPicPr>
        <p:blipFill rotWithShape="1">
          <a:blip r:embed="rId4">
            <a:alphaModFix/>
          </a:blip>
          <a:srcRect/>
          <a:stretch/>
        </p:blipFill>
        <p:spPr>
          <a:xfrm>
            <a:off x="2481263" y="-500063"/>
            <a:ext cx="6079807" cy="6858000"/>
          </a:xfrm>
          <a:prstGeom prst="rect">
            <a:avLst/>
          </a:prstGeom>
          <a:noFill/>
          <a:ln>
            <a:noFill/>
          </a:ln>
        </p:spPr>
      </p:pic>
      <p:sp>
        <p:nvSpPr>
          <p:cNvPr id="87" name="Google Shape;87;p1"/>
          <p:cNvSpPr txBox="1">
            <a:spLocks noGrp="1"/>
          </p:cNvSpPr>
          <p:nvPr>
            <p:ph type="body" idx="1"/>
          </p:nvPr>
        </p:nvSpPr>
        <p:spPr>
          <a:xfrm>
            <a:off x="4697990" y="3895936"/>
            <a:ext cx="6960610" cy="164592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85000"/>
              </a:lnSpc>
              <a:spcBef>
                <a:spcPts val="0"/>
              </a:spcBef>
              <a:spcAft>
                <a:spcPts val="0"/>
              </a:spcAft>
              <a:buClr>
                <a:srgbClr val="3A3A3A"/>
              </a:buClr>
              <a:buSzPts val="3200"/>
              <a:buNone/>
              <a:defRPr b="1">
                <a:solidFill>
                  <a:srgbClr val="3A3A3A"/>
                </a:solidFill>
              </a:defRPr>
            </a:pPr>
            <a:r>
              <a:rPr dirty="0" err="1"/>
              <a:t>Ενότητ</a:t>
            </a:r>
            <a:r>
              <a:rPr dirty="0"/>
              <a:t>α 4. Ο </a:t>
            </a:r>
            <a:r>
              <a:rPr dirty="0" err="1"/>
              <a:t>σχεδι</a:t>
            </a:r>
            <a:r>
              <a:rPr dirty="0"/>
              <a:t>ασμός επιμέρους δράσεων </a:t>
            </a:r>
            <a:r>
              <a:rPr dirty="0">
                <a:solidFill>
                  <a:schemeClr val="tx1"/>
                </a:solidFill>
              </a:rPr>
              <a:t>καθοδήγησης</a:t>
            </a:r>
            <a:r>
              <a:rPr dirty="0">
                <a:solidFill>
                  <a:srgbClr val="FF0000"/>
                </a:solidFill>
              </a:rPr>
              <a:t> </a:t>
            </a:r>
            <a:r>
              <a:rPr dirty="0"/>
              <a:t>για κοινωνικούς επιχειρηματίες με στόχο την επίτευξη των Στόχων Βιώσιμης Ανάπτυξης</a:t>
            </a:r>
            <a:r>
              <a:rPr lang="en-GB" dirty="0"/>
              <a:t> (</a:t>
            </a:r>
            <a:r>
              <a:rPr lang="el-GR" dirty="0"/>
              <a:t>ΣΒΑ)</a:t>
            </a:r>
            <a:endParaRPr lang="en-GB" dirty="0"/>
          </a:p>
          <a:p>
            <a:pPr marL="0" lvl="0" indent="0" algn="l" rtl="0">
              <a:lnSpc>
                <a:spcPct val="85000"/>
              </a:lnSpc>
              <a:spcBef>
                <a:spcPts val="0"/>
              </a:spcBef>
              <a:spcAft>
                <a:spcPts val="0"/>
              </a:spcAft>
              <a:buClr>
                <a:srgbClr val="3A3A3A"/>
              </a:buClr>
              <a:buSzPts val="3200"/>
              <a:buNone/>
              <a:defRPr b="1">
                <a:solidFill>
                  <a:srgbClr val="3A3A3A"/>
                </a:solidFill>
              </a:defRPr>
            </a:pPr>
            <a:endParaRPr b="1" dirty="0">
              <a:solidFill>
                <a:srgbClr val="3A3A3A"/>
              </a:solidFill>
            </a:endParaRPr>
          </a:p>
        </p:txBody>
      </p:sp>
      <p:sp>
        <p:nvSpPr>
          <p:cNvPr id="88" name="Google Shape;88;p1"/>
          <p:cNvSpPr/>
          <p:nvPr/>
        </p:nvSpPr>
        <p:spPr>
          <a:xfrm>
            <a:off x="0" y="0"/>
            <a:ext cx="2628900" cy="6858000"/>
          </a:xfrm>
          <a:prstGeom prst="rect">
            <a:avLst/>
          </a:prstGeom>
          <a:solidFill>
            <a:srgbClr val="40B385"/>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4880870" y="874977"/>
            <a:ext cx="7122536" cy="1645920"/>
          </a:xfrm>
          <a:prstGeom prst="rect">
            <a:avLst/>
          </a:prstGeom>
          <a:noFill/>
          <a:ln>
            <a:noFill/>
          </a:ln>
        </p:spPr>
        <p:txBody>
          <a:bodyPr spcFirstLastPara="1" wrap="square" lIns="91425" tIns="45700" rIns="91425" bIns="45700" anchor="t" anchorCtr="0">
            <a:normAutofit/>
          </a:bodyPr>
          <a:lstStyle/>
          <a:p>
            <a:pPr marL="0" marR="0" lvl="0" indent="0" algn="l" rtl="0">
              <a:lnSpc>
                <a:spcPct val="85000"/>
              </a:lnSpc>
              <a:spcBef>
                <a:spcPts val="0"/>
              </a:spcBef>
              <a:spcAft>
                <a:spcPts val="0"/>
              </a:spcAft>
              <a:buClr>
                <a:schemeClr val="dk1"/>
              </a:buClr>
              <a:buSzPts val="3200"/>
              <a:buFont typeface="Arial"/>
              <a:buNone/>
            </a:pPr>
            <a:endParaRPr sz="3200" b="0" i="0" u="none" strike="noStrike" cap="none">
              <a:solidFill>
                <a:srgbClr val="3A3A3A"/>
              </a:solidFill>
              <a:latin typeface="Calibri"/>
              <a:ea typeface="Calibri"/>
              <a:cs typeface="Calibri"/>
              <a:sym typeface="Calibri"/>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10"/>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10"/>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10"/>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2. Παιδαγωγικές προσεγγίσεις για την εργασία με ενήλικες</a:t>
            </a:r>
            <a:endParaRPr>
              <a:solidFill>
                <a:srgbClr val="FFFFFF"/>
              </a:solidFill>
            </a:endParaRPr>
          </a:p>
        </p:txBody>
      </p:sp>
      <p:sp>
        <p:nvSpPr>
          <p:cNvPr id="155" name="Google Shape;155;p10"/>
          <p:cNvSpPr txBox="1"/>
          <p:nvPr/>
        </p:nvSpPr>
        <p:spPr>
          <a:xfrm>
            <a:off x="304800" y="2795886"/>
            <a:ext cx="11780519"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SzPts val="1100"/>
              <a:buNone/>
              <a:defRPr sz="1600">
                <a:solidFill>
                  <a:schemeClr val="dk1"/>
                </a:solidFill>
              </a:defRPr>
            </a:pPr>
            <a:r>
              <a:rPr sz="1800" dirty="0">
                <a:latin typeface="+mj-lt"/>
              </a:rPr>
              <a:t>Η </a:t>
            </a:r>
            <a:r>
              <a:rPr sz="1800" dirty="0" err="1">
                <a:latin typeface="+mj-lt"/>
              </a:rPr>
              <a:t>συνεργ</a:t>
            </a:r>
            <a:r>
              <a:rPr sz="1800" dirty="0">
                <a:latin typeface="+mj-lt"/>
              </a:rPr>
              <a:t>ασία με τους ΣΒΑ και την κοινωνική οικονομία καθιστά αναγκαία την εφαρμογή ειδικών παιδαγωγικών προσεγγίσεων. </a:t>
            </a:r>
            <a:r>
              <a:rPr sz="1800" dirty="0" err="1">
                <a:latin typeface="+mj-lt"/>
              </a:rPr>
              <a:t>Γι</a:t>
            </a:r>
            <a:r>
              <a:rPr sz="1800" dirty="0">
                <a:latin typeface="+mj-lt"/>
              </a:rPr>
              <a:t>α να βοηθηθούν οι ενήλικες στην υλοποίηση της κοινωνικής οικονομίας και των ΣΒΑ στα επιχειρηματικά τους σχέδια, οι εκπαιδευτές και οι σύμβουλοι πρέπει να έχουν μια επισκόπηση των </a:t>
            </a:r>
            <a:r>
              <a:rPr sz="1800" b="1" dirty="0">
                <a:latin typeface="+mj-lt"/>
              </a:rPr>
              <a:t>ειδικών αναγκών της ομάδας-στόχου τους</a:t>
            </a:r>
            <a:r>
              <a:rPr sz="1800" dirty="0">
                <a:latin typeface="+mj-lt"/>
              </a:rPr>
              <a:t> — των ενηλίκων επιχειρηματιών. </a:t>
            </a:r>
            <a:endParaRPr sz="1800" dirty="0">
              <a:solidFill>
                <a:schemeClr val="dk1"/>
              </a:solidFill>
              <a:latin typeface="+mj-lt"/>
              <a:ea typeface="Calibri"/>
              <a:cs typeface="Calibri"/>
              <a:sym typeface="Calibri"/>
            </a:endParaRPr>
          </a:p>
          <a:p>
            <a:pPr marL="0" marR="0" lvl="0" indent="0" algn="just" rtl="0">
              <a:spcBef>
                <a:spcPts val="0"/>
              </a:spcBef>
              <a:spcAft>
                <a:spcPts val="0"/>
              </a:spcAft>
              <a:buNone/>
            </a:pPr>
            <a:endParaRPr sz="1800" dirty="0">
              <a:solidFill>
                <a:schemeClr val="dk1"/>
              </a:solidFill>
              <a:latin typeface="+mj-lt"/>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sz="1800" dirty="0">
                <a:latin typeface="+mj-lt"/>
              </a:rPr>
              <a:t>Τα </a:t>
            </a:r>
            <a:r>
              <a:rPr sz="1800" dirty="0" err="1">
                <a:latin typeface="+mj-lt"/>
              </a:rPr>
              <a:t>εκ</a:t>
            </a:r>
            <a:r>
              <a:rPr sz="1800" dirty="0">
                <a:latin typeface="+mj-lt"/>
              </a:rPr>
              <a:t>παιδευτικά μοντέλα στην εκπαίδευση ποικίλλουν ανάλογα με την ομάδα-στόχο και στην περίπτωση της εκπαίδευσης ενηλίκων ο όρος που χρησιμοποιείται για την αναφορά στις εφαρμοσμένες παιδαγωγικές προσεγγίσεις είναι Andragogy</a:t>
            </a:r>
            <a:r>
              <a:rPr lang="el-GR" sz="1800" dirty="0">
                <a:latin typeface="+mj-lt"/>
              </a:rPr>
              <a:t> (</a:t>
            </a:r>
            <a:r>
              <a:rPr lang="el-GR" sz="1800" dirty="0" err="1">
                <a:latin typeface="+mj-lt"/>
              </a:rPr>
              <a:t>Ανδραγωγία</a:t>
            </a:r>
            <a:r>
              <a:rPr lang="el-GR" sz="1800" dirty="0">
                <a:latin typeface="+mj-lt"/>
              </a:rPr>
              <a:t>)</a:t>
            </a:r>
            <a:r>
              <a:rPr sz="1800" dirty="0">
                <a:latin typeface="+mj-lt"/>
              </a:rPr>
              <a:t>. Ο </a:t>
            </a:r>
            <a:r>
              <a:rPr sz="1800" dirty="0" err="1">
                <a:latin typeface="+mj-lt"/>
              </a:rPr>
              <a:t>όρος</a:t>
            </a:r>
            <a:r>
              <a:rPr sz="1800" dirty="0">
                <a:latin typeface="+mj-lt"/>
              </a:rPr>
              <a:t> α</a:t>
            </a:r>
            <a:r>
              <a:rPr sz="1800" dirty="0" err="1">
                <a:latin typeface="+mj-lt"/>
              </a:rPr>
              <a:t>ρχικά</a:t>
            </a:r>
            <a:r>
              <a:rPr sz="1800" dirty="0">
                <a:latin typeface="+mj-lt"/>
              </a:rPr>
              <a:t> </a:t>
            </a:r>
            <a:r>
              <a:rPr sz="1800" dirty="0" err="1">
                <a:latin typeface="+mj-lt"/>
              </a:rPr>
              <a:t>ορίστηκε</a:t>
            </a:r>
            <a:r>
              <a:rPr sz="1800" dirty="0">
                <a:latin typeface="+mj-lt"/>
              </a:rPr>
              <a:t> από </a:t>
            </a:r>
            <a:r>
              <a:rPr sz="1800" dirty="0" err="1">
                <a:latin typeface="+mj-lt"/>
              </a:rPr>
              <a:t>τον</a:t>
            </a:r>
            <a:r>
              <a:rPr sz="1800" dirty="0">
                <a:latin typeface="+mj-lt"/>
              </a:rPr>
              <a:t> Malcolm Knowles, ο οπ</a:t>
            </a:r>
            <a:r>
              <a:rPr sz="1800" dirty="0" err="1">
                <a:latin typeface="+mj-lt"/>
              </a:rPr>
              <a:t>οίος</a:t>
            </a:r>
            <a:r>
              <a:rPr sz="1800" dirty="0">
                <a:latin typeface="+mj-lt"/>
              </a:rPr>
              <a:t> </a:t>
            </a:r>
            <a:r>
              <a:rPr sz="1800" dirty="0" err="1">
                <a:latin typeface="+mj-lt"/>
              </a:rPr>
              <a:t>ήτ</a:t>
            </a:r>
            <a:r>
              <a:rPr sz="1800" dirty="0">
                <a:latin typeface="+mj-lt"/>
              </a:rPr>
              <a:t>αν αυτός που καθόρισε το σύνολο των θεμελιωδών αρχών για την εκπαίδευση ενηλίκων στο βιβλίο του «</a:t>
            </a:r>
            <a:r>
              <a:rPr lang="el-GR" sz="1800" dirty="0" err="1">
                <a:latin typeface="+mj-lt"/>
              </a:rPr>
              <a:t>Ανδραγωγία</a:t>
            </a:r>
            <a:r>
              <a:rPr sz="1800" dirty="0">
                <a:latin typeface="+mj-lt"/>
              </a:rPr>
              <a:t>: Μαθαίνοντας σε ενήλικες».</a:t>
            </a:r>
          </a:p>
          <a:p>
            <a:pPr marL="0" marR="0" lvl="0" indent="0" algn="just" rtl="0">
              <a:spcBef>
                <a:spcPts val="0"/>
              </a:spcBef>
              <a:spcAft>
                <a:spcPts val="0"/>
              </a:spcAft>
              <a:buNone/>
            </a:pPr>
            <a:endParaRPr sz="1800" dirty="0">
              <a:solidFill>
                <a:schemeClr val="dk1"/>
              </a:solidFill>
              <a:latin typeface="+mj-lt"/>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sz="1800" dirty="0">
                <a:latin typeface="+mj-lt"/>
              </a:rPr>
              <a:t>Ο Knowles (2006), </a:t>
            </a:r>
            <a:r>
              <a:rPr sz="1800" dirty="0" err="1">
                <a:latin typeface="+mj-lt"/>
              </a:rPr>
              <a:t>ξεκίνησε</a:t>
            </a:r>
            <a:r>
              <a:rPr sz="1800" dirty="0">
                <a:latin typeface="+mj-lt"/>
              </a:rPr>
              <a:t> από </a:t>
            </a:r>
            <a:r>
              <a:rPr sz="1800" dirty="0" err="1">
                <a:latin typeface="+mj-lt"/>
              </a:rPr>
              <a:t>τη</a:t>
            </a:r>
            <a:r>
              <a:rPr sz="1800" dirty="0">
                <a:latin typeface="+mj-lt"/>
              </a:rPr>
              <a:t> </a:t>
            </a:r>
            <a:r>
              <a:rPr lang="el-GR" sz="1800" dirty="0">
                <a:latin typeface="+mj-lt"/>
              </a:rPr>
              <a:t>ιδέα</a:t>
            </a:r>
            <a:r>
              <a:rPr sz="1800" dirty="0">
                <a:latin typeface="+mj-lt"/>
              </a:rPr>
              <a:t> </a:t>
            </a:r>
            <a:r>
              <a:rPr sz="1800" dirty="0" err="1">
                <a:latin typeface="+mj-lt"/>
              </a:rPr>
              <a:t>ότι</a:t>
            </a:r>
            <a:r>
              <a:rPr sz="1800" dirty="0">
                <a:latin typeface="+mj-lt"/>
              </a:rPr>
              <a:t> </a:t>
            </a:r>
            <a:r>
              <a:rPr sz="1800" dirty="0" err="1">
                <a:latin typeface="+mj-lt"/>
              </a:rPr>
              <a:t>οι</a:t>
            </a:r>
            <a:r>
              <a:rPr sz="1800" dirty="0">
                <a:latin typeface="+mj-lt"/>
              </a:rPr>
              <a:t> </a:t>
            </a:r>
            <a:r>
              <a:rPr sz="1800" dirty="0" err="1">
                <a:latin typeface="+mj-lt"/>
              </a:rPr>
              <a:t>ενήλικες</a:t>
            </a:r>
            <a:r>
              <a:rPr sz="1800" dirty="0">
                <a:latin typeface="+mj-lt"/>
              </a:rPr>
              <a:t> μαθα</a:t>
            </a:r>
            <a:r>
              <a:rPr sz="1800" dirty="0" err="1">
                <a:latin typeface="+mj-lt"/>
              </a:rPr>
              <a:t>ίνουν</a:t>
            </a:r>
            <a:r>
              <a:rPr sz="1800" dirty="0">
                <a:latin typeface="+mj-lt"/>
              </a:rPr>
              <a:t> </a:t>
            </a:r>
            <a:r>
              <a:rPr sz="1800" dirty="0" err="1">
                <a:latin typeface="+mj-lt"/>
              </a:rPr>
              <a:t>με</a:t>
            </a:r>
            <a:r>
              <a:rPr sz="1800" dirty="0">
                <a:latin typeface="+mj-lt"/>
              </a:rPr>
              <a:t> </a:t>
            </a:r>
            <a:r>
              <a:rPr sz="1800" dirty="0" err="1">
                <a:latin typeface="+mj-lt"/>
              </a:rPr>
              <a:t>δι</a:t>
            </a:r>
            <a:r>
              <a:rPr sz="1800" dirty="0">
                <a:latin typeface="+mj-lt"/>
              </a:rPr>
              <a:t>αφορετικούς τρόπους, γεγονός που τον οδηγεί στον εντοπισμό μιας σειράς χαρακτηριστικών που πρέπει να ληφθούν υπόψη κατά το σχεδιασμό εκπαιδευτικών προγραμμάτων που έχουν αυτή την ομάδα ως αποδέκτες.</a:t>
            </a:r>
            <a:endParaRPr sz="1800" dirty="0">
              <a:solidFill>
                <a:schemeClr val="dk1"/>
              </a:solidFill>
              <a:latin typeface="+mj-lt"/>
              <a:ea typeface="Calibri"/>
              <a:cs typeface="Calibri"/>
              <a:sym typeface="Calibri"/>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11"/>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11"/>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11"/>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2. Παιδαγωγικές προσεγγίσεις για την εργασία με ενήλικες</a:t>
            </a:r>
            <a:endParaRPr>
              <a:solidFill>
                <a:srgbClr val="FFFFFF"/>
              </a:solidFill>
            </a:endParaRPr>
          </a:p>
        </p:txBody>
      </p:sp>
      <p:sp>
        <p:nvSpPr>
          <p:cNvPr id="163" name="Google Shape;163;p11"/>
          <p:cNvSpPr txBox="1"/>
          <p:nvPr/>
        </p:nvSpPr>
        <p:spPr>
          <a:xfrm>
            <a:off x="643467" y="2723944"/>
            <a:ext cx="10992273"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dirty="0" err="1"/>
              <a:t>Θεμελιώδεις</a:t>
            </a:r>
            <a:r>
              <a:rPr dirty="0"/>
              <a:t> </a:t>
            </a:r>
            <a:r>
              <a:rPr dirty="0" err="1"/>
              <a:t>Αρχές</a:t>
            </a:r>
            <a:r>
              <a:rPr dirty="0"/>
              <a:t> </a:t>
            </a:r>
            <a:r>
              <a:rPr dirty="0" err="1"/>
              <a:t>της</a:t>
            </a:r>
            <a:r>
              <a:rPr dirty="0"/>
              <a:t> </a:t>
            </a:r>
            <a:r>
              <a:rPr dirty="0" err="1"/>
              <a:t>Εκ</a:t>
            </a:r>
            <a:r>
              <a:rPr dirty="0"/>
              <a:t>παίδευσης Ενηλίκων</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dirty="0"/>
              <a:t>1. Ο </a:t>
            </a:r>
            <a:r>
              <a:rPr dirty="0" err="1"/>
              <a:t>ενήλικ</a:t>
            </a:r>
            <a:r>
              <a:rPr dirty="0"/>
              <a:t>ας μαθητής πρέπει να γνωρίζει γιατί πρέπει να μάθει κάτι πριν υποβληθεί στη διαδικασία μάθησης. Ο </a:t>
            </a:r>
            <a:r>
              <a:rPr dirty="0" err="1"/>
              <a:t>ενήλικ</a:t>
            </a:r>
            <a:r>
              <a:rPr dirty="0"/>
              <a:t>ας συμμετέχει στην εκπαίδευσή του, οπότε πρέπει να προσδιορίσει σαφώς την ανάγκη για τη μάθησή του. </a:t>
            </a:r>
            <a:r>
              <a:rPr dirty="0" err="1"/>
              <a:t>Πρέ</a:t>
            </a:r>
            <a:r>
              <a:rPr dirty="0"/>
              <a:t>πει να γνωρίζει τους στόχους του για να βελτιώσει την απόδοσή του.</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dirty="0"/>
              <a:t>2. Από </a:t>
            </a:r>
            <a:r>
              <a:rPr dirty="0" err="1"/>
              <a:t>την</a:t>
            </a:r>
            <a:r>
              <a:rPr dirty="0"/>
              <a:t> άπ</a:t>
            </a:r>
            <a:r>
              <a:rPr dirty="0" err="1"/>
              <a:t>οψη</a:t>
            </a:r>
            <a:r>
              <a:rPr dirty="0"/>
              <a:t> </a:t>
            </a:r>
            <a:r>
              <a:rPr dirty="0" err="1"/>
              <a:t>της</a:t>
            </a:r>
            <a:r>
              <a:rPr dirty="0"/>
              <a:t> α</a:t>
            </a:r>
            <a:r>
              <a:rPr dirty="0" err="1"/>
              <a:t>νδρ</a:t>
            </a:r>
            <a:r>
              <a:rPr dirty="0"/>
              <a:t>αγωγίας, ο ενήλικας έχει ήδη ένα βαθμό ωριμότητας που του επιτρέπει να γνωρίζει ότι είναι υπεύθυνος για την ανάπτυξή του και, ως εκ τούτου, η απόφαση να συμμετάσχει σε μια μαθησιακή διαδικασία ανήκει σε αυτόν.</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dirty="0"/>
              <a:t>3. </a:t>
            </a:r>
            <a:r>
              <a:rPr dirty="0" err="1"/>
              <a:t>Σε</a:t>
            </a:r>
            <a:r>
              <a:rPr dirty="0"/>
              <a:t> α</a:t>
            </a:r>
            <a:r>
              <a:rPr dirty="0" err="1"/>
              <a:t>ντίθεση</a:t>
            </a:r>
            <a:r>
              <a:rPr dirty="0"/>
              <a:t> </a:t>
            </a:r>
            <a:r>
              <a:rPr dirty="0" err="1"/>
              <a:t>με</a:t>
            </a:r>
            <a:r>
              <a:rPr dirty="0"/>
              <a:t> </a:t>
            </a:r>
            <a:r>
              <a:rPr dirty="0" err="1"/>
              <a:t>άλλες</a:t>
            </a:r>
            <a:r>
              <a:rPr dirty="0"/>
              <a:t> </a:t>
            </a:r>
            <a:r>
              <a:rPr dirty="0" err="1"/>
              <a:t>ομάδες</a:t>
            </a:r>
            <a:r>
              <a:rPr dirty="0"/>
              <a:t>, </a:t>
            </a:r>
            <a:r>
              <a:rPr dirty="0" err="1"/>
              <a:t>οι</a:t>
            </a:r>
            <a:r>
              <a:rPr dirty="0"/>
              <a:t> </a:t>
            </a:r>
            <a:r>
              <a:rPr dirty="0" err="1"/>
              <a:t>ενήλικες</a:t>
            </a:r>
            <a:r>
              <a:rPr dirty="0"/>
              <a:t> </a:t>
            </a:r>
            <a:r>
              <a:rPr dirty="0" err="1"/>
              <a:t>έχουν</a:t>
            </a:r>
            <a:r>
              <a:rPr dirty="0"/>
              <a:t> </a:t>
            </a:r>
            <a:r>
              <a:rPr dirty="0" err="1"/>
              <a:t>εκτετ</a:t>
            </a:r>
            <a:r>
              <a:rPr dirty="0"/>
              <a:t>αμένο υπόβαθρο και εμπειρία, οπότε ο σχεδιασμός εκπαιδευτικών διαδικασιών που εκμεταλλεύονται και εκμεταλλεύονται όλη αυτή την εμπειρία</a:t>
            </a:r>
            <a:r>
              <a:rPr lang="en-GB" dirty="0"/>
              <a:t>,</a:t>
            </a:r>
            <a:r>
              <a:rPr dirty="0"/>
              <a:t> είναι απαραίτητος για την επιτυχία της εκπαιδευτικής δράσης.</a:t>
            </a: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12"/>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12"/>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2"/>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2. Παιδαγωγικές προσεγγίσεις για την εργασία με ενήλικες</a:t>
            </a:r>
            <a:endParaRPr>
              <a:solidFill>
                <a:srgbClr val="FFFFFF"/>
              </a:solidFill>
            </a:endParaRPr>
          </a:p>
        </p:txBody>
      </p:sp>
      <p:sp>
        <p:nvSpPr>
          <p:cNvPr id="171" name="Google Shape;171;p12"/>
          <p:cNvSpPr txBox="1"/>
          <p:nvPr/>
        </p:nvSpPr>
        <p:spPr>
          <a:xfrm>
            <a:off x="643467" y="2723944"/>
            <a:ext cx="10992273" cy="37548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dirty="0"/>
              <a:t>4. </a:t>
            </a:r>
            <a:r>
              <a:rPr dirty="0" err="1"/>
              <a:t>Το</a:t>
            </a:r>
            <a:r>
              <a:rPr dirty="0"/>
              <a:t> π</a:t>
            </a:r>
            <a:r>
              <a:rPr dirty="0" err="1"/>
              <a:t>εριεχόμενο</a:t>
            </a:r>
            <a:r>
              <a:rPr dirty="0"/>
              <a:t> π</a:t>
            </a:r>
            <a:r>
              <a:rPr dirty="0" err="1"/>
              <a:t>ου</a:t>
            </a:r>
            <a:r>
              <a:rPr dirty="0"/>
              <a:t> αναπ</a:t>
            </a:r>
            <a:r>
              <a:rPr dirty="0" err="1"/>
              <a:t>τύσσετ</a:t>
            </a:r>
            <a:r>
              <a:rPr dirty="0"/>
              <a:t>αι πρέπει να είναι ενδιαφέρον για τον συμμετέχοντα και οι δραστηριότητες πρέπει να σχεδιάζονται με τέτοιο τρόπο ώστε να επιτρέπουν την αλληλεπίδραση με την πραγματικότητα. </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dirty="0"/>
              <a:t>5. Η β</a:t>
            </a:r>
            <a:r>
              <a:rPr dirty="0" err="1"/>
              <a:t>άση</a:t>
            </a:r>
            <a:r>
              <a:rPr dirty="0"/>
              <a:t> </a:t>
            </a:r>
            <a:r>
              <a:rPr dirty="0" err="1"/>
              <a:t>του</a:t>
            </a:r>
            <a:r>
              <a:rPr dirty="0"/>
              <a:t> </a:t>
            </a:r>
            <a:r>
              <a:rPr dirty="0" err="1"/>
              <a:t>σχεδι</a:t>
            </a:r>
            <a:r>
              <a:rPr dirty="0"/>
              <a:t>ασμού της κατάρτισης πρέπει να είναι ο προσανατολισμός προς τη μάθηση. </a:t>
            </a:r>
            <a:r>
              <a:rPr dirty="0" err="1"/>
              <a:t>Είν</a:t>
            </a:r>
            <a:r>
              <a:rPr dirty="0"/>
              <a:t>αι σκόπιμο να ληφθούν υπόψη νέες μεθοδολογικές προσεγγίσεις που επιτρέπουν την αλληλεπίδραση με την πραγματικότητα και τη μάθηση σύμφωνα με μια προσέγγιση απόκτησης ικανοτήτων.</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dirty="0"/>
              <a:t>6. Η κα</a:t>
            </a:r>
            <a:r>
              <a:rPr dirty="0" err="1"/>
              <a:t>τάρτιση</a:t>
            </a:r>
            <a:r>
              <a:rPr dirty="0"/>
              <a:t> π</a:t>
            </a:r>
            <a:r>
              <a:rPr dirty="0" err="1"/>
              <a:t>ρέ</a:t>
            </a:r>
            <a:r>
              <a:rPr dirty="0"/>
              <a:t>πει να σχεδιάζεται με τέτοιο τρόπο ώστε να δίνει έμφαση στα κίνητρα για μάθηση.</a:t>
            </a:r>
          </a:p>
          <a:p>
            <a:pPr marL="0" marR="0" lvl="0" indent="0" algn="l" rtl="0">
              <a:spcBef>
                <a:spcPts val="0"/>
              </a:spcBef>
              <a:spcAft>
                <a:spcPts val="0"/>
              </a:spcAft>
              <a:buNone/>
            </a:pPr>
            <a:endParaRPr lang="el-G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l-GR" sz="2800" dirty="0">
              <a:solidFill>
                <a:schemeClr val="dk1"/>
              </a:solidFill>
              <a:latin typeface="Calibri"/>
              <a:ea typeface="Calibri"/>
              <a:cs typeface="Calibri"/>
              <a:sym typeface="Calibri"/>
            </a:endParaRPr>
          </a:p>
          <a:p>
            <a:pPr marL="0" marR="0" lvl="0" indent="0" algn="l" rtl="0">
              <a:spcBef>
                <a:spcPts val="0"/>
              </a:spcBef>
              <a:spcAft>
                <a:spcPts val="0"/>
              </a:spcAft>
              <a:buNone/>
              <a:defRPr sz="2400">
                <a:solidFill>
                  <a:schemeClr val="dk1"/>
                </a:solidFill>
                <a:latin typeface="Calibri"/>
                <a:ea typeface="Calibri"/>
                <a:cs typeface="Calibri"/>
                <a:sym typeface="Calibri"/>
              </a:defRPr>
            </a:pPr>
            <a:r>
              <a:rPr lang="el-GR" dirty="0"/>
              <a:t>Η εκπαίδευση ενηλίκων θα πρέπει να είναι επικεντρωμένη στους συμμετέχοντες και να καθοδηγείται από έναν συντονιστή/διαμεσολαβητή</a:t>
            </a:r>
            <a:endParaRPr lang="el-GR" sz="24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13"/>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3"/>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13"/>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2. Παιδαγωγικές προσεγγίσεις για την εργασία με ενήλικες</a:t>
            </a:r>
            <a:endParaRPr>
              <a:solidFill>
                <a:srgbClr val="FFFFFF"/>
              </a:solidFill>
            </a:endParaRPr>
          </a:p>
        </p:txBody>
      </p:sp>
      <p:sp>
        <p:nvSpPr>
          <p:cNvPr id="179" name="Google Shape;179;p13"/>
          <p:cNvSpPr txBox="1"/>
          <p:nvPr/>
        </p:nvSpPr>
        <p:spPr>
          <a:xfrm>
            <a:off x="643467" y="2676644"/>
            <a:ext cx="10992300" cy="3324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u="sng">
                <a:solidFill>
                  <a:schemeClr val="dk1"/>
                </a:solidFill>
                <a:latin typeface="Calibri"/>
                <a:ea typeface="Calibri"/>
                <a:cs typeface="Calibri"/>
                <a:sym typeface="Calibri"/>
              </a:defRPr>
            </a:pPr>
            <a:r>
              <a:t>Διαφορές μεταξύ δασκάλου και διαμεσολαβητή (Adam 1987)</a:t>
            </a: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aphicFrame>
        <p:nvGraphicFramePr>
          <p:cNvPr id="180" name="Google Shape;180;p13"/>
          <p:cNvGraphicFramePr/>
          <p:nvPr>
            <p:extLst>
              <p:ext uri="{D42A27DB-BD31-4B8C-83A1-F6EECF244321}">
                <p14:modId xmlns:p14="http://schemas.microsoft.com/office/powerpoint/2010/main" val="1509313520"/>
              </p:ext>
            </p:extLst>
          </p:nvPr>
        </p:nvGraphicFramePr>
        <p:xfrm>
          <a:off x="1769110" y="3542876"/>
          <a:ext cx="8335000" cy="2667050"/>
        </p:xfrm>
        <a:graphic>
          <a:graphicData uri="http://schemas.openxmlformats.org/drawingml/2006/table">
            <a:tbl>
              <a:tblPr firstRow="1" bandRow="1">
                <a:noFill/>
                <a:tableStyleId>{09453625-C0CA-416E-A14C-AF0B451563E6}</a:tableStyleId>
              </a:tblPr>
              <a:tblGrid>
                <a:gridCol w="4167500">
                  <a:extLst>
                    <a:ext uri="{9D8B030D-6E8A-4147-A177-3AD203B41FA5}">
                      <a16:colId xmlns:a16="http://schemas.microsoft.com/office/drawing/2014/main" val="20000"/>
                    </a:ext>
                  </a:extLst>
                </a:gridCol>
                <a:gridCol w="41675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t> Ο ΚΛΑΣΙΚΌΣ ΡΌΛΟΣ ΤΟΥ ΔΑΣΚΆΛΟΥ</a:t>
                      </a:r>
                    </a:p>
                  </a:txBody>
                  <a:tcPr marL="91450" marR="91450" marT="45725" marB="45725"/>
                </a:tc>
                <a:tc>
                  <a:txBody>
                    <a:bodyPr/>
                    <a:lstStyle/>
                    <a:p>
                      <a:pPr marL="0" marR="0" lvl="0" indent="0" algn="ctr" rtl="0">
                        <a:spcBef>
                          <a:spcPts val="0"/>
                        </a:spcBef>
                        <a:spcAft>
                          <a:spcPts val="0"/>
                        </a:spcAft>
                        <a:buNone/>
                        <a:defRPr sz="1800"/>
                      </a:pPr>
                      <a:r>
                        <a:rPr lang="el-GR" dirty="0"/>
                        <a:t>ΔΙΑΜΕΣΟΛΑΒΗΤΗΣ</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defRPr sz="1800"/>
                      </a:pPr>
                      <a:r>
                        <a:t>Αυθεντία στη διδασκαλία</a:t>
                      </a:r>
                      <a:endParaRPr sz="1800"/>
                    </a:p>
                  </a:txBody>
                  <a:tcPr marL="91450" marR="91450" marT="45725" marB="45725"/>
                </a:tc>
                <a:tc>
                  <a:txBody>
                    <a:bodyPr/>
                    <a:lstStyle/>
                    <a:p>
                      <a:pPr marL="0" marR="0" lvl="0" indent="0" algn="l" rtl="0">
                        <a:spcBef>
                          <a:spcPts val="0"/>
                        </a:spcBef>
                        <a:spcAft>
                          <a:spcPts val="0"/>
                        </a:spcAft>
                        <a:buNone/>
                        <a:defRPr sz="1800"/>
                      </a:pPr>
                      <a:r>
                        <a:t>Ηγέτης και διευκολυντής της μάθησης</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defRPr sz="1800"/>
                      </a:pPr>
                      <a:r>
                        <a:t>ηγεσία ανάμεσα στον αυταρχισμό</a:t>
                      </a:r>
                    </a:p>
                    <a:p>
                      <a:pPr marL="0" marR="0" lvl="0" indent="0" algn="l" rtl="0">
                        <a:spcBef>
                          <a:spcPts val="0"/>
                        </a:spcBef>
                        <a:spcAft>
                          <a:spcPts val="0"/>
                        </a:spcAft>
                        <a:buNone/>
                        <a:defRPr sz="1800"/>
                      </a:pPr>
                      <a:r>
                        <a:t>και τον πατερναλισμό.</a:t>
                      </a:r>
                      <a:endParaRPr sz="1800"/>
                    </a:p>
                  </a:txBody>
                  <a:tcPr marL="91450" marR="91450" marT="45725" marB="45725"/>
                </a:tc>
                <a:tc>
                  <a:txBody>
                    <a:bodyPr/>
                    <a:lstStyle/>
                    <a:p>
                      <a:pPr marL="0" marR="0" lvl="0" indent="0" algn="l" rtl="0">
                        <a:spcBef>
                          <a:spcPts val="0"/>
                        </a:spcBef>
                        <a:spcAft>
                          <a:spcPts val="0"/>
                        </a:spcAft>
                        <a:buNone/>
                        <a:defRPr sz="1800"/>
                      </a:pPr>
                      <a:r>
                        <a:t>Δημοκρατική ηγεσία</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defRPr sz="1800"/>
                      </a:pPr>
                      <a:r>
                        <a:t>Καταναγκαστική ηγεσία</a:t>
                      </a:r>
                      <a:endParaRPr sz="1800"/>
                    </a:p>
                  </a:txBody>
                  <a:tcPr marL="91450" marR="91450" marT="45725" marB="45725"/>
                </a:tc>
                <a:tc>
                  <a:txBody>
                    <a:bodyPr/>
                    <a:lstStyle/>
                    <a:p>
                      <a:pPr marL="0" marR="0" lvl="0" indent="0" algn="l" rtl="0">
                        <a:spcBef>
                          <a:spcPts val="0"/>
                        </a:spcBef>
                        <a:spcAft>
                          <a:spcPts val="0"/>
                        </a:spcAft>
                        <a:buNone/>
                        <a:defRPr sz="1800"/>
                      </a:pPr>
                      <a:r>
                        <a:t>Συμμετοχική ηγεσία</a:t>
                      </a: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defRPr sz="1800"/>
                      </a:pPr>
                      <a:r>
                        <a:t>Ενθαρρύνει την απόκτηση γνώσεων</a:t>
                      </a:r>
                    </a:p>
                    <a:p>
                      <a:pPr marL="0" marR="0" lvl="0" indent="0" algn="l" rtl="0">
                        <a:spcBef>
                          <a:spcPts val="0"/>
                        </a:spcBef>
                        <a:spcAft>
                          <a:spcPts val="0"/>
                        </a:spcAft>
                        <a:buNone/>
                        <a:defRPr sz="1800"/>
                      </a:pPr>
                      <a:r>
                        <a:t>σύμφωνα με προκαθορισμένα σχέδια</a:t>
                      </a:r>
                      <a:endParaRPr sz="1800"/>
                    </a:p>
                  </a:txBody>
                  <a:tcPr marL="91450" marR="91450" marT="45725" marB="45725"/>
                </a:tc>
                <a:tc>
                  <a:txBody>
                    <a:bodyPr/>
                    <a:lstStyle/>
                    <a:p>
                      <a:pPr marL="0" marR="0" lvl="0" indent="0" algn="l" rtl="0">
                        <a:spcBef>
                          <a:spcPts val="0"/>
                        </a:spcBef>
                        <a:spcAft>
                          <a:spcPts val="0"/>
                        </a:spcAft>
                        <a:buNone/>
                        <a:defRPr sz="1800"/>
                      </a:pPr>
                      <a:r>
                        <a:rPr dirty="0"/>
                        <a:t>Παρα</a:t>
                      </a:r>
                      <a:r>
                        <a:rPr dirty="0" err="1"/>
                        <a:t>κιν</a:t>
                      </a:r>
                      <a:r>
                        <a:rPr lang="el-GR" dirty="0" err="1"/>
                        <a:t>εί</a:t>
                      </a:r>
                      <a:r>
                        <a:rPr dirty="0"/>
                        <a:t> </a:t>
                      </a:r>
                      <a:r>
                        <a:rPr dirty="0" err="1"/>
                        <a:t>την</a:t>
                      </a:r>
                      <a:r>
                        <a:rPr dirty="0"/>
                        <a:t> α</a:t>
                      </a:r>
                      <a:r>
                        <a:rPr dirty="0" err="1"/>
                        <a:t>υτο</a:t>
                      </a:r>
                      <a:r>
                        <a:rPr dirty="0"/>
                        <a:t>πραγμάτωση των</a:t>
                      </a:r>
                      <a:r>
                        <a:rPr lang="el-GR" dirty="0"/>
                        <a:t> συμμετεχόντων </a:t>
                      </a:r>
                      <a:r>
                        <a:rPr dirty="0"/>
                        <a:t>α</a:t>
                      </a:r>
                      <a:r>
                        <a:rPr dirty="0" err="1"/>
                        <a:t>νάλογ</a:t>
                      </a:r>
                      <a:r>
                        <a:rPr dirty="0"/>
                        <a:t>α με τις ανάγκες τους</a:t>
                      </a:r>
                      <a:endParaRPr sz="1800" dirty="0"/>
                    </a:p>
                  </a:txBody>
                  <a:tcPr marL="91450" marR="91450" marT="45725" marB="45725"/>
                </a:tc>
                <a:extLst>
                  <a:ext uri="{0D108BD9-81ED-4DB2-BD59-A6C34878D82A}">
                    <a16:rowId xmlns:a16="http://schemas.microsoft.com/office/drawing/2014/main" val="10004"/>
                  </a:ext>
                </a:extLst>
              </a:tr>
            </a:tbl>
          </a:graphicData>
        </a:graphic>
      </p:graphicFrame>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14"/>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14"/>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4"/>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2. Παιδαγωγικές προσεγγίσεις για την εργασία με ενήλικες</a:t>
            </a:r>
            <a:endParaRPr>
              <a:solidFill>
                <a:srgbClr val="FFFFFF"/>
              </a:solidFill>
            </a:endParaRPr>
          </a:p>
        </p:txBody>
      </p:sp>
      <p:sp>
        <p:nvSpPr>
          <p:cNvPr id="188" name="Google Shape;188;p14"/>
          <p:cNvSpPr txBox="1"/>
          <p:nvPr/>
        </p:nvSpPr>
        <p:spPr>
          <a:xfrm>
            <a:off x="643467" y="2683996"/>
            <a:ext cx="10992273"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dirty="0"/>
              <a:t>Η </a:t>
            </a:r>
            <a:r>
              <a:rPr dirty="0" err="1"/>
              <a:t>διδ</a:t>
            </a:r>
            <a:r>
              <a:rPr dirty="0"/>
              <a:t>ακτική της εκπαίδευσης ενηλίκων που ορίζεται από τον Δρ Adolfo Alcalá, έναν από τους σημαντικότερους ανδρολόγους, θεσπίζει μια σειρά από 20 βασικές πτυχές που πρέπει να ληφθούν υπόψη κατά το σχεδιασμό ενός μοντέλου/προγράμματος/εκπαιδευτικού προγράμματος ενηλίκων:</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dirty="0"/>
              <a:t> </a:t>
            </a:r>
            <a:endParaRPr sz="2400" dirty="0">
              <a:solidFill>
                <a:schemeClr val="dk1"/>
              </a:solidFill>
              <a:latin typeface="Calibri"/>
              <a:ea typeface="Calibri"/>
              <a:cs typeface="Calibri"/>
              <a:sym typeface="Calibri"/>
            </a:endParaRPr>
          </a:p>
        </p:txBody>
      </p:sp>
      <p:graphicFrame>
        <p:nvGraphicFramePr>
          <p:cNvPr id="189" name="Google Shape;189;p14"/>
          <p:cNvGraphicFramePr/>
          <p:nvPr>
            <p:extLst>
              <p:ext uri="{D42A27DB-BD31-4B8C-83A1-F6EECF244321}">
                <p14:modId xmlns:p14="http://schemas.microsoft.com/office/powerpoint/2010/main" val="899327235"/>
              </p:ext>
            </p:extLst>
          </p:nvPr>
        </p:nvGraphicFramePr>
        <p:xfrm>
          <a:off x="1249680" y="3640018"/>
          <a:ext cx="9405200" cy="3238961"/>
        </p:xfrm>
        <a:graphic>
          <a:graphicData uri="http://schemas.openxmlformats.org/drawingml/2006/table">
            <a:tbl>
              <a:tblPr firstRow="1" bandRow="1">
                <a:noFill/>
                <a:tableStyleId>{09453625-C0CA-416E-A14C-AF0B451563E6}</a:tableStyleId>
              </a:tblPr>
              <a:tblGrid>
                <a:gridCol w="4702600">
                  <a:extLst>
                    <a:ext uri="{9D8B030D-6E8A-4147-A177-3AD203B41FA5}">
                      <a16:colId xmlns:a16="http://schemas.microsoft.com/office/drawing/2014/main" val="20000"/>
                    </a:ext>
                  </a:extLst>
                </a:gridCol>
                <a:gridCol w="4702600">
                  <a:extLst>
                    <a:ext uri="{9D8B030D-6E8A-4147-A177-3AD203B41FA5}">
                      <a16:colId xmlns:a16="http://schemas.microsoft.com/office/drawing/2014/main" val="20001"/>
                    </a:ext>
                  </a:extLst>
                </a:gridCol>
              </a:tblGrid>
              <a:tr h="344791">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2873191">
                <a:tc>
                  <a:txBody>
                    <a:bodyPr/>
                    <a:lstStyle/>
                    <a:p>
                      <a:pPr marL="0" marR="0" lvl="0" indent="0" algn="l" rtl="0">
                        <a:spcBef>
                          <a:spcPts val="0"/>
                        </a:spcBef>
                        <a:spcAft>
                          <a:spcPts val="0"/>
                        </a:spcAft>
                        <a:buNone/>
                      </a:pPr>
                      <a:r>
                        <a:rPr lang="el-GR" sz="1800" dirty="0"/>
                        <a:t>Έκφραση.</a:t>
                      </a:r>
                    </a:p>
                    <a:p>
                      <a:pPr marL="0" marR="0" lvl="0" indent="0" algn="l" rtl="0">
                        <a:spcBef>
                          <a:spcPts val="0"/>
                        </a:spcBef>
                        <a:spcAft>
                          <a:spcPts val="0"/>
                        </a:spcAft>
                        <a:buNone/>
                      </a:pPr>
                      <a:r>
                        <a:rPr lang="el-GR" sz="1800" dirty="0" err="1"/>
                        <a:t>Αυτοαξιολόγηση</a:t>
                      </a:r>
                      <a:r>
                        <a:rPr lang="el-GR" sz="1800" dirty="0"/>
                        <a:t>.</a:t>
                      </a:r>
                    </a:p>
                    <a:p>
                      <a:pPr marL="0" marR="0" lvl="0" indent="0" algn="l" rtl="0">
                        <a:spcBef>
                          <a:spcPts val="0"/>
                        </a:spcBef>
                        <a:spcAft>
                          <a:spcPts val="0"/>
                        </a:spcAft>
                        <a:buNone/>
                      </a:pPr>
                      <a:r>
                        <a:rPr lang="el-GR" sz="1800" dirty="0"/>
                        <a:t>Επικοινωνία.</a:t>
                      </a:r>
                    </a:p>
                    <a:p>
                      <a:pPr marL="0" marR="0" lvl="0" indent="0" algn="l" rtl="0">
                        <a:spcBef>
                          <a:spcPts val="0"/>
                        </a:spcBef>
                        <a:spcAft>
                          <a:spcPts val="0"/>
                        </a:spcAft>
                        <a:buNone/>
                      </a:pPr>
                      <a:r>
                        <a:rPr lang="el-GR" sz="1800" dirty="0"/>
                        <a:t>Δημιουργικότητα.</a:t>
                      </a:r>
                    </a:p>
                    <a:p>
                      <a:pPr marL="0" marR="0" lvl="0" indent="0" algn="l" rtl="0">
                        <a:spcBef>
                          <a:spcPts val="0"/>
                        </a:spcBef>
                        <a:spcAft>
                          <a:spcPts val="0"/>
                        </a:spcAft>
                        <a:buNone/>
                      </a:pPr>
                      <a:r>
                        <a:rPr lang="el-GR" sz="1800" dirty="0"/>
                        <a:t>Καινοτομία.</a:t>
                      </a:r>
                    </a:p>
                    <a:p>
                      <a:pPr marL="0" marR="0" lvl="0" indent="0" algn="l" rtl="0">
                        <a:spcBef>
                          <a:spcPts val="0"/>
                        </a:spcBef>
                        <a:spcAft>
                          <a:spcPts val="0"/>
                        </a:spcAft>
                        <a:buNone/>
                      </a:pPr>
                      <a:r>
                        <a:rPr lang="el-GR" sz="1800" dirty="0"/>
                        <a:t>Ανταλλαγή εμπειριών.</a:t>
                      </a:r>
                    </a:p>
                    <a:p>
                      <a:pPr marL="0" marR="0" lvl="0" indent="0" algn="l" rtl="0">
                        <a:spcBef>
                          <a:spcPts val="0"/>
                        </a:spcBef>
                        <a:spcAft>
                          <a:spcPts val="0"/>
                        </a:spcAft>
                        <a:buNone/>
                      </a:pPr>
                      <a:r>
                        <a:rPr lang="el-GR" sz="1800" dirty="0"/>
                        <a:t>Εργαστήρια.</a:t>
                      </a:r>
                    </a:p>
                    <a:p>
                      <a:pPr marL="0" marR="0" lvl="0" indent="0" algn="l" rtl="0">
                        <a:spcBef>
                          <a:spcPts val="0"/>
                        </a:spcBef>
                        <a:spcAft>
                          <a:spcPts val="0"/>
                        </a:spcAft>
                        <a:buNone/>
                      </a:pPr>
                      <a:r>
                        <a:rPr lang="el-GR" sz="1800" dirty="0"/>
                        <a:t>Έρευνα.</a:t>
                      </a:r>
                    </a:p>
                    <a:p>
                      <a:pPr marL="0" marR="0" lvl="0" indent="0" algn="l" rtl="0">
                        <a:spcBef>
                          <a:spcPts val="0"/>
                        </a:spcBef>
                        <a:spcAft>
                          <a:spcPts val="0"/>
                        </a:spcAft>
                        <a:buNone/>
                      </a:pPr>
                      <a:r>
                        <a:rPr lang="el-GR" sz="1800" dirty="0"/>
                        <a:t>Εκθέσεις.</a:t>
                      </a:r>
                    </a:p>
                    <a:p>
                      <a:pPr marL="0" marR="0" lvl="0" indent="0" algn="l" rtl="0">
                        <a:spcBef>
                          <a:spcPts val="0"/>
                        </a:spcBef>
                        <a:spcAft>
                          <a:spcPts val="0"/>
                        </a:spcAft>
                        <a:buNone/>
                      </a:pPr>
                      <a:r>
                        <a:rPr lang="el-GR" sz="1800" dirty="0"/>
                        <a:t>Εκτέλεση.</a:t>
                      </a:r>
                      <a:endParaRPr sz="1800" dirty="0"/>
                    </a:p>
                  </a:txBody>
                  <a:tcPr marL="91450" marR="91450" marT="45725" marB="45725"/>
                </a:tc>
                <a:tc>
                  <a:txBody>
                    <a:bodyPr/>
                    <a:lstStyle/>
                    <a:p>
                      <a:pPr marL="0" marR="0" lvl="0" indent="0" algn="l" rtl="0">
                        <a:spcBef>
                          <a:spcPts val="0"/>
                        </a:spcBef>
                        <a:spcAft>
                          <a:spcPts val="0"/>
                        </a:spcAft>
                        <a:buNone/>
                      </a:pPr>
                      <a:r>
                        <a:rPr lang="el-GR" sz="1800" dirty="0"/>
                        <a:t>Πειραματισμοί.</a:t>
                      </a:r>
                    </a:p>
                    <a:p>
                      <a:pPr marL="0" marR="0" lvl="0" indent="0" algn="l" rtl="0">
                        <a:spcBef>
                          <a:spcPts val="0"/>
                        </a:spcBef>
                        <a:spcAft>
                          <a:spcPts val="0"/>
                        </a:spcAft>
                        <a:buNone/>
                      </a:pPr>
                      <a:r>
                        <a:rPr lang="el-GR" sz="1800" dirty="0"/>
                        <a:t>Προσανατολισμός.</a:t>
                      </a:r>
                    </a:p>
                    <a:p>
                      <a:pPr marL="0" marR="0" lvl="0" indent="0" algn="l" rtl="0">
                        <a:spcBef>
                          <a:spcPts val="0"/>
                        </a:spcBef>
                        <a:spcAft>
                          <a:spcPts val="0"/>
                        </a:spcAft>
                        <a:buNone/>
                      </a:pPr>
                      <a:r>
                        <a:rPr lang="el-GR" sz="1800" dirty="0"/>
                        <a:t>Αξιολογήσεις.</a:t>
                      </a:r>
                    </a:p>
                    <a:p>
                      <a:pPr marL="0" marR="0" lvl="0" indent="0" algn="l" rtl="0">
                        <a:spcBef>
                          <a:spcPts val="0"/>
                        </a:spcBef>
                        <a:spcAft>
                          <a:spcPts val="0"/>
                        </a:spcAft>
                        <a:buNone/>
                      </a:pPr>
                      <a:r>
                        <a:rPr lang="el-GR" sz="1800" dirty="0"/>
                        <a:t>Οικοδόμηση νέων γνώσεων.</a:t>
                      </a:r>
                    </a:p>
                    <a:p>
                      <a:pPr marL="0" marR="0" lvl="0" indent="0" algn="l" rtl="0">
                        <a:spcBef>
                          <a:spcPts val="0"/>
                        </a:spcBef>
                        <a:spcAft>
                          <a:spcPts val="0"/>
                        </a:spcAft>
                        <a:buNone/>
                      </a:pPr>
                      <a:r>
                        <a:rPr lang="el-GR" sz="1800" dirty="0"/>
                        <a:t>Παρουσιάσεις.</a:t>
                      </a:r>
                    </a:p>
                    <a:p>
                      <a:pPr marL="0" marR="0" lvl="0" indent="0" algn="l" rtl="0">
                        <a:spcBef>
                          <a:spcPts val="0"/>
                        </a:spcBef>
                        <a:spcAft>
                          <a:spcPts val="0"/>
                        </a:spcAft>
                        <a:buNone/>
                      </a:pPr>
                      <a:r>
                        <a:rPr lang="el-GR" sz="1800" dirty="0"/>
                        <a:t>Συγγραφή μαθησιακών μέσων.</a:t>
                      </a:r>
                    </a:p>
                    <a:p>
                      <a:pPr marL="0" marR="0" lvl="0" indent="0" algn="l" rtl="0">
                        <a:spcBef>
                          <a:spcPts val="0"/>
                        </a:spcBef>
                        <a:spcAft>
                          <a:spcPts val="0"/>
                        </a:spcAft>
                        <a:buNone/>
                      </a:pPr>
                      <a:r>
                        <a:rPr lang="el-GR" sz="1800" dirty="0"/>
                        <a:t>Εκτέλεση επιχειρηματικών δραστηριοτήτων.</a:t>
                      </a:r>
                    </a:p>
                    <a:p>
                      <a:pPr marL="0" marR="0" lvl="0" indent="0" algn="l" rtl="0">
                        <a:spcBef>
                          <a:spcPts val="0"/>
                        </a:spcBef>
                        <a:spcAft>
                          <a:spcPts val="0"/>
                        </a:spcAft>
                        <a:buNone/>
                      </a:pPr>
                      <a:r>
                        <a:rPr lang="el-GR" sz="1800" dirty="0"/>
                        <a:t>Επίλυση προβλημάτων.</a:t>
                      </a:r>
                    </a:p>
                    <a:p>
                      <a:pPr marL="0" marR="0" lvl="0" indent="0" algn="l" rtl="0">
                        <a:spcBef>
                          <a:spcPts val="0"/>
                        </a:spcBef>
                        <a:spcAft>
                          <a:spcPts val="0"/>
                        </a:spcAft>
                        <a:buNone/>
                      </a:pPr>
                      <a:r>
                        <a:rPr lang="el-GR" sz="1800" dirty="0"/>
                        <a:t>Κριτική ανάλυση εγγράφων.</a:t>
                      </a:r>
                    </a:p>
                    <a:p>
                      <a:pPr marL="0" marR="0" lvl="0" indent="0" algn="l" rtl="0">
                        <a:spcBef>
                          <a:spcPts val="0"/>
                        </a:spcBef>
                        <a:spcAft>
                          <a:spcPts val="0"/>
                        </a:spcAft>
                        <a:buNone/>
                      </a:pPr>
                      <a:r>
                        <a:rPr lang="el-GR" sz="1800" dirty="0" err="1"/>
                        <a:t>Διακύβευμα</a:t>
                      </a:r>
                      <a:r>
                        <a:rPr lang="el-GR" sz="1800" dirty="0"/>
                        <a:t>.</a:t>
                      </a:r>
                      <a:endParaRPr sz="1400" dirty="0"/>
                    </a:p>
                  </a:txBody>
                  <a:tcPr marL="91450" marR="91450" marT="45725" marB="45725"/>
                </a:tc>
                <a:extLst>
                  <a:ext uri="{0D108BD9-81ED-4DB2-BD59-A6C34878D82A}">
                    <a16:rowId xmlns:a16="http://schemas.microsoft.com/office/drawing/2014/main" val="10001"/>
                  </a:ext>
                </a:extLst>
              </a:tr>
            </a:tbl>
          </a:graphicData>
        </a:graphic>
      </p:graphicFrame>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g162b3452f4a_0_3"/>
          <p:cNvSpPr/>
          <p:nvPr/>
        </p:nvSpPr>
        <p:spPr>
          <a:xfrm>
            <a:off x="643467" y="643467"/>
            <a:ext cx="10905000" cy="198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g162b3452f4a_0_3"/>
          <p:cNvSpPr/>
          <p:nvPr/>
        </p:nvSpPr>
        <p:spPr>
          <a:xfrm>
            <a:off x="806195" y="806204"/>
            <a:ext cx="10579500" cy="1664100"/>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g162b3452f4a_0_3"/>
          <p:cNvSpPr txBox="1">
            <a:spLocks noGrp="1"/>
          </p:cNvSpPr>
          <p:nvPr>
            <p:ph type="title"/>
          </p:nvPr>
        </p:nvSpPr>
        <p:spPr>
          <a:xfrm>
            <a:off x="1071846" y="1059736"/>
            <a:ext cx="10040100" cy="1228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2. Παιδαγωγικές προσεγγίσεις για την εργασία με ενήλικες</a:t>
            </a:r>
            <a:endParaRPr>
              <a:solidFill>
                <a:srgbClr val="FFFFFF"/>
              </a:solidFill>
            </a:endParaRPr>
          </a:p>
        </p:txBody>
      </p:sp>
      <p:sp>
        <p:nvSpPr>
          <p:cNvPr id="197" name="Google Shape;197;g162b3452f4a_0_3"/>
          <p:cNvSpPr txBox="1"/>
          <p:nvPr/>
        </p:nvSpPr>
        <p:spPr>
          <a:xfrm>
            <a:off x="595750" y="2721825"/>
            <a:ext cx="11188200" cy="380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900" b="1">
                <a:solidFill>
                  <a:schemeClr val="dk1"/>
                </a:solidFill>
              </a:defRPr>
            </a:pPr>
            <a:r>
              <a:rPr dirty="0" err="1"/>
              <a:t>Σύνδεσμος</a:t>
            </a:r>
            <a:r>
              <a:rPr dirty="0"/>
              <a:t> </a:t>
            </a:r>
            <a:r>
              <a:rPr lang="el-GR" dirty="0"/>
              <a:t>με</a:t>
            </a:r>
            <a:r>
              <a:rPr dirty="0"/>
              <a:t> </a:t>
            </a:r>
            <a:r>
              <a:rPr dirty="0" err="1"/>
              <a:t>τους</a:t>
            </a:r>
            <a:r>
              <a:rPr dirty="0"/>
              <a:t> ΣΒΑ</a:t>
            </a:r>
            <a:endParaRPr sz="1900" b="1" dirty="0">
              <a:solidFill>
                <a:schemeClr val="dk1"/>
              </a:solidFill>
            </a:endParaRPr>
          </a:p>
          <a:p>
            <a:pPr marL="0" marR="0" lvl="0" indent="0" algn="just" rtl="0">
              <a:spcBef>
                <a:spcPts val="0"/>
              </a:spcBef>
              <a:spcAft>
                <a:spcPts val="0"/>
              </a:spcAft>
              <a:buNone/>
            </a:pPr>
            <a:endParaRPr sz="1800" dirty="0">
              <a:solidFill>
                <a:schemeClr val="dk1"/>
              </a:solidFill>
            </a:endParaRPr>
          </a:p>
          <a:p>
            <a:pPr marL="0" marR="0" lvl="0" indent="0" algn="just" rtl="0">
              <a:spcBef>
                <a:spcPts val="0"/>
              </a:spcBef>
              <a:spcAft>
                <a:spcPts val="0"/>
              </a:spcAft>
              <a:buNone/>
              <a:defRPr sz="1700">
                <a:solidFill>
                  <a:schemeClr val="dk1"/>
                </a:solidFill>
              </a:defRPr>
            </a:pPr>
            <a:r>
              <a:rPr sz="1800" dirty="0"/>
              <a:t>Η </a:t>
            </a:r>
            <a:r>
              <a:rPr sz="1800" dirty="0" err="1"/>
              <a:t>εκ</a:t>
            </a:r>
            <a:r>
              <a:rPr sz="1800" dirty="0"/>
              <a:t>παίδευση ενηλίκων ειδικότερα αποτελεί επίσης σημαντικό μέρος της υλοποίησης των ΣΒΑ. Κα</a:t>
            </a:r>
            <a:r>
              <a:rPr sz="1800" dirty="0" err="1"/>
              <a:t>τά</a:t>
            </a:r>
            <a:r>
              <a:rPr sz="1800" dirty="0"/>
              <a:t> </a:t>
            </a:r>
            <a:r>
              <a:rPr sz="1800" dirty="0" err="1"/>
              <a:t>τη</a:t>
            </a:r>
            <a:r>
              <a:rPr sz="1800" dirty="0"/>
              <a:t> </a:t>
            </a:r>
            <a:r>
              <a:rPr sz="1800" dirty="0" err="1"/>
              <a:t>διάρκει</a:t>
            </a:r>
            <a:r>
              <a:rPr sz="1800" dirty="0"/>
              <a:t>α του Πολιτικού Φόρουμ Υψηλού Επιπέδου των Ηνωμένων Εθνών (HLPF) για τη βιώσιμη ανάπτυξη, που πραγματοποιήθηκε στην έδρα των Ηνωμένων Εθνών στη Νέα Υόρκη από τις 9 έως τις 19 Ιουλίου 2019, το Ινστιτούτο της UNESCO για τη Δια Βίου Μάθηση (UIL) συνδιοργάνωσε μια παράλληλη εκδήλωση</a:t>
            </a:r>
            <a:r>
              <a:rPr lang="el-GR" sz="1800" dirty="0"/>
              <a:t> με τίτλο </a:t>
            </a:r>
            <a:r>
              <a:rPr sz="1800" dirty="0"/>
              <a:t> — </a:t>
            </a:r>
            <a:r>
              <a:rPr sz="1800" b="1" dirty="0"/>
              <a:t>«Ο αόρατος φίλος: Εκπαίδευση ενηλίκων και Στόχοι Βιώσιμης Ανάπτυξης</a:t>
            </a:r>
            <a:r>
              <a:rPr sz="1800" dirty="0"/>
              <a:t>». </a:t>
            </a:r>
            <a:r>
              <a:rPr sz="1800" dirty="0" err="1"/>
              <a:t>Τόνισ</a:t>
            </a:r>
            <a:r>
              <a:rPr sz="1800" dirty="0"/>
              <a:t>αν το συχνά υποτιμημένο αντίκτυπο και το δυναμικό της εκπαίδευσης ενηλίκων και τη σημασία των προσεγγίσεων της μη τυπικής εκπαίδευσης για τη στήριξη των ΣΒΑ.</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98" name="Google Shape;198;g162b3452f4a_0_3"/>
          <p:cNvSpPr/>
          <p:nvPr/>
        </p:nvSpPr>
        <p:spPr>
          <a:xfrm>
            <a:off x="249386" y="5286895"/>
            <a:ext cx="11784099" cy="15046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defRPr sz="1650" b="1">
                <a:solidFill>
                  <a:schemeClr val="dk1"/>
                </a:solidFill>
              </a:defRPr>
            </a:pPr>
            <a:r>
              <a:rPr i="1" dirty="0"/>
              <a:t>«Υπ</a:t>
            </a:r>
            <a:r>
              <a:rPr i="1" dirty="0" err="1"/>
              <a:t>ογράμμισ</a:t>
            </a:r>
            <a:r>
              <a:rPr i="1" dirty="0"/>
              <a:t>αν επίσης τους πολλούς διατομεακούς δεσμούς που μοιράζεται η εκπαίδευση ενηλίκων με άλλους ΣΒΑ, ιδίως εκείνους που εξετάζονται κατά τη διάρκεια του φετινού HLPF. </a:t>
            </a:r>
            <a:r>
              <a:rPr i="1" dirty="0" err="1"/>
              <a:t>Ακόμη</a:t>
            </a:r>
            <a:r>
              <a:rPr i="1" dirty="0"/>
              <a:t> και αν η </a:t>
            </a:r>
            <a:r>
              <a:rPr i="1" dirty="0" err="1"/>
              <a:t>εκ</a:t>
            </a:r>
            <a:r>
              <a:rPr i="1" dirty="0"/>
              <a:t>παίδευση ενηλίκων δεν αναφέρεται ρητά και στους 17 ΣΒΑ, είναι σημαντικό να συνειδητοποιήσουμε ότι κανένας από αυτούς τους ΣΒΑ δεν μπορεί να επιτευχθεί χωρίς κάποια μορφή εκπαίδευσης ενηλίκων. Επιπ</a:t>
            </a:r>
            <a:r>
              <a:rPr i="1" dirty="0" err="1"/>
              <a:t>λέον</a:t>
            </a:r>
            <a:r>
              <a:rPr i="1" dirty="0"/>
              <a:t>, </a:t>
            </a:r>
            <a:r>
              <a:rPr i="1" dirty="0" err="1"/>
              <a:t>ενώ</a:t>
            </a:r>
            <a:r>
              <a:rPr i="1" dirty="0"/>
              <a:t> </a:t>
            </a:r>
            <a:r>
              <a:rPr i="1" dirty="0" err="1"/>
              <a:t>εξ</a:t>
            </a:r>
            <a:r>
              <a:rPr i="1" dirty="0"/>
              <a:t>ακολουθεί να υπάρχει μια τάση εστίασης στην τυπική εκπαίδευση ενηλίκων, υπάρχει μια αυξανόμενη αναγνώριση της μη τυπικής και άτυπης εκπαίδευσης ενηλίκων.</a:t>
            </a:r>
            <a:r>
              <a:rPr lang="el-GR" i="1" dirty="0"/>
              <a:t>-</a:t>
            </a:r>
            <a:r>
              <a:rPr i="1" dirty="0"/>
              <a:t> </a:t>
            </a:r>
            <a:r>
              <a:rPr lang="es-ES" sz="1650" b="1" dirty="0">
                <a:solidFill>
                  <a:schemeClr val="dk1"/>
                </a:solidFill>
              </a:rPr>
              <a:t>Unesco </a:t>
            </a:r>
            <a:r>
              <a:rPr lang="es-ES" sz="1650" b="1" dirty="0" err="1">
                <a:solidFill>
                  <a:schemeClr val="dk1"/>
                </a:solidFill>
              </a:rPr>
              <a:t>Institute</a:t>
            </a:r>
            <a:r>
              <a:rPr lang="es-ES" sz="1650" b="1" dirty="0">
                <a:solidFill>
                  <a:schemeClr val="dk1"/>
                </a:solidFill>
              </a:rPr>
              <a:t> </a:t>
            </a:r>
            <a:r>
              <a:rPr lang="es-ES" sz="1650" b="1" dirty="0" err="1">
                <a:solidFill>
                  <a:schemeClr val="dk1"/>
                </a:solidFill>
              </a:rPr>
              <a:t>for</a:t>
            </a:r>
            <a:r>
              <a:rPr lang="es-ES" sz="1650" b="1" dirty="0">
                <a:solidFill>
                  <a:schemeClr val="dk1"/>
                </a:solidFill>
              </a:rPr>
              <a:t> </a:t>
            </a:r>
            <a:r>
              <a:rPr lang="es-ES" sz="1650" b="1" dirty="0" err="1">
                <a:solidFill>
                  <a:schemeClr val="dk1"/>
                </a:solidFill>
              </a:rPr>
              <a:t>Learning</a:t>
            </a:r>
            <a:endParaRPr sz="1800" dirty="0">
              <a:solidFill>
                <a:schemeClr val="lt1"/>
              </a:solidFill>
              <a:latin typeface="Calibri"/>
              <a:ea typeface="Calibri"/>
              <a:cs typeface="Calibri"/>
              <a:sym typeface="Calibri"/>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g162b3452f4a_0_14"/>
          <p:cNvSpPr/>
          <p:nvPr/>
        </p:nvSpPr>
        <p:spPr>
          <a:xfrm>
            <a:off x="643467" y="643467"/>
            <a:ext cx="10905000" cy="198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g162b3452f4a_0_14"/>
          <p:cNvSpPr/>
          <p:nvPr/>
        </p:nvSpPr>
        <p:spPr>
          <a:xfrm>
            <a:off x="806195" y="806204"/>
            <a:ext cx="10579500" cy="1664100"/>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g162b3452f4a_0_14"/>
          <p:cNvSpPr txBox="1">
            <a:spLocks noGrp="1"/>
          </p:cNvSpPr>
          <p:nvPr>
            <p:ph type="title"/>
          </p:nvPr>
        </p:nvSpPr>
        <p:spPr>
          <a:xfrm>
            <a:off x="1071846" y="1059736"/>
            <a:ext cx="10040100" cy="1228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2. Παιδαγωγικές προσεγγίσεις για την εργασία με ενήλικες</a:t>
            </a:r>
            <a:endParaRPr>
              <a:solidFill>
                <a:srgbClr val="FFFFFF"/>
              </a:solidFill>
            </a:endParaRPr>
          </a:p>
        </p:txBody>
      </p:sp>
      <p:sp>
        <p:nvSpPr>
          <p:cNvPr id="206" name="Google Shape;206;g162b3452f4a_0_14"/>
          <p:cNvSpPr txBox="1"/>
          <p:nvPr/>
        </p:nvSpPr>
        <p:spPr>
          <a:xfrm>
            <a:off x="595750" y="2721825"/>
            <a:ext cx="11188200" cy="27545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900">
                <a:solidFill>
                  <a:schemeClr val="dk1"/>
                </a:solidFill>
              </a:defRPr>
            </a:pPr>
            <a:r>
              <a:rPr dirty="0" err="1"/>
              <a:t>Προκειμένου</a:t>
            </a:r>
            <a:r>
              <a:rPr dirty="0"/>
              <a:t> να </a:t>
            </a:r>
            <a:r>
              <a:rPr dirty="0" err="1"/>
              <a:t>συμ</a:t>
            </a:r>
            <a:r>
              <a:rPr dirty="0"/>
              <a:t>βάλει στην προώθηση των ΣΒΑ, η εκπαίδευση των ενηλίκων είναι ένα κρίσιμο μέρος και όπως την αποκαλεί η U</a:t>
            </a:r>
            <a:r>
              <a:rPr lang="en-GB" dirty="0"/>
              <a:t>NESCO</a:t>
            </a:r>
            <a:r>
              <a:rPr dirty="0"/>
              <a:t> «αόρατος φίλος». </a:t>
            </a:r>
            <a:r>
              <a:rPr dirty="0" err="1"/>
              <a:t>Ως</a:t>
            </a:r>
            <a:r>
              <a:rPr dirty="0"/>
              <a:t> </a:t>
            </a:r>
            <a:r>
              <a:rPr dirty="0" err="1"/>
              <a:t>εκ</a:t>
            </a:r>
            <a:r>
              <a:rPr dirty="0"/>
              <a:t> </a:t>
            </a:r>
            <a:r>
              <a:rPr dirty="0" err="1"/>
              <a:t>τούτου</a:t>
            </a:r>
            <a:r>
              <a:rPr dirty="0"/>
              <a:t>, </a:t>
            </a:r>
            <a:r>
              <a:rPr dirty="0" err="1"/>
              <a:t>ιδι</a:t>
            </a:r>
            <a:r>
              <a:rPr dirty="0"/>
              <a:t>αίτερα η μη τυπική εκπαίδευση είναι σημαντική και οι </a:t>
            </a:r>
            <a:r>
              <a:rPr lang="el-GR" dirty="0" err="1"/>
              <a:t>δασκάλοι</a:t>
            </a:r>
            <a:r>
              <a:rPr dirty="0"/>
              <a:t>/εκπαιδευτές/σύμβουλοι πρέπει να είναι προετοιμασμένοι για τις ανάγκες και τα χαρακτηριστικά της εκπαίδευσης ενηλίκων, αλλά και για τον τρόπο με τον οποίο μπορούν να καταστήσουν την πραγματικότητά τους μέρος του μαθησιακού ταξιδιού.</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15"/>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5"/>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5"/>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4. 3. Μοντέλα για τον επαγγελματικό προσανατολισμό</a:t>
            </a:r>
            <a:endParaRPr>
              <a:solidFill>
                <a:srgbClr val="FFFFFF"/>
              </a:solidFill>
            </a:endParaRPr>
          </a:p>
        </p:txBody>
      </p:sp>
      <p:sp>
        <p:nvSpPr>
          <p:cNvPr id="214" name="Google Shape;214;p15"/>
          <p:cNvSpPr txBox="1"/>
          <p:nvPr/>
        </p:nvSpPr>
        <p:spPr>
          <a:xfrm>
            <a:off x="643467" y="2723944"/>
            <a:ext cx="10992273"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t>Τα μεθοδολογικά μοντέλα του </a:t>
            </a:r>
            <a:r>
              <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εργασιακού προσανατολισμού</a:t>
            </a:r>
            <a:r>
              <a:t> διαφέρουν σε σχέση με την ομάδα στην οποία κατευθύνονται, καθώς και ανάλογα με το στόχο που επιδιώκουν.</a:t>
            </a: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t>Με αυτόν τον τρόπο μπορούμε να διακρίνουμε μεταξύ των μεθοδολογιών παρέμβασης που εφαρμόζονται στην καθοδήγηση στο σχολικό περιβάλλον, από εκείνες που απευθύνονται στον χώρο εργασίας, συμπεριλαμβανομένων εκείνων που απευθύνονται σε άτομα που απαιτούν εργασία ή θέλουν να ξεκινήσουν μια επιχειρηματική διαδικασία.</a:t>
            </a: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t>Όταν εστιάζουμε στην καθοδήγηση που αναπτύσσεται στο πλαίσιο των προγραμμάτων απασχόλησης, πρέπει να έχουμε κατά νου ότι στις περισσότερες περιπτώσεις, έχουμε να κάνουμε με άτομα με επαγγελματική εμπειρία ή που απαιτούν την απόκτηση ή την επικαιροποίηση των δεξιοτήτων ως αποτέλεσμα των απαιτήσεων της αγοράς. </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16"/>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6"/>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6"/>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4. 3. Μοντέλα για τον επαγγελματικό προσανατολισμό</a:t>
            </a:r>
            <a:endParaRPr>
              <a:solidFill>
                <a:srgbClr val="FFFFFF"/>
              </a:solidFill>
            </a:endParaRPr>
          </a:p>
        </p:txBody>
      </p:sp>
      <p:sp>
        <p:nvSpPr>
          <p:cNvPr id="222" name="Google Shape;222;p16"/>
          <p:cNvSpPr txBox="1"/>
          <p:nvPr/>
        </p:nvSpPr>
        <p:spPr>
          <a:xfrm>
            <a:off x="806195" y="2723944"/>
            <a:ext cx="10829572"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sz="1600" dirty="0">
                <a:latin typeface="+mj-lt"/>
              </a:rPr>
              <a:t>Από α</a:t>
            </a:r>
            <a:r>
              <a:rPr sz="1600" dirty="0" err="1">
                <a:latin typeface="+mj-lt"/>
              </a:rPr>
              <a:t>υτό</a:t>
            </a:r>
            <a:r>
              <a:rPr sz="1600" dirty="0">
                <a:latin typeface="+mj-lt"/>
              </a:rPr>
              <a:t> </a:t>
            </a:r>
            <a:r>
              <a:rPr sz="1600" dirty="0" err="1">
                <a:latin typeface="+mj-lt"/>
              </a:rPr>
              <a:t>συμ</a:t>
            </a:r>
            <a:r>
              <a:rPr sz="1600" dirty="0">
                <a:latin typeface="+mj-lt"/>
              </a:rPr>
              <a:t>περαίνουμε ότι ο </a:t>
            </a:r>
            <a:r>
              <a:rPr sz="1600" dirty="0">
                <a:latin typeface="+mj-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σύμβουλος </a:t>
            </a:r>
            <a:r>
              <a:rPr sz="1600" dirty="0">
                <a:latin typeface="+mj-lt"/>
              </a:rPr>
              <a:t>μπορεί να βρει ένα ευρύ φάσμα συλλογικοτήτων (βασική μεταβλητή στο σχεδιασμό των δράσεων καθοδήγησης) προς τις οποίες να κατευθύνει την καθοδήγηση. </a:t>
            </a:r>
            <a:r>
              <a:rPr sz="1600" dirty="0" err="1">
                <a:latin typeface="+mj-lt"/>
              </a:rPr>
              <a:t>Αυτές</a:t>
            </a:r>
            <a:r>
              <a:rPr sz="1600" dirty="0">
                <a:latin typeface="+mj-lt"/>
              </a:rPr>
              <a:t> μπ</a:t>
            </a:r>
            <a:r>
              <a:rPr sz="1600" dirty="0" err="1">
                <a:latin typeface="+mj-lt"/>
              </a:rPr>
              <a:t>ορεί</a:t>
            </a:r>
            <a:r>
              <a:rPr sz="1600" dirty="0">
                <a:latin typeface="+mj-lt"/>
              </a:rPr>
              <a:t> να </a:t>
            </a:r>
            <a:r>
              <a:rPr sz="1600" dirty="0" err="1">
                <a:latin typeface="+mj-lt"/>
              </a:rPr>
              <a:t>είν</a:t>
            </a:r>
            <a:r>
              <a:rPr sz="1600" dirty="0">
                <a:latin typeface="+mj-lt"/>
              </a:rPr>
              <a:t>αι οι ακόλουθες συλλογικότητες:</a:t>
            </a:r>
            <a:endParaRPr sz="1600" dirty="0">
              <a:solidFill>
                <a:schemeClr val="dk1"/>
              </a:solidFill>
              <a:latin typeface="+mj-lt"/>
              <a:ea typeface="Calibri"/>
              <a:cs typeface="Calibri"/>
              <a:sym typeface="Calibri"/>
            </a:endParaRPr>
          </a:p>
          <a:p>
            <a:pPr marL="0" marR="0" lvl="0" indent="0" algn="l" rtl="0">
              <a:spcBef>
                <a:spcPts val="0"/>
              </a:spcBef>
              <a:spcAft>
                <a:spcPts val="0"/>
              </a:spcAft>
              <a:buNone/>
            </a:pPr>
            <a:endParaRPr sz="1600" dirty="0">
              <a:solidFill>
                <a:schemeClr val="dk1"/>
              </a:solidFill>
              <a:latin typeface="+mj-lt"/>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sz="1600" dirty="0">
                <a:latin typeface="+mj-lt"/>
              </a:rPr>
              <a:t>1. </a:t>
            </a:r>
            <a:r>
              <a:rPr sz="1600" dirty="0" err="1">
                <a:latin typeface="+mj-lt"/>
              </a:rPr>
              <a:t>Άτομ</a:t>
            </a:r>
            <a:r>
              <a:rPr sz="1600" dirty="0">
                <a:latin typeface="+mj-lt"/>
              </a:rPr>
              <a:t>α που αναζητούν εργασία με καθορισμένη ακαδημαϊκή και επαγγελματική κατάρτιση, καθώς και άτομα με σημαντικές ελλείψεις στις τυπικές διαδικασίες εκπαίδευσης</a:t>
            </a:r>
          </a:p>
          <a:p>
            <a:pPr marL="0" marR="0" lvl="0" indent="0" algn="l" rtl="0">
              <a:spcBef>
                <a:spcPts val="0"/>
              </a:spcBef>
              <a:spcAft>
                <a:spcPts val="0"/>
              </a:spcAft>
              <a:buNone/>
            </a:pPr>
            <a:endParaRPr sz="1600" dirty="0">
              <a:solidFill>
                <a:schemeClr val="dk1"/>
              </a:solidFill>
              <a:latin typeface="+mj-lt"/>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sz="1600" dirty="0">
                <a:latin typeface="+mj-lt"/>
              </a:rPr>
              <a:t>2. </a:t>
            </a:r>
            <a:r>
              <a:rPr sz="1600" dirty="0" err="1">
                <a:latin typeface="+mj-lt"/>
              </a:rPr>
              <a:t>Άτομ</a:t>
            </a:r>
            <a:r>
              <a:rPr sz="1600" dirty="0">
                <a:latin typeface="+mj-lt"/>
              </a:rPr>
              <a:t>α που αναζητούν την πρώτη τους δουλειά, καθώς και άτομα με μακρά επαγγελματική σταδιοδρομία και εμπειρία στην αγορά εργασίας</a:t>
            </a:r>
          </a:p>
          <a:p>
            <a:pPr marL="0" marR="0" lvl="0" indent="0" algn="l" rtl="0">
              <a:spcBef>
                <a:spcPts val="0"/>
              </a:spcBef>
              <a:spcAft>
                <a:spcPts val="0"/>
              </a:spcAft>
              <a:buNone/>
            </a:pPr>
            <a:endParaRPr sz="1600" dirty="0">
              <a:solidFill>
                <a:schemeClr val="dk1"/>
              </a:solidFill>
              <a:latin typeface="+mj-lt"/>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sz="1600" dirty="0">
                <a:latin typeface="+mj-lt"/>
              </a:rPr>
              <a:t>3.Άνθρωπ</a:t>
            </a:r>
            <a:r>
              <a:rPr sz="1600" dirty="0" err="1">
                <a:latin typeface="+mj-lt"/>
              </a:rPr>
              <a:t>οι</a:t>
            </a:r>
            <a:r>
              <a:rPr sz="1600" dirty="0">
                <a:latin typeface="+mj-lt"/>
              </a:rPr>
              <a:t> </a:t>
            </a:r>
            <a:r>
              <a:rPr sz="1600" dirty="0" err="1">
                <a:latin typeface="+mj-lt"/>
              </a:rPr>
              <a:t>σε</a:t>
            </a:r>
            <a:r>
              <a:rPr sz="1600" dirty="0">
                <a:latin typeface="+mj-lt"/>
              </a:rPr>
              <a:t> κα</a:t>
            </a:r>
            <a:r>
              <a:rPr sz="1600" dirty="0" err="1">
                <a:latin typeface="+mj-lt"/>
              </a:rPr>
              <a:t>τάστ</a:t>
            </a:r>
            <a:r>
              <a:rPr sz="1600" dirty="0">
                <a:latin typeface="+mj-lt"/>
              </a:rPr>
              <a:t>αση κοινωνικής ευπάθειας ή σε κίνδυνο αποκλεισμού</a:t>
            </a:r>
          </a:p>
          <a:p>
            <a:pPr marL="0" marR="0" lvl="0" indent="0" algn="l" rtl="0">
              <a:spcBef>
                <a:spcPts val="0"/>
              </a:spcBef>
              <a:spcAft>
                <a:spcPts val="0"/>
              </a:spcAft>
              <a:buNone/>
            </a:pPr>
            <a:endParaRPr sz="1600" dirty="0">
              <a:solidFill>
                <a:schemeClr val="dk1"/>
              </a:solidFill>
              <a:latin typeface="+mj-lt"/>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sz="1600" dirty="0">
                <a:latin typeface="+mj-lt"/>
              </a:rPr>
              <a:t>4. </a:t>
            </a:r>
            <a:r>
              <a:rPr sz="1600" dirty="0" err="1">
                <a:latin typeface="+mj-lt"/>
              </a:rPr>
              <a:t>Άτομ</a:t>
            </a:r>
            <a:r>
              <a:rPr sz="1600" dirty="0">
                <a:latin typeface="+mj-lt"/>
              </a:rPr>
              <a:t>α που πλήττονται από καταστάσεις ανισότητας όσον αφορά την πρόσβαση στην αγορά εργασίας (γυναίκες, νέοι, άτομα με αναπηρία),</a:t>
            </a:r>
          </a:p>
          <a:p>
            <a:pPr marL="0" marR="0" lvl="0" indent="0" algn="l" rtl="0">
              <a:spcBef>
                <a:spcPts val="0"/>
              </a:spcBef>
              <a:spcAft>
                <a:spcPts val="0"/>
              </a:spcAft>
              <a:buNone/>
            </a:pPr>
            <a:endParaRPr sz="1600" dirty="0">
              <a:solidFill>
                <a:schemeClr val="dk1"/>
              </a:solidFill>
              <a:latin typeface="+mj-lt"/>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sz="1600" dirty="0">
                <a:latin typeface="+mj-lt"/>
              </a:rPr>
              <a:t>5. </a:t>
            </a:r>
            <a:r>
              <a:rPr sz="1600" dirty="0" err="1">
                <a:latin typeface="+mj-lt"/>
              </a:rPr>
              <a:t>Ενήλικες</a:t>
            </a:r>
            <a:r>
              <a:rPr sz="1600" dirty="0">
                <a:latin typeface="+mj-lt"/>
              </a:rPr>
              <a:t> </a:t>
            </a:r>
            <a:r>
              <a:rPr sz="1600" dirty="0" err="1">
                <a:latin typeface="+mj-lt"/>
              </a:rPr>
              <a:t>μεγ</a:t>
            </a:r>
            <a:r>
              <a:rPr sz="1600" dirty="0">
                <a:latin typeface="+mj-lt"/>
              </a:rPr>
              <a:t>αλύτερης ηλικίας και μακροχρόνια άνεργοι</a:t>
            </a:r>
            <a:endParaRPr sz="1600" dirty="0">
              <a:solidFill>
                <a:schemeClr val="dk1"/>
              </a:solidFill>
              <a:latin typeface="+mj-lt"/>
              <a:ea typeface="Calibri"/>
              <a:cs typeface="Calibri"/>
              <a:sym typeface="Calibri"/>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17"/>
          <p:cNvSpPr/>
          <p:nvPr/>
        </p:nvSpPr>
        <p:spPr>
          <a:xfrm>
            <a:off x="639429" y="-8"/>
            <a:ext cx="10905000" cy="198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7"/>
          <p:cNvSpPr/>
          <p:nvPr/>
        </p:nvSpPr>
        <p:spPr>
          <a:xfrm>
            <a:off x="806195" y="110404"/>
            <a:ext cx="10579500" cy="1664100"/>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17"/>
          <p:cNvSpPr txBox="1">
            <a:spLocks noGrp="1"/>
          </p:cNvSpPr>
          <p:nvPr>
            <p:ph type="title"/>
          </p:nvPr>
        </p:nvSpPr>
        <p:spPr>
          <a:xfrm>
            <a:off x="999171" y="328361"/>
            <a:ext cx="10040100" cy="1228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4. 3. Μοντέλα για τον επαγγελματικό προσανατολισμό</a:t>
            </a:r>
            <a:endParaRPr>
              <a:solidFill>
                <a:srgbClr val="FFFFFF"/>
              </a:solidFill>
            </a:endParaRPr>
          </a:p>
        </p:txBody>
      </p:sp>
      <p:sp>
        <p:nvSpPr>
          <p:cNvPr id="230" name="Google Shape;230;p17"/>
          <p:cNvSpPr txBox="1"/>
          <p:nvPr/>
        </p:nvSpPr>
        <p:spPr>
          <a:xfrm>
            <a:off x="0" y="1989600"/>
            <a:ext cx="12192000" cy="4201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500">
                <a:solidFill>
                  <a:schemeClr val="dk1"/>
                </a:solidFill>
                <a:latin typeface="Calibri"/>
                <a:ea typeface="Calibri"/>
                <a:cs typeface="Calibri"/>
                <a:sym typeface="Calibri"/>
              </a:defRPr>
            </a:pPr>
            <a:r>
              <a:rPr dirty="0" err="1">
                <a:latin typeface="+mj-lt"/>
              </a:rPr>
              <a:t>Σύμφων</a:t>
            </a:r>
            <a:r>
              <a:rPr dirty="0">
                <a:latin typeface="+mj-lt"/>
              </a:rPr>
              <a:t>α με την ομάδα και τις ανάγκες της, υπάρχουν διάφοροι τύποι δράσεων που μπορούν να αναπτυχθούν στη διαδικασία καθοδήγησης.</a:t>
            </a:r>
          </a:p>
          <a:p>
            <a:pPr marL="0" marR="0" lvl="0" indent="0" algn="just" rtl="0">
              <a:spcBef>
                <a:spcPts val="0"/>
              </a:spcBef>
              <a:spcAft>
                <a:spcPts val="0"/>
              </a:spcAft>
              <a:buNone/>
            </a:pPr>
            <a:endParaRPr dirty="0">
              <a:solidFill>
                <a:schemeClr val="dk1"/>
              </a:solidFill>
              <a:latin typeface="+mj-lt"/>
              <a:ea typeface="Calibri"/>
              <a:cs typeface="Calibri"/>
              <a:sym typeface="Calibri"/>
            </a:endParaRPr>
          </a:p>
          <a:p>
            <a:pPr marL="0" marR="0" lvl="0" indent="0" algn="just" rtl="0">
              <a:spcBef>
                <a:spcPts val="0"/>
              </a:spcBef>
              <a:spcAft>
                <a:spcPts val="0"/>
              </a:spcAft>
              <a:buNone/>
              <a:defRPr sz="1500">
                <a:solidFill>
                  <a:schemeClr val="dk1"/>
                </a:solidFill>
                <a:latin typeface="Calibri"/>
                <a:ea typeface="Calibri"/>
                <a:cs typeface="Calibri"/>
                <a:sym typeface="Calibri"/>
              </a:defRPr>
            </a:pPr>
            <a:r>
              <a:rPr dirty="0">
                <a:latin typeface="+mj-lt"/>
              </a:rPr>
              <a:t>1. </a:t>
            </a:r>
            <a:r>
              <a:rPr dirty="0" err="1">
                <a:latin typeface="+mj-lt"/>
              </a:rPr>
              <a:t>δράσεις</a:t>
            </a:r>
            <a:r>
              <a:rPr dirty="0">
                <a:latin typeface="+mj-lt"/>
              </a:rPr>
              <a:t> επα</a:t>
            </a:r>
            <a:r>
              <a:rPr dirty="0" err="1">
                <a:latin typeface="+mj-lt"/>
              </a:rPr>
              <a:t>γγελμ</a:t>
            </a:r>
            <a:r>
              <a:rPr dirty="0">
                <a:latin typeface="+mj-lt"/>
              </a:rPr>
              <a:t>ατικής ενημέρωσης για την αγορά εργασίας και τις διακυμάνσεις της, για τις επιλογές κατάρτισης και εκπαίδευσης ή για τους κοινωνικούς και εργατικούς πόρους στο περιβάλλον των δικαιούχων</a:t>
            </a:r>
            <a:r>
              <a:rPr lang="en-GB" dirty="0">
                <a:latin typeface="+mj-lt"/>
              </a:rPr>
              <a:t>. </a:t>
            </a:r>
            <a:r>
              <a:rPr dirty="0" err="1">
                <a:latin typeface="+mj-lt"/>
              </a:rPr>
              <a:t>Οι</a:t>
            </a:r>
            <a:r>
              <a:rPr dirty="0">
                <a:latin typeface="+mj-lt"/>
              </a:rPr>
              <a:t> σύμβουλοι/εκπαιδευτές μπορούν να παράσχουν συγκεκριμένες πληροφορίες σχετικά με τον τρόπο με τον οποίο οι κοινωνικοί επιχειρηματίες μπορούν να προσαρμόσουν τις ιδέες τους στην αγορά εργασίας και να τις συνδυάσουν με έναν από τους στόχους ΣΒΑ. Μπ</a:t>
            </a:r>
            <a:r>
              <a:rPr dirty="0" err="1">
                <a:latin typeface="+mj-lt"/>
              </a:rPr>
              <a:t>ορεί</a:t>
            </a:r>
            <a:r>
              <a:rPr dirty="0">
                <a:latin typeface="+mj-lt"/>
              </a:rPr>
              <a:t> να π</a:t>
            </a:r>
            <a:r>
              <a:rPr dirty="0" err="1">
                <a:latin typeface="+mj-lt"/>
              </a:rPr>
              <a:t>ροσφέρει</a:t>
            </a:r>
            <a:r>
              <a:rPr dirty="0">
                <a:latin typeface="+mj-lt"/>
              </a:rPr>
              <a:t> π</a:t>
            </a:r>
            <a:r>
              <a:rPr dirty="0" err="1">
                <a:latin typeface="+mj-lt"/>
              </a:rPr>
              <a:t>ρόσθετες</a:t>
            </a:r>
            <a:r>
              <a:rPr dirty="0">
                <a:latin typeface="+mj-lt"/>
              </a:rPr>
              <a:t> π</a:t>
            </a:r>
            <a:r>
              <a:rPr dirty="0" err="1">
                <a:latin typeface="+mj-lt"/>
              </a:rPr>
              <a:t>ληροφορίες</a:t>
            </a:r>
            <a:r>
              <a:rPr dirty="0">
                <a:latin typeface="+mj-lt"/>
              </a:rPr>
              <a:t> </a:t>
            </a:r>
            <a:r>
              <a:rPr dirty="0" err="1">
                <a:latin typeface="+mj-lt"/>
              </a:rPr>
              <a:t>γι</a:t>
            </a:r>
            <a:r>
              <a:rPr dirty="0">
                <a:latin typeface="+mj-lt"/>
              </a:rPr>
              <a:t>α τον τρόπο με τον οποίο η κοινωνική επιχειρηματικότητα μπορεί να βοηθήσει τους συμμετέχοντες, την κοινωνία και την αγορά εργασίας.</a:t>
            </a:r>
          </a:p>
          <a:p>
            <a:pPr marL="0" marR="0" lvl="0" indent="0" algn="just" rtl="0">
              <a:spcBef>
                <a:spcPts val="0"/>
              </a:spcBef>
              <a:spcAft>
                <a:spcPts val="0"/>
              </a:spcAft>
              <a:buNone/>
            </a:pPr>
            <a:endParaRPr dirty="0">
              <a:solidFill>
                <a:schemeClr val="dk1"/>
              </a:solidFill>
              <a:latin typeface="+mj-lt"/>
              <a:ea typeface="Calibri"/>
              <a:cs typeface="Calibri"/>
              <a:sym typeface="Calibri"/>
            </a:endParaRPr>
          </a:p>
          <a:p>
            <a:pPr marL="0" marR="0" lvl="0" indent="0" algn="just" rtl="0">
              <a:spcBef>
                <a:spcPts val="0"/>
              </a:spcBef>
              <a:spcAft>
                <a:spcPts val="0"/>
              </a:spcAft>
              <a:buNone/>
              <a:defRPr sz="1500">
                <a:solidFill>
                  <a:schemeClr val="dk1"/>
                </a:solidFill>
                <a:latin typeface="Calibri"/>
                <a:ea typeface="Calibri"/>
                <a:cs typeface="Calibri"/>
                <a:sym typeface="Calibri"/>
              </a:defRPr>
            </a:pPr>
            <a:r>
              <a:rPr dirty="0">
                <a:latin typeface="+mj-lt"/>
              </a:rPr>
              <a:t>2. </a:t>
            </a:r>
            <a:r>
              <a:rPr dirty="0" err="1">
                <a:latin typeface="+mj-lt"/>
              </a:rPr>
              <a:t>δράσεις</a:t>
            </a:r>
            <a:r>
              <a:rPr dirty="0">
                <a:latin typeface="+mj-lt"/>
              </a:rPr>
              <a:t> π</a:t>
            </a:r>
            <a:r>
              <a:rPr dirty="0" err="1">
                <a:latin typeface="+mj-lt"/>
              </a:rPr>
              <a:t>ου</a:t>
            </a:r>
            <a:r>
              <a:rPr dirty="0">
                <a:latin typeface="+mj-lt"/>
              </a:rPr>
              <a:t> απ</a:t>
            </a:r>
            <a:r>
              <a:rPr dirty="0" err="1">
                <a:latin typeface="+mj-lt"/>
              </a:rPr>
              <a:t>οσκο</a:t>
            </a:r>
            <a:r>
              <a:rPr dirty="0">
                <a:latin typeface="+mj-lt"/>
              </a:rPr>
              <a:t>πούν στην ανάπτυξη δεξιοτήτων για την τοποθέτηση σε θέσεις εργασίας: στην αναζήτηση εργασίας, σε περνώντας επαγγελματικά και ψυχοτεχνικά τεστ για την επιλογή προσωπικού, στη διεξαγωγή συνεντεύξεων για την πλήρωση θέσεων εργασίας</a:t>
            </a:r>
            <a:endParaRPr dirty="0">
              <a:solidFill>
                <a:schemeClr val="dk1"/>
              </a:solidFill>
              <a:latin typeface="+mj-lt"/>
              <a:ea typeface="Calibri"/>
              <a:cs typeface="Calibri"/>
              <a:sym typeface="Calibri"/>
            </a:endParaRPr>
          </a:p>
          <a:p>
            <a:pPr marL="0" marR="0" lvl="0" indent="0" algn="just" rtl="0">
              <a:spcBef>
                <a:spcPts val="0"/>
              </a:spcBef>
              <a:spcAft>
                <a:spcPts val="0"/>
              </a:spcAft>
              <a:buNone/>
              <a:defRPr sz="1500">
                <a:solidFill>
                  <a:schemeClr val="dk1"/>
                </a:solidFill>
                <a:latin typeface="Calibri"/>
                <a:ea typeface="Calibri"/>
                <a:cs typeface="Calibri"/>
                <a:sym typeface="Calibri"/>
              </a:defRPr>
            </a:pPr>
            <a:r>
              <a:rPr dirty="0" err="1">
                <a:latin typeface="+mj-lt"/>
              </a:rPr>
              <a:t>Στο</a:t>
            </a:r>
            <a:r>
              <a:rPr dirty="0">
                <a:latin typeface="+mj-lt"/>
              </a:rPr>
              <a:t> πλα</a:t>
            </a:r>
            <a:r>
              <a:rPr dirty="0" err="1">
                <a:latin typeface="+mj-lt"/>
              </a:rPr>
              <a:t>ίσιο</a:t>
            </a:r>
            <a:r>
              <a:rPr dirty="0">
                <a:latin typeface="+mj-lt"/>
              </a:rPr>
              <a:t> </a:t>
            </a:r>
            <a:r>
              <a:rPr dirty="0" err="1">
                <a:latin typeface="+mj-lt"/>
              </a:rPr>
              <a:t>της</a:t>
            </a:r>
            <a:r>
              <a:rPr dirty="0">
                <a:latin typeface="+mj-lt"/>
              </a:rPr>
              <a:t> </a:t>
            </a:r>
            <a:r>
              <a:rPr dirty="0" err="1">
                <a:latin typeface="+mj-lt"/>
              </a:rPr>
              <a:t>κοινωνικής</a:t>
            </a:r>
            <a:r>
              <a:rPr dirty="0">
                <a:latin typeface="+mj-lt"/>
              </a:rPr>
              <a:t> επ</a:t>
            </a:r>
            <a:r>
              <a:rPr dirty="0" err="1">
                <a:latin typeface="+mj-lt"/>
              </a:rPr>
              <a:t>ιχειρημ</a:t>
            </a:r>
            <a:r>
              <a:rPr dirty="0">
                <a:latin typeface="+mj-lt"/>
              </a:rPr>
              <a:t>ατικότητας, ο Σύμβουλος/Εκπαιδευ</a:t>
            </a:r>
            <a:r>
              <a:rPr lang="el-GR" dirty="0">
                <a:latin typeface="+mj-lt"/>
              </a:rPr>
              <a:t>τής</a:t>
            </a:r>
            <a:r>
              <a:rPr dirty="0">
                <a:latin typeface="+mj-lt"/>
              </a:rPr>
              <a:t> θα πρέπει να προετοιμάσει τους συμμετέχοντες για να γίνουν κοινωνικ</a:t>
            </a:r>
            <a:r>
              <a:rPr lang="el-GR" dirty="0" err="1">
                <a:latin typeface="+mj-lt"/>
              </a:rPr>
              <a:t>οί</a:t>
            </a:r>
            <a:r>
              <a:rPr lang="el-GR" dirty="0">
                <a:latin typeface="+mj-lt"/>
              </a:rPr>
              <a:t> </a:t>
            </a:r>
            <a:r>
              <a:rPr dirty="0">
                <a:latin typeface="+mj-lt"/>
              </a:rPr>
              <a:t>επ</a:t>
            </a:r>
            <a:r>
              <a:rPr dirty="0" err="1">
                <a:latin typeface="+mj-lt"/>
              </a:rPr>
              <a:t>ιχειρημ</a:t>
            </a:r>
            <a:r>
              <a:rPr dirty="0">
                <a:latin typeface="+mj-lt"/>
              </a:rPr>
              <a:t>ατ</a:t>
            </a:r>
            <a:r>
              <a:rPr lang="el-GR" dirty="0" err="1">
                <a:latin typeface="+mj-lt"/>
              </a:rPr>
              <a:t>ίες</a:t>
            </a:r>
            <a:r>
              <a:rPr dirty="0">
                <a:latin typeface="+mj-lt"/>
              </a:rPr>
              <a:t>. Θα π</a:t>
            </a:r>
            <a:r>
              <a:rPr dirty="0" err="1">
                <a:latin typeface="+mj-lt"/>
              </a:rPr>
              <a:t>ρέ</a:t>
            </a:r>
            <a:r>
              <a:rPr dirty="0">
                <a:latin typeface="+mj-lt"/>
              </a:rPr>
              <a:t>πει να προσφέρουν δοκιμασίες σχετικά με τα χαρακτηριστικά και τις δεξιότητες του συμμετέχοντος. </a:t>
            </a:r>
            <a:endParaRPr dirty="0">
              <a:solidFill>
                <a:schemeClr val="dk1"/>
              </a:solidFill>
              <a:latin typeface="+mj-lt"/>
              <a:ea typeface="Calibri"/>
              <a:cs typeface="Calibri"/>
              <a:sym typeface="Calibri"/>
            </a:endParaRPr>
          </a:p>
          <a:p>
            <a:pPr marL="0" marR="0" lvl="0" indent="0" algn="just" rtl="0">
              <a:spcBef>
                <a:spcPts val="0"/>
              </a:spcBef>
              <a:spcAft>
                <a:spcPts val="0"/>
              </a:spcAft>
              <a:buNone/>
            </a:pPr>
            <a:endParaRPr lang="el-GR" dirty="0">
              <a:solidFill>
                <a:schemeClr val="dk1"/>
              </a:solidFill>
              <a:latin typeface="+mj-lt"/>
              <a:ea typeface="Calibri"/>
              <a:cs typeface="Calibri"/>
              <a:sym typeface="Calibri"/>
            </a:endParaRPr>
          </a:p>
          <a:p>
            <a:pPr marL="0" marR="0" lvl="0" indent="0" algn="just" rtl="0">
              <a:spcBef>
                <a:spcPts val="0"/>
              </a:spcBef>
              <a:spcAft>
                <a:spcPts val="0"/>
              </a:spcAft>
              <a:buNone/>
              <a:defRPr sz="1500">
                <a:solidFill>
                  <a:schemeClr val="dk1"/>
                </a:solidFill>
                <a:latin typeface="Calibri"/>
                <a:ea typeface="Calibri"/>
                <a:cs typeface="Calibri"/>
                <a:sym typeface="Calibri"/>
              </a:defRPr>
            </a:pPr>
            <a:r>
              <a:rPr lang="el-GR" dirty="0">
                <a:latin typeface="+mj-lt"/>
              </a:rPr>
              <a:t>3. δράσεις ενθάρρυνσης, προσωπικής ανάπτυξης και ενδυνάμωσης για τη διατήρηση των δραστηριοτήτων αναζήτησης εργασίας και την ανάληψη καινοτόμων δράσεων που ευνοούν την εισαγωγή στην αγορά εργασίας, καθώς και την αντιμετώπιση δύσκολων καταστάσεων μετεγκατάστασης και μετατροπής</a:t>
            </a:r>
            <a:r>
              <a:rPr lang="el-GR" dirty="0">
                <a:solidFill>
                  <a:schemeClr val="dk1"/>
                </a:solidFill>
                <a:latin typeface="+mj-lt"/>
                <a:cs typeface="Calibri"/>
                <a:sym typeface="Calibri"/>
              </a:rPr>
              <a:t>. </a:t>
            </a:r>
            <a:r>
              <a:rPr lang="el-GR" dirty="0">
                <a:latin typeface="+mj-lt"/>
              </a:rPr>
              <a:t>Οι κοινωνικοί επιχειρηματίες πρέπει να έχουν θάρρος. Μπορούν να εφαρμόσουν ιδέες στην αγορά που δεν έχουν ακόμη δει. Αυτές είναι εκπληκτικές ευκαιρίες, αλλά ενέχει επίσης υψηλούς κινδύνους. Οι εκπαιδευτές/σύμβουλοι πρέπει να ενδυναμώσουν και να ενθαρρύνουν τους συμμετέχοντες να προχωρήσουν με μια κοινωνική επιχειρηματική ιδέα.</a:t>
            </a:r>
            <a:endParaRPr lang="el-GR" dirty="0">
              <a:solidFill>
                <a:schemeClr val="dk1"/>
              </a:solidFill>
              <a:latin typeface="+mj-lt"/>
              <a:ea typeface="Calibri"/>
              <a:cs typeface="Calibri"/>
              <a:sym typeface="Calibri"/>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614742" y="282363"/>
            <a:ext cx="7035738" cy="1134957"/>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rPr lang="el-GR" dirty="0"/>
              <a:t>Περίληψη</a:t>
            </a:r>
            <a:endParaRPr dirty="0"/>
          </a:p>
        </p:txBody>
      </p:sp>
      <p:sp>
        <p:nvSpPr>
          <p:cNvPr id="95" name="Google Shape;95;p2"/>
          <p:cNvSpPr txBox="1">
            <a:spLocks noGrp="1"/>
          </p:cNvSpPr>
          <p:nvPr>
            <p:ph type="body" idx="1"/>
          </p:nvPr>
        </p:nvSpPr>
        <p:spPr>
          <a:xfrm>
            <a:off x="676656" y="2011680"/>
            <a:ext cx="10947654" cy="3766185"/>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15000"/>
              </a:lnSpc>
              <a:spcBef>
                <a:spcPts val="1200"/>
              </a:spcBef>
              <a:spcAft>
                <a:spcPts val="0"/>
              </a:spcAft>
              <a:buClr>
                <a:schemeClr val="dk1"/>
              </a:buClr>
              <a:buSzPct val="45833"/>
              <a:buFont typeface="Arial"/>
              <a:buNone/>
            </a:pPr>
            <a:r>
              <a:rPr lang="el-GR" dirty="0"/>
              <a:t>Σε αυτή την ενότητα θα αναλύσουμε πώς να προσεγγίσουμε τις διαδικασίες προσανατολισμού για την προώθηση μοντέλων κοινωνικής επιχειρηματικότητας.</a:t>
            </a:r>
          </a:p>
          <a:p>
            <a:pPr marL="0" lvl="0" indent="0" algn="l" rtl="0">
              <a:lnSpc>
                <a:spcPct val="115000"/>
              </a:lnSpc>
              <a:spcBef>
                <a:spcPts val="1200"/>
              </a:spcBef>
              <a:spcAft>
                <a:spcPts val="0"/>
              </a:spcAft>
              <a:buClr>
                <a:schemeClr val="dk1"/>
              </a:buClr>
              <a:buSzPct val="45833"/>
              <a:buFont typeface="Arial"/>
              <a:buNone/>
            </a:pPr>
            <a:r>
              <a:rPr lang="el-GR" dirty="0"/>
              <a:t>Για αυτό, θα επανεξετάσουμε τις προσεγγίσεις για τη συνεργασία με ενήλικες. Θα μάθετε πώς να προσεγγίσετε τους ενήλικες σε μια διαδικασία καθοδήγησης. Επιπλέον, θα εξηγήσουμε τον τρόπο συνδυασμού της καθοδήγησης με την κοινωνική επιχειρηματικότητα και τους ΣΒΑ.</a:t>
            </a:r>
          </a:p>
          <a:p>
            <a:pPr marL="0" lvl="0" indent="0" algn="l" rtl="0">
              <a:lnSpc>
                <a:spcPct val="115000"/>
              </a:lnSpc>
              <a:spcBef>
                <a:spcPts val="1200"/>
              </a:spcBef>
              <a:spcAft>
                <a:spcPts val="0"/>
              </a:spcAft>
              <a:buClr>
                <a:schemeClr val="dk1"/>
              </a:buClr>
              <a:buSzPct val="45833"/>
              <a:buFont typeface="Arial"/>
              <a:buNone/>
            </a:pPr>
            <a:r>
              <a:rPr lang="el-GR" dirty="0"/>
              <a:t>Θα αναλύσουμε τις ιδιαιτερότητες της εκπαίδευσης ενηλίκων καθώς και τον ρόλο που διαδραματίζει ο σύμβουλος στη διαδικασία της επιχειρηματικότητας.</a:t>
            </a:r>
          </a:p>
          <a:p>
            <a:pPr marL="0" lvl="0" indent="0" algn="l" rtl="0">
              <a:lnSpc>
                <a:spcPct val="115000"/>
              </a:lnSpc>
              <a:spcBef>
                <a:spcPts val="1200"/>
              </a:spcBef>
              <a:spcAft>
                <a:spcPts val="0"/>
              </a:spcAft>
              <a:buClr>
                <a:schemeClr val="dk1"/>
              </a:buClr>
              <a:buSzPct val="45833"/>
              <a:buFont typeface="Arial"/>
              <a:buNone/>
            </a:pPr>
            <a:endParaRPr lang="el-GR" dirty="0"/>
          </a:p>
          <a:p>
            <a:pPr marL="0" lvl="0" indent="0" algn="l" rtl="0">
              <a:lnSpc>
                <a:spcPct val="115000"/>
              </a:lnSpc>
              <a:spcBef>
                <a:spcPts val="1200"/>
              </a:spcBef>
              <a:spcAft>
                <a:spcPts val="0"/>
              </a:spcAft>
              <a:buClr>
                <a:schemeClr val="dk1"/>
              </a:buClr>
              <a:buSzPct val="45833"/>
              <a:buFont typeface="Arial"/>
              <a:buNone/>
            </a:pPr>
            <a:r>
              <a:rPr lang="el-GR" dirty="0"/>
              <a:t> Ελπίζουμε να το βρείτε ενδιαφέρον!</a:t>
            </a:r>
          </a:p>
          <a:p>
            <a:pPr marL="0" lvl="0" indent="0" algn="just" rtl="0">
              <a:lnSpc>
                <a:spcPct val="85000"/>
              </a:lnSpc>
              <a:spcBef>
                <a:spcPts val="1300"/>
              </a:spcBef>
              <a:spcAft>
                <a:spcPts val="0"/>
              </a:spcAft>
              <a:buClr>
                <a:srgbClr val="262626"/>
              </a:buClr>
              <a:buSzPct val="100000"/>
              <a:buNone/>
            </a:pPr>
            <a:endParaRPr lang="el-GR"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8"/>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18"/>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18"/>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4. 3. Μοντέλα για τον επαγγελματικό προσανατολισμό</a:t>
            </a:r>
            <a:endParaRPr>
              <a:solidFill>
                <a:srgbClr val="FFFFFF"/>
              </a:solidFill>
            </a:endParaRPr>
          </a:p>
        </p:txBody>
      </p:sp>
      <p:sp>
        <p:nvSpPr>
          <p:cNvPr id="238" name="Google Shape;238;p18"/>
          <p:cNvSpPr txBox="1"/>
          <p:nvPr/>
        </p:nvSpPr>
        <p:spPr>
          <a:xfrm>
            <a:off x="643467" y="2723944"/>
            <a:ext cx="10992273"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l-GR" sz="18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lang="el-GR" dirty="0"/>
              <a:t>4. τον σχεδιασμό δράσεων και την ανάπτυξη επαγγελματικών στόχων σε βραχυπρόθεσμο, μεσοπρόθεσμο ή μακροπρόθεσμο ορίζοντα· για την αύξηση της </a:t>
            </a:r>
            <a:r>
              <a:rPr lang="el-GR" dirty="0" err="1"/>
              <a:t>απασχολησης</a:t>
            </a:r>
            <a:r>
              <a:rPr lang="el-GR" dirty="0"/>
              <a:t> και την υλοποίηση δράσεων για την εισαγωγή εργασίας,</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dirty="0"/>
              <a:t>5. </a:t>
            </a:r>
            <a:r>
              <a:rPr dirty="0" err="1"/>
              <a:t>δράσεις</a:t>
            </a:r>
            <a:r>
              <a:rPr dirty="0"/>
              <a:t> </a:t>
            </a:r>
            <a:r>
              <a:rPr dirty="0" err="1"/>
              <a:t>γι</a:t>
            </a:r>
            <a:r>
              <a:rPr dirty="0"/>
              <a:t>α τη διευκόλυνση των διαδικασιών λήψης αποφάσεων σχετικά με την επιλογή των επαγγελμάτων, τόσο από την άποψη της αρχικής επιλογής όσο και σε περιπτώσεις μετεγκατάστασης και προσαρμογής στις νέες συνθήκες που επιβάλλει η αγορά εργασίας,</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dirty="0"/>
              <a:t>6. </a:t>
            </a:r>
            <a:r>
              <a:rPr dirty="0" err="1"/>
              <a:t>δράσεις</a:t>
            </a:r>
            <a:r>
              <a:rPr dirty="0"/>
              <a:t> </a:t>
            </a:r>
            <a:r>
              <a:rPr dirty="0" err="1"/>
              <a:t>γι</a:t>
            </a:r>
            <a:r>
              <a:rPr dirty="0"/>
              <a:t>α τη βελτίωση των διαδικασιών τοποθέτησης υποψηφίων για προσφορές εργασίας με βάση την καταλληλότητα και τις δεξιότητες που απαιτούνται για την προσαρμογή στη θέση εργασίας και στις απαιτήσεις της.</a:t>
            </a: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19"/>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9"/>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9"/>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4. 3. Μοντέλα για τον επαγγελματικό προσανατολισμό</a:t>
            </a:r>
            <a:endParaRPr>
              <a:solidFill>
                <a:srgbClr val="FFFFFF"/>
              </a:solidFill>
            </a:endParaRPr>
          </a:p>
        </p:txBody>
      </p:sp>
      <p:sp>
        <p:nvSpPr>
          <p:cNvPr id="246" name="Google Shape;246;p19"/>
          <p:cNvSpPr txBox="1"/>
          <p:nvPr/>
        </p:nvSpPr>
        <p:spPr>
          <a:xfrm>
            <a:off x="643467" y="2723944"/>
            <a:ext cx="10992273" cy="3477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defRPr sz="2400">
                <a:solidFill>
                  <a:schemeClr val="dk1"/>
                </a:solidFill>
                <a:latin typeface="Calibri"/>
                <a:ea typeface="Calibri"/>
                <a:cs typeface="Calibri"/>
                <a:sym typeface="Calibri"/>
              </a:defRPr>
            </a:pPr>
            <a:r>
              <a:rPr dirty="0"/>
              <a:t>Τα </a:t>
            </a:r>
            <a:r>
              <a:rPr dirty="0" err="1"/>
              <a:t>μοντέλ</a:t>
            </a:r>
            <a:r>
              <a:rPr dirty="0"/>
              <a:t>α πρέπει να λειτουργούν ως ευέλικτα εργαλεία που είναι διαθέσιμα στο τεχνικό προσωπικό και χρησιμοποιούνται σύμφωνα με:</a:t>
            </a:r>
          </a:p>
          <a:p>
            <a:pPr marL="0" marR="0" lvl="0" indent="0" algn="ctr"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defRPr sz="1800">
                <a:solidFill>
                  <a:schemeClr val="dk1"/>
                </a:solidFill>
                <a:latin typeface="Calibri"/>
                <a:ea typeface="Calibri"/>
                <a:cs typeface="Calibri"/>
                <a:sym typeface="Calibri"/>
              </a:defRPr>
            </a:pPr>
            <a:r>
              <a:rPr lang="el-GR" dirty="0"/>
              <a:t>Τους ανθρώπους </a:t>
            </a:r>
            <a:r>
              <a:rPr dirty="0"/>
              <a:t>και </a:t>
            </a:r>
            <a:r>
              <a:rPr lang="el-GR" dirty="0"/>
              <a:t>τις</a:t>
            </a:r>
            <a:r>
              <a:rPr dirty="0"/>
              <a:t> ομάδες που υπηρετούν</a:t>
            </a:r>
          </a:p>
          <a:p>
            <a:pPr marL="342900" marR="0" lvl="0" indent="-342900" algn="l" rtl="0">
              <a:spcBef>
                <a:spcPts val="0"/>
              </a:spcBef>
              <a:spcAft>
                <a:spcPts val="0"/>
              </a:spcAft>
              <a:buClr>
                <a:schemeClr val="dk1"/>
              </a:buClr>
              <a:buSzPts val="1800"/>
              <a:buFont typeface="Calibri"/>
              <a:buAutoNum type="arabicPeriod"/>
              <a:defRPr sz="1800">
                <a:solidFill>
                  <a:schemeClr val="dk1"/>
                </a:solidFill>
                <a:latin typeface="Calibri"/>
                <a:ea typeface="Calibri"/>
                <a:cs typeface="Calibri"/>
                <a:sym typeface="Calibri"/>
              </a:defRPr>
            </a:pPr>
            <a:r>
              <a:rPr dirty="0" err="1"/>
              <a:t>Το</a:t>
            </a:r>
            <a:r>
              <a:rPr dirty="0"/>
              <a:t> </a:t>
            </a:r>
            <a:r>
              <a:rPr dirty="0" err="1"/>
              <a:t>είδος</a:t>
            </a:r>
            <a:r>
              <a:rPr dirty="0"/>
              <a:t> </a:t>
            </a:r>
            <a:r>
              <a:rPr dirty="0" err="1"/>
              <a:t>της</a:t>
            </a:r>
            <a:r>
              <a:rPr dirty="0"/>
              <a:t> </a:t>
            </a:r>
            <a:r>
              <a:rPr dirty="0" err="1"/>
              <a:t>σχεδι</a:t>
            </a:r>
            <a:r>
              <a:rPr dirty="0"/>
              <a:t>αζόμενης δράσης</a:t>
            </a:r>
          </a:p>
          <a:p>
            <a:pPr marL="342900" marR="0" lvl="0" indent="-342900" algn="l" rtl="0">
              <a:spcBef>
                <a:spcPts val="0"/>
              </a:spcBef>
              <a:spcAft>
                <a:spcPts val="0"/>
              </a:spcAft>
              <a:buClr>
                <a:schemeClr val="dk1"/>
              </a:buClr>
              <a:buSzPts val="1800"/>
              <a:buFont typeface="Calibri"/>
              <a:buAutoNum type="arabicPeriod"/>
              <a:defRPr sz="1800">
                <a:solidFill>
                  <a:schemeClr val="dk1"/>
                </a:solidFill>
                <a:latin typeface="Calibri"/>
                <a:ea typeface="Calibri"/>
                <a:cs typeface="Calibri"/>
                <a:sym typeface="Calibri"/>
              </a:defRPr>
            </a:pPr>
            <a:r>
              <a:rPr dirty="0" err="1"/>
              <a:t>Οι</a:t>
            </a:r>
            <a:r>
              <a:rPr dirty="0"/>
              <a:t> </a:t>
            </a:r>
            <a:r>
              <a:rPr dirty="0" err="1"/>
              <a:t>στόχοι</a:t>
            </a:r>
            <a:r>
              <a:rPr dirty="0"/>
              <a:t> και </a:t>
            </a:r>
            <a:r>
              <a:rPr dirty="0" err="1"/>
              <a:t>οι</a:t>
            </a:r>
            <a:r>
              <a:rPr dirty="0"/>
              <a:t> </a:t>
            </a:r>
            <a:r>
              <a:rPr lang="el-GR" dirty="0"/>
              <a:t>σκοποί</a:t>
            </a:r>
            <a:r>
              <a:rPr dirty="0"/>
              <a:t> π</a:t>
            </a:r>
            <a:r>
              <a:rPr dirty="0" err="1"/>
              <a:t>ου</a:t>
            </a:r>
            <a:r>
              <a:rPr dirty="0"/>
              <a:t> </a:t>
            </a:r>
            <a:r>
              <a:rPr dirty="0" err="1"/>
              <a:t>έχουν</a:t>
            </a:r>
            <a:r>
              <a:rPr dirty="0"/>
              <a:t> π</a:t>
            </a:r>
            <a:r>
              <a:rPr dirty="0" err="1"/>
              <a:t>ρογρ</a:t>
            </a:r>
            <a:r>
              <a:rPr dirty="0"/>
              <a:t>αμματιστεί για την υλοποίηση των διαφόρων δράσεων ή στιγμών της διαδικασίας προσανατολισμού</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20"/>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20"/>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20"/>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4. Ο ρόλος του </a:t>
            </a:r>
            <a:r>
              <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συμβούλου </a:t>
            </a:r>
            <a:r>
              <a:t>σε προγράμματα επιχειρηματικότητας</a:t>
            </a:r>
            <a:endParaRPr>
              <a:solidFill>
                <a:srgbClr val="FFFFFF"/>
              </a:solidFill>
            </a:endParaRPr>
          </a:p>
        </p:txBody>
      </p:sp>
      <p:sp>
        <p:nvSpPr>
          <p:cNvPr id="254" name="Google Shape;254;p20"/>
          <p:cNvSpPr txBox="1"/>
          <p:nvPr/>
        </p:nvSpPr>
        <p:spPr>
          <a:xfrm>
            <a:off x="643467" y="2723944"/>
            <a:ext cx="10992273"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dirty="0"/>
              <a:t>Η επ</a:t>
            </a:r>
            <a:r>
              <a:rPr dirty="0" err="1"/>
              <a:t>ιχειρημ</a:t>
            </a:r>
            <a:r>
              <a:rPr dirty="0"/>
              <a:t>ατικότητα νοείται ως ένας τρόπος σκέψης, αίσθησης και δράσης για τη δημιουργία αξίας, που επιτρέπει στον σύμβουλο να προτείνει χώρους και </a:t>
            </a:r>
            <a:r>
              <a:rPr lang="el-GR" dirty="0"/>
              <a:t>εκπαιδευτικά </a:t>
            </a:r>
            <a:r>
              <a:rPr dirty="0" err="1"/>
              <a:t>σενάρι</a:t>
            </a:r>
            <a:r>
              <a:rPr dirty="0"/>
              <a:t>α για την οικοδόμηση γνώσεων και την ανάπτυξη συνηθειών, στάσεων και αξιών που είναι απαραίτητες για τη δημιουργία δράσεων που στοχεύουν στην προσωπική βελτίωση και μετασχηματισμό του περιβάλλοντος και της κοινωνίας.</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dirty="0"/>
              <a:t>Η πα</a:t>
            </a:r>
            <a:r>
              <a:rPr dirty="0" err="1"/>
              <a:t>ιδ</a:t>
            </a:r>
            <a:r>
              <a:rPr dirty="0"/>
              <a:t>αγωγική πρακτική είναι το στάδιο όπου ο εκπαιδευτής/σύμβουλος έχει τα απαραίτητα στοιχεία για να αναπτύξει την προσέγγιση που απαιτείται από το πρόγραμμα που θα αναπτυχθεί για να κάνει τη μαθησιακή διαδικασία πιο σημαντική.</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dirty="0" err="1"/>
              <a:t>Στις</a:t>
            </a:r>
            <a:r>
              <a:rPr dirty="0"/>
              <a:t> πα</a:t>
            </a:r>
            <a:r>
              <a:rPr dirty="0" err="1"/>
              <a:t>ιδ</a:t>
            </a:r>
            <a:r>
              <a:rPr dirty="0"/>
              <a:t>αγωγικές πρακτικές των προγραμμάτων που στοχεύουν στην προώθηση της </a:t>
            </a:r>
            <a:r>
              <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επιχειρηματικότητας </a:t>
            </a:r>
            <a:r>
              <a:rPr dirty="0"/>
              <a:t>θα πρέπει να προστεθεί η ανάγκη προώθησης κινήτρων που προωθούν επιχειρηματικές συμπεριφορές.</a:t>
            </a: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21"/>
          <p:cNvSpPr/>
          <p:nvPr/>
        </p:nvSpPr>
        <p:spPr>
          <a:xfrm>
            <a:off x="596167" y="-8"/>
            <a:ext cx="10905000" cy="198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21"/>
          <p:cNvSpPr/>
          <p:nvPr/>
        </p:nvSpPr>
        <p:spPr>
          <a:xfrm>
            <a:off x="806195" y="162704"/>
            <a:ext cx="10579500" cy="1664100"/>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21"/>
          <p:cNvSpPr txBox="1">
            <a:spLocks noGrp="1"/>
          </p:cNvSpPr>
          <p:nvPr>
            <p:ph type="title"/>
          </p:nvPr>
        </p:nvSpPr>
        <p:spPr>
          <a:xfrm>
            <a:off x="1052922" y="380736"/>
            <a:ext cx="9638100" cy="1228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4. Ο ρόλος του συμβούλου σε προγράμματα επιχειρηματικότητας</a:t>
            </a:r>
            <a:endParaRPr>
              <a:solidFill>
                <a:srgbClr val="FFFFFF"/>
              </a:solidFill>
            </a:endParaRPr>
          </a:p>
        </p:txBody>
      </p:sp>
      <p:sp>
        <p:nvSpPr>
          <p:cNvPr id="262" name="Google Shape;262;p21"/>
          <p:cNvSpPr txBox="1"/>
          <p:nvPr/>
        </p:nvSpPr>
        <p:spPr>
          <a:xfrm>
            <a:off x="599792" y="2093949"/>
            <a:ext cx="10992300" cy="46166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solidFill>
                  <a:schemeClr val="dk1"/>
                </a:solidFill>
                <a:latin typeface="Calibri"/>
                <a:ea typeface="Calibri"/>
                <a:cs typeface="Calibri"/>
                <a:sym typeface="Calibri"/>
              </a:defRPr>
            </a:pPr>
            <a:r>
              <a:rPr lang="el-GR" i="1" dirty="0"/>
              <a:t>"Κάθε άτομο πρέπει να αντιμετωπίσει ζωτικής σημασίας έργα διαφορετικής φύσης, πρέπει να δημιουργήσει διαφορετικές δυνατότητες για την επίλυση προβλημάτων, τη λήψη αποφάσεων, τη συνεργασία με άλλους, τον προγραμματισμό, την παραγωγή ιδεών, την αξιολόγηση των αποτελεσμάτων και, τελικά, την ανάληψη της ευθύνης για τη ζωή του. " (</a:t>
            </a:r>
            <a:r>
              <a:rPr lang="el-GR" i="1" dirty="0" err="1"/>
              <a:t>Pelliker</a:t>
            </a:r>
            <a:r>
              <a:rPr lang="el-GR" i="1" dirty="0"/>
              <a:t>, 2013)</a:t>
            </a: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dirty="0" err="1"/>
              <a:t>Ως</a:t>
            </a:r>
            <a:r>
              <a:rPr dirty="0"/>
              <a:t> </a:t>
            </a:r>
            <a:r>
              <a:rPr dirty="0" err="1"/>
              <a:t>εκ</a:t>
            </a:r>
            <a:r>
              <a:rPr dirty="0"/>
              <a:t> </a:t>
            </a:r>
            <a:r>
              <a:rPr dirty="0" err="1"/>
              <a:t>τούτου</a:t>
            </a:r>
            <a:r>
              <a:rPr dirty="0"/>
              <a:t>, π</a:t>
            </a:r>
            <a:r>
              <a:rPr dirty="0" err="1"/>
              <a:t>ρέ</a:t>
            </a:r>
            <a:r>
              <a:rPr dirty="0"/>
              <a:t>πει να γίνει διάκριση μεταξύ δύο αλληλένδετων αλλά διαφορετικών εννοιών:</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defRPr sz="1800">
                <a:solidFill>
                  <a:schemeClr val="dk1"/>
                </a:solidFill>
                <a:latin typeface="Calibri"/>
                <a:ea typeface="Calibri"/>
                <a:cs typeface="Calibri"/>
                <a:sym typeface="Calibri"/>
              </a:defRPr>
            </a:pPr>
            <a:r>
              <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Επ</a:t>
            </a:r>
            <a:r>
              <a:rPr b="1"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ιχειρημ</a:t>
            </a:r>
            <a:r>
              <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ατική πρωτοβουλία. </a:t>
            </a:r>
            <a:r>
              <a:rPr dirty="0"/>
              <a:t>Η </a:t>
            </a:r>
            <a:r>
              <a:rPr dirty="0" err="1"/>
              <a:t>έννοι</a:t>
            </a:r>
            <a:r>
              <a:rPr dirty="0"/>
              <a:t>α του επιχειρηματικού πνεύματος ή παρόμοιων εννοιών στο εκπαιδευτικό περιβάλλον αναφέρεται στην ανάπτυξη προσωπικών ιδιοτήτων όπως η δημιουργικότητα, η προθυμία για καινοτομία, η αυτοπεποίθηση, τα κίνητρα επίτευξης, η ηγεσία και η αντίσταση στην αποτυχία, μεταξύ άλλων.</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defRPr sz="1800">
                <a:solidFill>
                  <a:schemeClr val="dk1"/>
                </a:solidFill>
                <a:latin typeface="Calibri"/>
                <a:ea typeface="Calibri"/>
                <a:cs typeface="Calibri"/>
                <a:sym typeface="Calibri"/>
              </a:defRPr>
            </a:pPr>
            <a:r>
              <a:rPr b="1" dirty="0"/>
              <a:t>Η επ</a:t>
            </a:r>
            <a:r>
              <a:rPr b="1" dirty="0" err="1"/>
              <a:t>ιχειρημ</a:t>
            </a:r>
            <a:r>
              <a:rPr b="1" dirty="0"/>
              <a:t>ατικότητα. </a:t>
            </a:r>
            <a:r>
              <a:rPr dirty="0" err="1"/>
              <a:t>Συνδέετ</a:t>
            </a:r>
            <a:r>
              <a:rPr dirty="0"/>
              <a:t>αι άμεσα με την προθυμία δημιουργίας αυτοαπασχόλησης χρησιμοποιώντας όλες τις προαναφερόμενες ιδιότητες.</a:t>
            </a:r>
            <a:endParaRPr sz="1800" dirty="0">
              <a:solidFill>
                <a:schemeClr val="dk1"/>
              </a:solidFill>
              <a:latin typeface="Calibri"/>
              <a:ea typeface="Calibri"/>
              <a:cs typeface="Calibri"/>
              <a:sym typeface="Calibri"/>
            </a:endParaRPr>
          </a:p>
          <a:p>
            <a:pPr marL="285750" marR="0" lvl="0" indent="-311150" algn="l" rtl="0">
              <a:spcBef>
                <a:spcPts val="0"/>
              </a:spcBef>
              <a:spcAft>
                <a:spcPts val="0"/>
              </a:spcAft>
              <a:buClr>
                <a:schemeClr val="dk1"/>
              </a:buClr>
              <a:buSzPts val="2200"/>
              <a:buFont typeface="Arial"/>
              <a:buChar char="•"/>
              <a:defRPr sz="1500">
                <a:solidFill>
                  <a:schemeClr val="dk1"/>
                </a:solidFill>
              </a:defRPr>
            </a:pPr>
            <a:r>
              <a:rPr sz="1600" b="1" dirty="0" err="1"/>
              <a:t>Την</a:t>
            </a:r>
            <a:r>
              <a:rPr sz="1600" b="1" dirty="0"/>
              <a:t> </a:t>
            </a:r>
            <a:r>
              <a:rPr sz="1600" b="1" dirty="0" err="1"/>
              <a:t>κοινωνική</a:t>
            </a:r>
            <a:r>
              <a:rPr sz="1600" b="1" dirty="0"/>
              <a:t> επ</a:t>
            </a:r>
            <a:r>
              <a:rPr sz="1600" b="1" dirty="0" err="1"/>
              <a:t>ιχειρημ</a:t>
            </a:r>
            <a:r>
              <a:rPr sz="1600" b="1" dirty="0"/>
              <a:t>ατικότητα.</a:t>
            </a:r>
            <a:r>
              <a:rPr sz="1600" dirty="0"/>
              <a:t> </a:t>
            </a:r>
            <a:r>
              <a:rPr sz="1600" dirty="0" err="1"/>
              <a:t>Συνδέετ</a:t>
            </a:r>
            <a:r>
              <a:rPr sz="1600" dirty="0"/>
              <a:t>αι με την προθυμία δημιουργίας μιας επιχειρηματικής ιδέας που προσφέρει λύσεις που αντιμετωπίζουν άμεσα κοινωνικά/περιβαλλοντικά ζητήματα.</a:t>
            </a:r>
            <a:endParaRPr sz="1600" dirty="0">
              <a:solidFill>
                <a:schemeClr val="dk1"/>
              </a:solidFill>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defRPr sz="2400">
                <a:solidFill>
                  <a:schemeClr val="dk1"/>
                </a:solidFill>
                <a:latin typeface="Calibri"/>
                <a:ea typeface="Calibri"/>
                <a:cs typeface="Calibri"/>
                <a:sym typeface="Calibri"/>
              </a:defRPr>
            </a:pPr>
            <a:r>
              <a:rPr lang="el-GR" dirty="0"/>
              <a:t>Γεννιούνται ή γίνονται οι επιχειρηματίες;</a:t>
            </a:r>
            <a:endParaRPr sz="24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p22"/>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22"/>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22"/>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4. Ο ρόλος του συμβούλου σε προγράμματα επιχειρηματικότητας</a:t>
            </a:r>
            <a:endParaRPr>
              <a:solidFill>
                <a:srgbClr val="FFFFFF"/>
              </a:solidFill>
            </a:endParaRPr>
          </a:p>
        </p:txBody>
      </p:sp>
      <p:sp>
        <p:nvSpPr>
          <p:cNvPr id="270" name="Google Shape;270;p22"/>
          <p:cNvSpPr txBox="1"/>
          <p:nvPr/>
        </p:nvSpPr>
        <p:spPr>
          <a:xfrm>
            <a:off x="599862" y="2795886"/>
            <a:ext cx="11207328"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solidFill>
                  <a:schemeClr val="dk1"/>
                </a:solidFill>
                <a:latin typeface="Calibri"/>
                <a:ea typeface="Calibri"/>
                <a:cs typeface="Calibri"/>
                <a:sym typeface="Calibri"/>
              </a:defRPr>
            </a:pPr>
            <a:r>
              <a:rPr dirty="0" err="1"/>
              <a:t>Στ</a:t>
            </a:r>
            <a:r>
              <a:rPr dirty="0"/>
              <a:t>α προγράμματα επιχειρηματικότητας, ο δάσκαλος διαδραματίζει θεμελιώδη ρόλο. </a:t>
            </a:r>
            <a:r>
              <a:rPr dirty="0" err="1"/>
              <a:t>Στο</a:t>
            </a:r>
            <a:r>
              <a:rPr dirty="0"/>
              <a:t> </a:t>
            </a:r>
            <a:r>
              <a:rPr dirty="0" err="1"/>
              <a:t>ρόλο</a:t>
            </a:r>
            <a:r>
              <a:rPr dirty="0"/>
              <a:t> </a:t>
            </a:r>
            <a:r>
              <a:rPr dirty="0" err="1"/>
              <a:t>του</a:t>
            </a:r>
            <a:r>
              <a:rPr dirty="0"/>
              <a:t> </a:t>
            </a:r>
            <a:r>
              <a:rPr dirty="0" err="1"/>
              <a:t>ως</a:t>
            </a:r>
            <a:r>
              <a:rPr dirty="0"/>
              <a:t> </a:t>
            </a:r>
            <a:r>
              <a:rPr dirty="0" err="1"/>
              <a:t>δι</a:t>
            </a:r>
            <a:r>
              <a:rPr dirty="0"/>
              <a:t>αμεσολαβητή της γνώσης, αναλαμβάνοντας το ρόλο του μεσολαβητή καινοτόμων παιδαγωγικών πρακτικών για την ανάπτυξη των διαδικασιών διδασκαλίας και μάθησης σε κατάλληλους χώρους, πρέπει να τονώσει τις θετικές στάσεις του μαθητή προς την οικειοποίηση της γνώσης από τον προβληματισμό, το συναίσθημα και την εφαρμογή σε μια αναδυόμενη πραγματικότητα.</a:t>
            </a: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dirty="0"/>
              <a:t>Ο </a:t>
            </a:r>
            <a:r>
              <a:rPr dirty="0" err="1"/>
              <a:t>ρόλος</a:t>
            </a:r>
            <a:r>
              <a:rPr dirty="0"/>
              <a:t> </a:t>
            </a:r>
            <a:r>
              <a:rPr dirty="0" err="1"/>
              <a:t>του</a:t>
            </a:r>
            <a:r>
              <a:rPr dirty="0"/>
              <a:t> δα</a:t>
            </a:r>
            <a:r>
              <a:rPr dirty="0" err="1"/>
              <a:t>σκάλου</a:t>
            </a:r>
            <a:r>
              <a:rPr dirty="0"/>
              <a:t> μπ</a:t>
            </a:r>
            <a:r>
              <a:rPr dirty="0" err="1"/>
              <a:t>ορεί</a:t>
            </a:r>
            <a:r>
              <a:rPr dirty="0"/>
              <a:t> να </a:t>
            </a:r>
            <a:r>
              <a:rPr dirty="0" err="1"/>
              <a:t>θεωρηθεί</a:t>
            </a:r>
            <a:r>
              <a:rPr dirty="0"/>
              <a:t> </a:t>
            </a:r>
            <a:r>
              <a:rPr dirty="0" err="1"/>
              <a:t>ως</a:t>
            </a:r>
            <a:r>
              <a:rPr dirty="0"/>
              <a:t> «</a:t>
            </a:r>
            <a:r>
              <a:rPr i="1" dirty="0" err="1"/>
              <a:t>κά</a:t>
            </a:r>
            <a:r>
              <a:rPr i="1" dirty="0"/>
              <a:t>ποιος που προκαλεί την ανισορροπία στη σχέση του μαθητή με τον κόσμο, μέσω προκλήσεων, ερωτήσεων, ερωτήσεων και ταυτόχρονα προσφέρει την απαραίτητη υποστήριξη ώστε ο μαθητής, μπροστά στις γνωστικές συγκρούσεις, να αναπτύξει μια αυτο-οργανωτική δράση». </a:t>
            </a:r>
            <a:r>
              <a:rPr dirty="0"/>
              <a:t>2010</a:t>
            </a: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dirty="0"/>
              <a:t>Η </a:t>
            </a:r>
            <a:r>
              <a:rPr dirty="0" err="1"/>
              <a:t>δι</a:t>
            </a:r>
            <a:r>
              <a:rPr dirty="0"/>
              <a:t>αδικασία της καινοτομίας στην πρακτική διδασκαλίας στην επιχειρηματική παιδαγωγική απαιτεί έναν δάσκαλο που είναι προετοιμασμένος να αναλάβει αλλαγές στους διάφορους χώρους κατάρτισης, ο οποίος έχει νέες παιδαγωγικές δεξιότητες και ικανότητες για να είναι σε θέση να ανταποκριθεί στις προκλήσεις μιας παγκόσμιας και ψηφιακής κοινωνίας.</a:t>
            </a: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p23"/>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23"/>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23"/>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4. Ο ρόλος του συμβούλου σε προγράμματα επιχειρηματικότητας</a:t>
            </a:r>
            <a:endParaRPr>
              <a:solidFill>
                <a:srgbClr val="FFFFFF"/>
              </a:solidFill>
            </a:endParaRPr>
          </a:p>
        </p:txBody>
      </p:sp>
      <p:sp>
        <p:nvSpPr>
          <p:cNvPr id="278" name="Google Shape;278;p23"/>
          <p:cNvSpPr txBox="1"/>
          <p:nvPr/>
        </p:nvSpPr>
        <p:spPr>
          <a:xfrm>
            <a:off x="599862" y="2795886"/>
            <a:ext cx="10992273" cy="31700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dirty="0"/>
              <a:t>Ο μα</a:t>
            </a:r>
            <a:r>
              <a:rPr sz="2000" dirty="0" err="1"/>
              <a:t>θητής</a:t>
            </a:r>
            <a:r>
              <a:rPr sz="2000" dirty="0"/>
              <a:t> π</a:t>
            </a:r>
            <a:r>
              <a:rPr sz="2000" dirty="0" err="1"/>
              <a:t>ρέ</a:t>
            </a:r>
            <a:r>
              <a:rPr sz="2000" dirty="0"/>
              <a:t>πει να υποβληθεί σε καταστάσεις παρόμοιες με αυτές που θα βρει στην πράξη. Η </a:t>
            </a:r>
            <a:r>
              <a:rPr sz="2000" dirty="0" err="1"/>
              <a:t>δι</a:t>
            </a:r>
            <a:r>
              <a:rPr sz="2000" dirty="0"/>
              <a:t>αδικασία μάθησης του επιχειρηματία βασίζεται ουσιαστικά σε δράσεις και συνεχή μάθηση.</a:t>
            </a:r>
          </a:p>
          <a:p>
            <a:pPr marL="0" marR="0" lvl="0" indent="0" algn="just" rtl="0">
              <a:spcBef>
                <a:spcPts val="0"/>
              </a:spcBef>
              <a:spcAft>
                <a:spcPts val="0"/>
              </a:spcAft>
              <a:buNone/>
            </a:pPr>
            <a:endParaRPr sz="2000" i="1"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i="1" dirty="0"/>
              <a:t>«Η επ</a:t>
            </a:r>
            <a:r>
              <a:rPr sz="2000" i="1" dirty="0" err="1"/>
              <a:t>ιχειρημ</a:t>
            </a:r>
            <a:r>
              <a:rPr sz="2000" i="1" dirty="0"/>
              <a:t>ατική μεθοδολογία σχεδιάζεται ως ένα σύστημα δράσεων που πραγματοποιούνται με λογική, συνεκτική και μη διαδοχική σειρά, ανάλογα με την εκπλήρωση των εκπαιδευτικών στόχων. </a:t>
            </a:r>
            <a:r>
              <a:rPr sz="2000" i="1" dirty="0" err="1"/>
              <a:t>Με</a:t>
            </a:r>
            <a:r>
              <a:rPr sz="2000" i="1" dirty="0"/>
              <a:t> α</a:t>
            </a:r>
            <a:r>
              <a:rPr sz="2000" i="1" dirty="0" err="1"/>
              <a:t>υτόν</a:t>
            </a:r>
            <a:r>
              <a:rPr sz="2000" i="1" dirty="0"/>
              <a:t> </a:t>
            </a:r>
            <a:r>
              <a:rPr sz="2000" i="1" dirty="0" err="1"/>
              <a:t>τον</a:t>
            </a:r>
            <a:r>
              <a:rPr sz="2000" i="1" dirty="0"/>
              <a:t> </a:t>
            </a:r>
            <a:r>
              <a:rPr sz="2000" i="1" dirty="0" err="1"/>
              <a:t>τρό</a:t>
            </a:r>
            <a:r>
              <a:rPr sz="2000" i="1" dirty="0"/>
              <a:t>πο, είναι απαραίτητο για τους εκπαιδευτικούς να προσαρμόσουν τη λογική για την εφαρμογή της, προκειμένου να συμβάλουν στους μαθητές να αποκτήσουν τις γνωστικές διαδικασίες κατανόησης, συμφραζομένων, αποτίμησης και καθοδήγησης τοποθετημένων εργασιακών καταστάσεων, διαφοροποιώντας τις νομικές, κοινωνικές, οικονομικές, λειτουργικές και ηθικές. (</a:t>
            </a:r>
            <a:r>
              <a:rPr sz="2000" i="1" dirty="0" err="1"/>
              <a:t>Paggi</a:t>
            </a:r>
            <a:r>
              <a:rPr sz="2000" i="1" dirty="0"/>
              <a:t>, 2018)»</a:t>
            </a:r>
            <a:endParaRPr sz="2000" i="1"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24"/>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24"/>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24"/>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4. Ο ρόλος του συμβούλου σε προγράμματα επιχειρηματικότητας</a:t>
            </a:r>
            <a:endParaRPr>
              <a:solidFill>
                <a:srgbClr val="FFFFFF"/>
              </a:solidFill>
            </a:endParaRPr>
          </a:p>
        </p:txBody>
      </p:sp>
      <p:sp>
        <p:nvSpPr>
          <p:cNvPr id="286" name="Google Shape;286;p24"/>
          <p:cNvSpPr txBox="1"/>
          <p:nvPr/>
        </p:nvSpPr>
        <p:spPr>
          <a:xfrm>
            <a:off x="599862" y="2795886"/>
            <a:ext cx="10992273"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b="1">
                <a:solidFill>
                  <a:schemeClr val="dk1"/>
                </a:solidFill>
                <a:latin typeface="Calibri"/>
                <a:ea typeface="Calibri"/>
                <a:cs typeface="Calibri"/>
                <a:sym typeface="Calibri"/>
              </a:defRPr>
            </a:pPr>
            <a:r>
              <a:t>Κατευθυντήριες γραμμές της διαδικασίας προσανατολισμού/καθοδήγησης</a:t>
            </a:r>
            <a:endParaRPr b="1"/>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t>1) Δημιουργία σχέσης καθοδήγησης</a:t>
            </a:r>
          </a:p>
          <a:p>
            <a:pPr marL="0" marR="0" lvl="0" indent="0" algn="l" rtl="0">
              <a:spcBef>
                <a:spcPts val="0"/>
              </a:spcBef>
              <a:spcAft>
                <a:spcPts val="0"/>
              </a:spcAft>
              <a:buNone/>
              <a:defRPr sz="1800">
                <a:solidFill>
                  <a:schemeClr val="dk1"/>
                </a:solidFill>
                <a:latin typeface="Calibri"/>
                <a:ea typeface="Calibri"/>
                <a:cs typeface="Calibri"/>
                <a:sym typeface="Calibri"/>
              </a:defRPr>
            </a:pPr>
            <a:r>
              <a:t>2) Οριοθέτηση των στόχων ή ορισμός προβλημάτων ή δυσκολιών</a:t>
            </a:r>
          </a:p>
          <a:p>
            <a:pPr marL="0" marR="0" lvl="0" indent="0" algn="l" rtl="0">
              <a:spcBef>
                <a:spcPts val="0"/>
              </a:spcBef>
              <a:spcAft>
                <a:spcPts val="0"/>
              </a:spcAft>
              <a:buNone/>
              <a:defRPr sz="1800">
                <a:solidFill>
                  <a:schemeClr val="dk1"/>
                </a:solidFill>
                <a:latin typeface="Calibri"/>
                <a:ea typeface="Calibri"/>
                <a:cs typeface="Calibri"/>
                <a:sym typeface="Calibri"/>
              </a:defRPr>
            </a:pPr>
            <a:r>
              <a:t>3) Ανάλυση δυνατοτήτων ή εναλλακτικών λύσεων</a:t>
            </a:r>
          </a:p>
          <a:p>
            <a:pPr marL="0" marR="0" lvl="0" indent="0" algn="l" rtl="0">
              <a:spcBef>
                <a:spcPts val="0"/>
              </a:spcBef>
              <a:spcAft>
                <a:spcPts val="0"/>
              </a:spcAft>
              <a:buNone/>
              <a:defRPr sz="1800">
                <a:solidFill>
                  <a:schemeClr val="dk1"/>
                </a:solidFill>
                <a:latin typeface="Calibri"/>
                <a:ea typeface="Calibri"/>
                <a:cs typeface="Calibri"/>
                <a:sym typeface="Calibri"/>
              </a:defRPr>
            </a:pPr>
            <a:r>
              <a:t>4) Λήψη αποφάσεων</a:t>
            </a:r>
          </a:p>
          <a:p>
            <a:pPr marL="0" marR="0" lvl="0" indent="0" algn="l" rtl="0">
              <a:spcBef>
                <a:spcPts val="0"/>
              </a:spcBef>
              <a:spcAft>
                <a:spcPts val="0"/>
              </a:spcAft>
              <a:buNone/>
              <a:defRPr sz="1800">
                <a:solidFill>
                  <a:schemeClr val="dk1"/>
                </a:solidFill>
                <a:latin typeface="Calibri"/>
                <a:ea typeface="Calibri"/>
                <a:cs typeface="Calibri"/>
                <a:sym typeface="Calibri"/>
              </a:defRPr>
            </a:pPr>
            <a:r>
              <a:t>5) Εφαρμογή αποφάσεων και παρακολούθηση</a:t>
            </a:r>
            <a:endParaRPr sz="1800">
              <a:solidFill>
                <a:schemeClr val="dk1"/>
              </a:solidFill>
              <a:latin typeface="Calibri"/>
              <a:ea typeface="Calibri"/>
              <a:cs typeface="Calibri"/>
              <a:sym typeface="Calibri"/>
            </a:endParaRPr>
          </a:p>
        </p:txBody>
      </p:sp>
      <p:sp>
        <p:nvSpPr>
          <p:cNvPr id="287" name="Google Shape;287;p24"/>
          <p:cNvSpPr txBox="1"/>
          <p:nvPr/>
        </p:nvSpPr>
        <p:spPr>
          <a:xfrm>
            <a:off x="556259" y="5019774"/>
            <a:ext cx="10992273" cy="17542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solidFill>
                  <a:schemeClr val="dk1"/>
                </a:solidFill>
                <a:latin typeface="Calibri"/>
                <a:ea typeface="Calibri"/>
                <a:cs typeface="Calibri"/>
                <a:sym typeface="Calibri"/>
              </a:defRPr>
            </a:pPr>
            <a:r>
              <a:rPr dirty="0" err="1"/>
              <a:t>Με</a:t>
            </a:r>
            <a:r>
              <a:rPr dirty="0"/>
              <a:t> </a:t>
            </a:r>
            <a:r>
              <a:rPr dirty="0" err="1"/>
              <a:t>έν</a:t>
            </a:r>
            <a:r>
              <a:rPr dirty="0"/>
              <a:t>αν πολύ γενικό τρόπο, το δρομολόγιο νοείται ως η προσέγγιση κοινωνικο-επαγγελματικού προσανατολισμού που επικεντρώνεται στο άτομο που επιτρέπει την κατασκευή μιας διαδικασίας με παιδαγωγικό χαρακτήρα και στοχεύει σε μια αλλαγή από μια τρέχουσα κατάσταση σε μια επιθυμητή. </a:t>
            </a:r>
            <a:r>
              <a:rPr dirty="0" err="1"/>
              <a:t>Αυτός</a:t>
            </a:r>
            <a:r>
              <a:rPr dirty="0"/>
              <a:t> ο </a:t>
            </a:r>
            <a:r>
              <a:rPr dirty="0" err="1"/>
              <a:t>ορισμός</a:t>
            </a:r>
            <a:r>
              <a:rPr dirty="0"/>
              <a:t> απ</a:t>
            </a:r>
            <a:r>
              <a:rPr dirty="0" err="1"/>
              <a:t>οφεύγει</a:t>
            </a:r>
            <a:r>
              <a:rPr dirty="0"/>
              <a:t> </a:t>
            </a:r>
            <a:r>
              <a:rPr dirty="0" err="1"/>
              <a:t>έν</a:t>
            </a:r>
            <a:r>
              <a:rPr dirty="0"/>
              <a:t>α είδος ορισμού που μεταφέρει την ιδέα </a:t>
            </a:r>
            <a:r>
              <a:rPr lang="el-GR" dirty="0"/>
              <a:t>της εκπαίδευσης </a:t>
            </a:r>
            <a:r>
              <a:rPr dirty="0" err="1"/>
              <a:t>με</a:t>
            </a:r>
            <a:r>
              <a:rPr dirty="0"/>
              <a:t> τον τρόπο που βρίσκονται στο εκπαιδευτικό σύστημα. Από </a:t>
            </a:r>
            <a:r>
              <a:rPr dirty="0" err="1"/>
              <a:t>την</a:t>
            </a:r>
            <a:r>
              <a:rPr dirty="0"/>
              <a:t> </a:t>
            </a:r>
            <a:r>
              <a:rPr dirty="0" err="1"/>
              <a:t>άλλη</a:t>
            </a:r>
            <a:r>
              <a:rPr dirty="0"/>
              <a:t> π</a:t>
            </a:r>
            <a:r>
              <a:rPr dirty="0" err="1"/>
              <a:t>λευρά</a:t>
            </a:r>
            <a:r>
              <a:rPr dirty="0"/>
              <a:t>, απα</a:t>
            </a:r>
            <a:r>
              <a:rPr dirty="0" err="1"/>
              <a:t>ιτεί</a:t>
            </a:r>
            <a:r>
              <a:rPr dirty="0"/>
              <a:t> </a:t>
            </a:r>
            <a:r>
              <a:rPr dirty="0" err="1"/>
              <a:t>έν</a:t>
            </a:r>
            <a:r>
              <a:rPr dirty="0"/>
              <a:t>α άλλο είδος σχέσης με το πρόσωπο που παρακολουθείται με τέτοιο τρόπο ώστε να δίνεται μεγαλύτερη σημασία και σημασία στους χρήστες.</a:t>
            </a: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25"/>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25"/>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25"/>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4. Ο ρόλος του συμβούλου σε προγράμματα επιχειρηματικότητας</a:t>
            </a:r>
            <a:endParaRPr>
              <a:solidFill>
                <a:srgbClr val="FFFFFF"/>
              </a:solidFill>
            </a:endParaRPr>
          </a:p>
        </p:txBody>
      </p:sp>
      <p:sp>
        <p:nvSpPr>
          <p:cNvPr id="295" name="Google Shape;295;p25"/>
          <p:cNvSpPr txBox="1"/>
          <p:nvPr/>
        </p:nvSpPr>
        <p:spPr>
          <a:xfrm>
            <a:off x="599862" y="2795886"/>
            <a:ext cx="10992273" cy="378561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dirty="0" err="1"/>
              <a:t>Μι</a:t>
            </a:r>
            <a:r>
              <a:rPr sz="2000" dirty="0"/>
              <a:t>α πτυχή ζωτικής σημασίας για τον επαγγελματικό προσανατολισμό είναι η ενημέρωση. </a:t>
            </a:r>
          </a:p>
          <a:p>
            <a:pPr marL="0" marR="0" lvl="0" indent="0" algn="just" rtl="0">
              <a:spcBef>
                <a:spcPts val="0"/>
              </a:spcBef>
              <a:spcAft>
                <a:spcPts val="0"/>
              </a:spcAft>
              <a:buNone/>
            </a:pPr>
            <a:endParaRPr sz="2000"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dirty="0"/>
              <a:t>Η </a:t>
            </a:r>
            <a:r>
              <a:rPr sz="2000" dirty="0" err="1"/>
              <a:t>σημ</a:t>
            </a:r>
            <a:r>
              <a:rPr sz="2000" dirty="0"/>
              <a:t>ασία της ύπαρξης ενημερωμένων επαγγελματικών πληροφοριών σχετικά με τα επαγγέλματα, τις διακυμάνσεις και τις τάσεις στην αγορά εργασίας, τις επιλογές κατάρτισης και την επαγγελματική κατάρτιση και τους πόρους στο κοινωνικό και εργασιακό περιβάλλον, συνεπάγεται </a:t>
            </a:r>
            <a:r>
              <a:rPr lang="el-GR" sz="2000" dirty="0"/>
              <a:t>η</a:t>
            </a:r>
            <a:r>
              <a:rPr sz="2000" dirty="0"/>
              <a:t> δημιουργία και </a:t>
            </a:r>
            <a:r>
              <a:rPr lang="el-GR" sz="2000" dirty="0"/>
              <a:t>η</a:t>
            </a:r>
            <a:r>
              <a:rPr sz="2000" dirty="0"/>
              <a:t> συντήρηση μιας επαγγελματικής τράπεζας πληροφοριών που πρέπει να ενημερώνεται συνεχώς. </a:t>
            </a:r>
            <a:r>
              <a:rPr sz="2000" dirty="0" err="1"/>
              <a:t>Σε</a:t>
            </a:r>
            <a:r>
              <a:rPr sz="2000" dirty="0"/>
              <a:t> π</a:t>
            </a:r>
            <a:r>
              <a:rPr sz="2000" dirty="0" err="1"/>
              <a:t>ολλές</a:t>
            </a:r>
            <a:r>
              <a:rPr sz="2000" dirty="0"/>
              <a:t> π</a:t>
            </a:r>
            <a:r>
              <a:rPr sz="2000" dirty="0" err="1"/>
              <a:t>ερι</a:t>
            </a:r>
            <a:r>
              <a:rPr sz="2000" dirty="0"/>
              <a:t>πτώσεις, προκύπτει σύγχυση των πληροφοριών που αποκτήθηκαν. </a:t>
            </a:r>
          </a:p>
          <a:p>
            <a:pPr marL="0" marR="0" lvl="0" indent="0" algn="just" rtl="0">
              <a:spcBef>
                <a:spcPts val="0"/>
              </a:spcBef>
              <a:spcAft>
                <a:spcPts val="0"/>
              </a:spcAft>
              <a:buNone/>
              <a:defRPr sz="18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defRPr>
            </a:pPr>
            <a:r>
              <a:rPr sz="2000" dirty="0"/>
              <a:t>Η </a:t>
            </a:r>
            <a:r>
              <a:rPr sz="2000" dirty="0" err="1"/>
              <a:t>ενότητ</a:t>
            </a:r>
            <a:r>
              <a:rPr sz="2000" dirty="0"/>
              <a:t>α: Θεωρία και τεχνικές εργασιακού προσανατολισμού και επαγγελματικού προσανατολισμού.</a:t>
            </a:r>
          </a:p>
          <a:p>
            <a:pPr marL="0" marR="0" lvl="0" indent="0" algn="just" rtl="0">
              <a:spcBef>
                <a:spcPts val="0"/>
              </a:spcBef>
              <a:spcAft>
                <a:spcPts val="0"/>
              </a:spcAft>
              <a:buNone/>
            </a:pPr>
            <a:endParaRPr sz="2000"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lang="el-GR" sz="2000" dirty="0"/>
              <a:t>Κάθε προσανατολισμός προϋποθέτει την παροχή κάθε φορά </a:t>
            </a:r>
            <a:r>
              <a:rPr lang="el-GR" sz="2000" dirty="0" err="1"/>
              <a:t>επικαιροποιημένων</a:t>
            </a:r>
            <a:r>
              <a:rPr lang="el-GR" sz="2000" dirty="0"/>
              <a:t> και έγκαιρων επαγγελματικών πληροφοριών σύμφωνα με τις ανάγκες των </a:t>
            </a:r>
            <a:r>
              <a:rPr lang="el-GR" sz="2000" dirty="0" err="1"/>
              <a:t>ωφελουμένων</a:t>
            </a:r>
            <a:r>
              <a:rPr lang="el-GR" sz="2000" dirty="0"/>
              <a:t>, που με τον τρόπο αυτό υποστηρίζονται οι επιλογές τους για έναν καταλληλότερο επαγγελματικό προσανατολισμό. </a:t>
            </a:r>
            <a:endParaRPr sz="20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26"/>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26"/>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26"/>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5. Τεχνικές για την κοινωνική </a:t>
            </a:r>
            <a:r>
              <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επιχειρηματικότητα</a:t>
            </a:r>
            <a:endParaRPr>
              <a:solidFill>
                <a:srgbClr val="FFFFFF"/>
              </a:solidFill>
            </a:endParaRPr>
          </a:p>
        </p:txBody>
      </p:sp>
      <p:sp>
        <p:nvSpPr>
          <p:cNvPr id="303" name="Google Shape;303;p26"/>
          <p:cNvSpPr txBox="1"/>
          <p:nvPr/>
        </p:nvSpPr>
        <p:spPr>
          <a:xfrm>
            <a:off x="599862" y="2795886"/>
            <a:ext cx="10992300"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pPr>
            <a:r>
              <a:rPr sz="2400" dirty="0" err="1">
                <a:solidFill>
                  <a:schemeClr val="dk1"/>
                </a:solidFill>
                <a:latin typeface="Arial" panose="020B0604020202020204" pitchFamily="34" charset="0"/>
                <a:ea typeface="Calibri"/>
                <a:cs typeface="Arial" panose="020B0604020202020204" pitchFamily="34" charset="0"/>
                <a:sym typeface="Calibri"/>
              </a:rPr>
              <a:t>Το</a:t>
            </a:r>
            <a:r>
              <a:rPr sz="2400" dirty="0">
                <a:solidFill>
                  <a:schemeClr val="dk1"/>
                </a:solidFill>
                <a:latin typeface="Arial" panose="020B0604020202020204" pitchFamily="34" charset="0"/>
                <a:ea typeface="Calibri"/>
                <a:cs typeface="Arial" panose="020B0604020202020204" pitchFamily="34" charset="0"/>
                <a:sym typeface="Calibri"/>
              </a:rPr>
              <a:t> </a:t>
            </a:r>
            <a:r>
              <a:rPr sz="2400" dirty="0" err="1">
                <a:solidFill>
                  <a:schemeClr val="dk1"/>
                </a:solidFill>
                <a:latin typeface="Arial" panose="020B0604020202020204" pitchFamily="34" charset="0"/>
                <a:ea typeface="Calibri"/>
                <a:cs typeface="Arial" panose="020B0604020202020204" pitchFamily="34" charset="0"/>
                <a:sym typeface="Calibri"/>
              </a:rPr>
              <a:t>θεμελιώδες</a:t>
            </a:r>
            <a:r>
              <a:rPr sz="2400" dirty="0">
                <a:solidFill>
                  <a:schemeClr val="dk1"/>
                </a:solidFill>
                <a:latin typeface="Arial" panose="020B0604020202020204" pitchFamily="34" charset="0"/>
                <a:ea typeface="Calibri"/>
                <a:cs typeface="Arial" panose="020B0604020202020204" pitchFamily="34" charset="0"/>
                <a:sym typeface="Calibri"/>
              </a:rPr>
              <a:t> χαρα</a:t>
            </a:r>
            <a:r>
              <a:rPr sz="2400" dirty="0" err="1">
                <a:solidFill>
                  <a:schemeClr val="dk1"/>
                </a:solidFill>
                <a:latin typeface="Arial" panose="020B0604020202020204" pitchFamily="34" charset="0"/>
                <a:ea typeface="Calibri"/>
                <a:cs typeface="Arial" panose="020B0604020202020204" pitchFamily="34" charset="0"/>
                <a:sym typeface="Calibri"/>
              </a:rPr>
              <a:t>κτηριστικό</a:t>
            </a:r>
            <a:r>
              <a:rPr sz="2400" dirty="0">
                <a:solidFill>
                  <a:schemeClr val="dk1"/>
                </a:solidFill>
                <a:latin typeface="Arial" panose="020B0604020202020204" pitchFamily="34" charset="0"/>
                <a:ea typeface="Calibri"/>
                <a:cs typeface="Arial" panose="020B0604020202020204" pitchFamily="34" charset="0"/>
                <a:sym typeface="Calibri"/>
              </a:rPr>
              <a:t> </a:t>
            </a:r>
            <a:r>
              <a:rPr sz="2400" dirty="0" err="1">
                <a:solidFill>
                  <a:schemeClr val="dk1"/>
                </a:solidFill>
                <a:latin typeface="Arial" panose="020B0604020202020204" pitchFamily="34" charset="0"/>
                <a:ea typeface="Calibri"/>
                <a:cs typeface="Arial" panose="020B0604020202020204" pitchFamily="34" charset="0"/>
                <a:sym typeface="Calibri"/>
              </a:rPr>
              <a:t>των</a:t>
            </a:r>
            <a:r>
              <a:rPr sz="2400" dirty="0">
                <a:solidFill>
                  <a:schemeClr val="dk1"/>
                </a:solidFill>
                <a:latin typeface="Arial" panose="020B0604020202020204" pitchFamily="34" charset="0"/>
                <a:ea typeface="Calibri"/>
                <a:cs typeface="Arial" panose="020B0604020202020204" pitchFamily="34" charset="0"/>
                <a:sym typeface="Calibri"/>
              </a:rPr>
              <a:t> (</a:t>
            </a:r>
            <a:r>
              <a:rPr sz="2400" dirty="0" err="1">
                <a:solidFill>
                  <a:schemeClr val="dk1"/>
                </a:solidFill>
                <a:latin typeface="Arial" panose="020B0604020202020204" pitchFamily="34" charset="0"/>
                <a:ea typeface="Calibri"/>
                <a:cs typeface="Arial" panose="020B0604020202020204" pitchFamily="34" charset="0"/>
                <a:sym typeface="Calibri"/>
              </a:rPr>
              <a:t>κοινωνικών</a:t>
            </a:r>
            <a:r>
              <a:rPr sz="2400" dirty="0">
                <a:solidFill>
                  <a:schemeClr val="dk1"/>
                </a:solidFill>
                <a:latin typeface="Arial" panose="020B0604020202020204" pitchFamily="34" charset="0"/>
                <a:ea typeface="Calibri"/>
                <a:cs typeface="Arial" panose="020B0604020202020204" pitchFamily="34" charset="0"/>
                <a:sym typeface="Calibri"/>
              </a:rPr>
              <a:t>) π</a:t>
            </a:r>
            <a:r>
              <a:rPr sz="2400" dirty="0" err="1">
                <a:solidFill>
                  <a:schemeClr val="dk1"/>
                </a:solidFill>
                <a:latin typeface="Arial" panose="020B0604020202020204" pitchFamily="34" charset="0"/>
                <a:ea typeface="Calibri"/>
                <a:cs typeface="Arial" panose="020B0604020202020204" pitchFamily="34" charset="0"/>
                <a:sym typeface="Calibri"/>
              </a:rPr>
              <a:t>ρογρ</a:t>
            </a:r>
            <a:r>
              <a:rPr sz="2400" dirty="0">
                <a:solidFill>
                  <a:schemeClr val="dk1"/>
                </a:solidFill>
                <a:latin typeface="Arial" panose="020B0604020202020204" pitchFamily="34" charset="0"/>
                <a:ea typeface="Calibri"/>
                <a:cs typeface="Arial" panose="020B0604020202020204" pitchFamily="34" charset="0"/>
                <a:sym typeface="Calibri"/>
              </a:rPr>
              <a:t>αμμάτων </a:t>
            </a:r>
            <a:r>
              <a:rPr sz="2400" dirty="0">
                <a:solidFill>
                  <a:schemeClr val="dk1"/>
                </a:solidFill>
                <a:latin typeface="Arial" panose="020B0604020202020204" pitchFamily="34" charset="0"/>
                <a:ea typeface="Calibri"/>
                <a:cs typeface="Arial" panose="020B060402020202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επιχειρηματικότητας </a:t>
            </a:r>
            <a:r>
              <a:rPr sz="2400" dirty="0">
                <a:solidFill>
                  <a:schemeClr val="dk1"/>
                </a:solidFill>
                <a:latin typeface="Arial" panose="020B0604020202020204" pitchFamily="34" charset="0"/>
                <a:ea typeface="Calibri"/>
                <a:cs typeface="Arial" panose="020B0604020202020204" pitchFamily="34" charset="0"/>
                <a:sym typeface="Calibri"/>
              </a:rPr>
              <a:t>είναι ότι στοχεύουν στην κατάρτιση, την παροχή συμβουλών και τη συνοδεία επιχειρηματιών για τη δημιουργία και υλοποίηση επιχειρηματικών έργων που είναι βιώσιμα και </a:t>
            </a:r>
            <a:r>
              <a:rPr lang="el-GR" sz="2400" dirty="0">
                <a:solidFill>
                  <a:schemeClr val="dk1"/>
                </a:solidFill>
                <a:latin typeface="Arial" panose="020B0604020202020204" pitchFamily="34" charset="0"/>
                <a:ea typeface="Calibri"/>
                <a:cs typeface="Arial" panose="020B0604020202020204" pitchFamily="34" charset="0"/>
                <a:sym typeface="Calibri"/>
              </a:rPr>
              <a:t>αειφόρα</a:t>
            </a:r>
            <a:r>
              <a:rPr sz="2400" dirty="0">
                <a:solidFill>
                  <a:schemeClr val="dk1"/>
                </a:solidFill>
                <a:latin typeface="Arial" panose="020B0604020202020204" pitchFamily="34" charset="0"/>
                <a:ea typeface="Calibri"/>
                <a:cs typeface="Arial" panose="020B0604020202020204" pitchFamily="34" charset="0"/>
                <a:sym typeface="Calibri"/>
              </a:rPr>
              <a:t> με την πάροδο του χρόνου.</a:t>
            </a:r>
            <a:r>
              <a:rPr sz="2400" dirty="0">
                <a:solidFill>
                  <a:schemeClr val="dk1"/>
                </a:solidFill>
                <a:latin typeface="Arial" panose="020B0604020202020204" pitchFamily="34" charset="0"/>
                <a:cs typeface="Arial" panose="020B0604020202020204" pitchFamily="34" charset="0"/>
              </a:rPr>
              <a:t>Τα προγράμματα κοινωνικής επιχειρηματικότητας θα πρέπει επίσης να επικεντρώνονται στον κοινωνικό/περιβαλλοντικό χαρακτήρα και να βοηθούν τους επιχειρηματίες να εδραιώσουν τις ιδέες τους και να τους βοηθήσουν να οικοδομήσουν ένα σταθερό δίκτυο, </a:t>
            </a:r>
            <a:r>
              <a:rPr sz="2400" b="1" dirty="0">
                <a:solidFill>
                  <a:srgbClr val="FDA100"/>
                </a:solidFill>
                <a:latin typeface="Arial" panose="020B0604020202020204" pitchFamily="34" charset="0"/>
                <a:cs typeface="Arial" panose="020B0604020202020204" pitchFamily="34" charset="0"/>
              </a:rPr>
              <a:t>διασφαλίζοντας πάντα ότι παραμένουν πιστοί στις αξίες τους.</a:t>
            </a:r>
            <a:endParaRPr sz="2400" dirty="0">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g162b3452f4a_0_29"/>
          <p:cNvSpPr/>
          <p:nvPr/>
        </p:nvSpPr>
        <p:spPr>
          <a:xfrm>
            <a:off x="643467" y="643467"/>
            <a:ext cx="10905000" cy="198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g162b3452f4a_0_29"/>
          <p:cNvSpPr/>
          <p:nvPr/>
        </p:nvSpPr>
        <p:spPr>
          <a:xfrm>
            <a:off x="806195" y="806204"/>
            <a:ext cx="10579500" cy="1664100"/>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g162b3452f4a_0_29"/>
          <p:cNvSpPr txBox="1">
            <a:spLocks noGrp="1"/>
          </p:cNvSpPr>
          <p:nvPr>
            <p:ph type="title"/>
          </p:nvPr>
        </p:nvSpPr>
        <p:spPr>
          <a:xfrm>
            <a:off x="1071847" y="1059736"/>
            <a:ext cx="9638100" cy="1228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5. Τεχνικές για την κοινωνική </a:t>
            </a:r>
            <a:r>
              <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επιχειρηματικότητα</a:t>
            </a:r>
            <a:endParaRPr>
              <a:solidFill>
                <a:srgbClr val="FFFFFF"/>
              </a:solidFill>
            </a:endParaRPr>
          </a:p>
        </p:txBody>
      </p:sp>
      <p:sp>
        <p:nvSpPr>
          <p:cNvPr id="311" name="Google Shape;311;g162b3452f4a_0_29"/>
          <p:cNvSpPr txBox="1"/>
          <p:nvPr/>
        </p:nvSpPr>
        <p:spPr>
          <a:xfrm>
            <a:off x="599862" y="2795886"/>
            <a:ext cx="10992300"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b="1">
                <a:solidFill>
                  <a:schemeClr val="dk1"/>
                </a:solidFill>
                <a:latin typeface="Calibri"/>
                <a:ea typeface="Calibri"/>
                <a:cs typeface="Calibri"/>
                <a:sym typeface="Calibri"/>
              </a:defRPr>
            </a:pPr>
            <a:r>
              <a:rPr lang="el-GR" sz="2100" dirty="0">
                <a:latin typeface="Calibri" panose="020F0502020204030204" pitchFamily="34" charset="0"/>
                <a:cs typeface="Calibri" panose="020F0502020204030204" pitchFamily="34" charset="0"/>
              </a:rPr>
              <a:t>Ποιες πτυχές διδάσκονται σε ένα πρόγραμμα επιχειρηματικότητας;;</a:t>
            </a:r>
          </a:p>
          <a:p>
            <a:pPr marL="457200" marR="0" lvl="0" indent="-457200" algn="just" rtl="0">
              <a:spcBef>
                <a:spcPts val="0"/>
              </a:spcBef>
              <a:spcAft>
                <a:spcPts val="0"/>
              </a:spcAft>
              <a:buAutoNum type="arabicPeriod"/>
              <a:defRPr sz="1800">
                <a:solidFill>
                  <a:schemeClr val="dk1"/>
                </a:solidFill>
                <a:latin typeface="Calibri"/>
                <a:ea typeface="Calibri"/>
                <a:cs typeface="Calibri"/>
                <a:sym typeface="Calibri"/>
              </a:defRPr>
            </a:pPr>
            <a:r>
              <a:rPr lang="el-GR" sz="2100" dirty="0">
                <a:latin typeface="Calibri" panose="020F0502020204030204" pitchFamily="34" charset="0"/>
                <a:cs typeface="Calibri" panose="020F0502020204030204" pitchFamily="34" charset="0"/>
              </a:rPr>
              <a:t>Γνωρίστε το επιχειρηματικό σας προφίλ και μεγιστοποιήστε τις επιχειρηματικές σας δεξιότητες. Μάθετε ποιες είναι οι καλύτερες ικανότητές σας για να τις ενισχύσετε και να έχετε ένα σχέδιο βελτίωσης και ανάπτυξης ως επιχειρηματίας. Επιπλέον, ως κοινωνικός επιχειρηματίας να είστε βέβαιοι για τον κοινωνικό/περιβαλλοντικό αντίκτυπο που θα έχει το έργο σας. Προσπαθήστε να μεγιστοποιήσετε την αξία για όσο το δυνατόν περισσότερους ανθρώπους και να μοιραστείτε τις γνώσεις και την αξία σας.</a:t>
            </a:r>
            <a:endParaRPr lang="en-GB" sz="2100" dirty="0">
              <a:latin typeface="Calibri" panose="020F0502020204030204" pitchFamily="34" charset="0"/>
              <a:cs typeface="Calibri" panose="020F0502020204030204" pitchFamily="34" charset="0"/>
            </a:endParaRPr>
          </a:p>
          <a:p>
            <a:pPr marL="457200" marR="0" lvl="0" indent="-457200" algn="just" rtl="0">
              <a:spcBef>
                <a:spcPts val="0"/>
              </a:spcBef>
              <a:spcAft>
                <a:spcPts val="0"/>
              </a:spcAft>
              <a:buAutoNum type="arabicPeriod"/>
              <a:defRPr sz="1800">
                <a:solidFill>
                  <a:schemeClr val="dk1"/>
                </a:solidFill>
                <a:latin typeface="Calibri"/>
                <a:ea typeface="Calibri"/>
                <a:cs typeface="Calibri"/>
                <a:sym typeface="Calibri"/>
              </a:defRPr>
            </a:pPr>
            <a:endParaRPr lang="en-GB" sz="2100" dirty="0">
              <a:latin typeface="Calibri" panose="020F0502020204030204" pitchFamily="34" charset="0"/>
              <a:cs typeface="Calibri" panose="020F0502020204030204" pitchFamily="34" charset="0"/>
            </a:endParaRPr>
          </a:p>
          <a:p>
            <a:pPr marL="457200" marR="0" lvl="0" indent="-457200" algn="just" rtl="0">
              <a:spcBef>
                <a:spcPts val="0"/>
              </a:spcBef>
              <a:spcAft>
                <a:spcPts val="0"/>
              </a:spcAft>
              <a:buAutoNum type="arabicPeriod"/>
              <a:defRPr sz="1800">
                <a:solidFill>
                  <a:schemeClr val="dk1"/>
                </a:solidFill>
                <a:latin typeface="Calibri"/>
                <a:ea typeface="Calibri"/>
                <a:cs typeface="Calibri"/>
                <a:sym typeface="Calibri"/>
              </a:defRPr>
            </a:pPr>
            <a:r>
              <a:rPr sz="2100" dirty="0" err="1">
                <a:latin typeface="Calibri" panose="020F0502020204030204" pitchFamily="34" charset="0"/>
                <a:cs typeface="Calibri" panose="020F0502020204030204" pitchFamily="34" charset="0"/>
              </a:rPr>
              <a:t>Πώς</a:t>
            </a:r>
            <a:r>
              <a:rPr sz="2100" dirty="0">
                <a:latin typeface="Calibri" panose="020F0502020204030204" pitchFamily="34" charset="0"/>
                <a:cs typeface="Calibri" panose="020F0502020204030204" pitchFamily="34" charset="0"/>
              </a:rPr>
              <a:t> να επ</a:t>
            </a:r>
            <a:r>
              <a:rPr sz="2100" dirty="0" err="1">
                <a:latin typeface="Calibri" panose="020F0502020204030204" pitchFamily="34" charset="0"/>
                <a:cs typeface="Calibri" panose="020F0502020204030204" pitchFamily="34" charset="0"/>
              </a:rPr>
              <a:t>ιλέξετε</a:t>
            </a:r>
            <a:r>
              <a:rPr sz="2100" dirty="0">
                <a:latin typeface="Calibri" panose="020F0502020204030204" pitchFamily="34" charset="0"/>
                <a:cs typeface="Calibri" panose="020F0502020204030204" pitchFamily="34" charset="0"/>
              </a:rPr>
              <a:t> </a:t>
            </a:r>
            <a:r>
              <a:rPr sz="2100" dirty="0" err="1">
                <a:latin typeface="Calibri" panose="020F0502020204030204" pitchFamily="34" charset="0"/>
                <a:cs typeface="Calibri" panose="020F0502020204030204" pitchFamily="34" charset="0"/>
              </a:rPr>
              <a:t>τους</a:t>
            </a:r>
            <a:r>
              <a:rPr sz="2100" dirty="0">
                <a:latin typeface="Calibri" panose="020F0502020204030204" pitchFamily="34" charset="0"/>
                <a:cs typeface="Calibri" panose="020F0502020204030204" pitchFamily="34" charset="0"/>
              </a:rPr>
              <a:t> </a:t>
            </a:r>
            <a:r>
              <a:rPr sz="2100" dirty="0" err="1">
                <a:latin typeface="Calibri" panose="020F0502020204030204" pitchFamily="34" charset="0"/>
                <a:cs typeface="Calibri" panose="020F0502020204030204" pitchFamily="34" charset="0"/>
              </a:rPr>
              <a:t>συνεργάτες</a:t>
            </a:r>
            <a:r>
              <a:rPr sz="2100" dirty="0">
                <a:latin typeface="Calibri" panose="020F0502020204030204" pitchFamily="34" charset="0"/>
                <a:cs typeface="Calibri" panose="020F0502020204030204" pitchFamily="34" charset="0"/>
              </a:rPr>
              <a:t>, </a:t>
            </a:r>
            <a:r>
              <a:rPr sz="2100" dirty="0" err="1">
                <a:latin typeface="Calibri" panose="020F0502020204030204" pitchFamily="34" charset="0"/>
                <a:cs typeface="Calibri" panose="020F0502020204030204" pitchFamily="34" charset="0"/>
              </a:rPr>
              <a:t>τους</a:t>
            </a:r>
            <a:r>
              <a:rPr sz="2100" dirty="0">
                <a:latin typeface="Calibri" panose="020F0502020204030204" pitchFamily="34" charset="0"/>
                <a:cs typeface="Calibri" panose="020F0502020204030204" pitchFamily="34" charset="0"/>
              </a:rPr>
              <a:t> π</a:t>
            </a:r>
            <a:r>
              <a:rPr sz="2100" dirty="0" err="1">
                <a:latin typeface="Calibri" panose="020F0502020204030204" pitchFamily="34" charset="0"/>
                <a:cs typeface="Calibri" panose="020F0502020204030204" pitchFamily="34" charset="0"/>
              </a:rPr>
              <a:t>ρομηθευτές</a:t>
            </a:r>
            <a:r>
              <a:rPr sz="2100" dirty="0">
                <a:latin typeface="Calibri" panose="020F0502020204030204" pitchFamily="34" charset="0"/>
                <a:cs typeface="Calibri" panose="020F0502020204030204" pitchFamily="34" charset="0"/>
              </a:rPr>
              <a:t> </a:t>
            </a:r>
            <a:r>
              <a:rPr sz="2100" dirty="0">
                <a:latin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και </a:t>
            </a:r>
            <a:r>
              <a:rPr sz="2100" dirty="0" err="1">
                <a:latin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τους</a:t>
            </a:r>
            <a:r>
              <a:rPr sz="2100" dirty="0">
                <a:latin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r>
              <a:rPr sz="2100" dirty="0" err="1">
                <a:latin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εργ</a:t>
            </a:r>
            <a:r>
              <a:rPr sz="2100" dirty="0">
                <a:latin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αζόμενους για το έργο σας. Απ</a:t>
            </a:r>
            <a:r>
              <a:rPr sz="2100" dirty="0" err="1">
                <a:latin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οφύγετε</a:t>
            </a:r>
            <a:r>
              <a:rPr sz="2100" dirty="0">
                <a:latin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τα </a:t>
            </a:r>
            <a:r>
              <a:rPr sz="2100" dirty="0" err="1">
                <a:latin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τυ</a:t>
            </a:r>
            <a:r>
              <a:rPr sz="2100" dirty="0">
                <a:latin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πικά λάθη που γίνονται κατά την επιλογή των συντρόφων και τη δημιουργία σχέσεων</a:t>
            </a:r>
            <a:r>
              <a:rPr sz="2100" dirty="0">
                <a:latin typeface="Calibri" panose="020F0502020204030204" pitchFamily="34" charset="0"/>
                <a:cs typeface="Calibri" panose="020F0502020204030204" pitchFamily="34" charset="0"/>
              </a:rPr>
              <a:t>. </a:t>
            </a:r>
            <a:r>
              <a:rPr sz="2100" dirty="0" err="1">
                <a:latin typeface="Calibri" panose="020F0502020204030204" pitchFamily="34" charset="0"/>
                <a:cs typeface="Calibri" panose="020F0502020204030204" pitchFamily="34" charset="0"/>
              </a:rPr>
              <a:t>Ως</a:t>
            </a:r>
            <a:r>
              <a:rPr sz="2100" dirty="0">
                <a:latin typeface="Calibri" panose="020F0502020204030204" pitchFamily="34" charset="0"/>
                <a:cs typeface="Calibri" panose="020F0502020204030204" pitchFamily="34" charset="0"/>
              </a:rPr>
              <a:t> </a:t>
            </a:r>
            <a:r>
              <a:rPr sz="2100" dirty="0" err="1">
                <a:latin typeface="Calibri" panose="020F0502020204030204" pitchFamily="34" charset="0"/>
                <a:cs typeface="Calibri" panose="020F0502020204030204" pitchFamily="34" charset="0"/>
              </a:rPr>
              <a:t>κοινωνικός</a:t>
            </a:r>
            <a:r>
              <a:rPr sz="2100" dirty="0">
                <a:latin typeface="Calibri" panose="020F0502020204030204" pitchFamily="34" charset="0"/>
                <a:cs typeface="Calibri" panose="020F0502020204030204" pitchFamily="34" charset="0"/>
              </a:rPr>
              <a:t> επ</a:t>
            </a:r>
            <a:r>
              <a:rPr sz="2100" dirty="0" err="1">
                <a:latin typeface="Calibri" panose="020F0502020204030204" pitchFamily="34" charset="0"/>
                <a:cs typeface="Calibri" panose="020F0502020204030204" pitchFamily="34" charset="0"/>
              </a:rPr>
              <a:t>ιχειρημ</a:t>
            </a:r>
            <a:r>
              <a:rPr sz="2100" dirty="0">
                <a:latin typeface="Calibri" panose="020F0502020204030204" pitchFamily="34" charset="0"/>
                <a:cs typeface="Calibri" panose="020F0502020204030204" pitchFamily="34" charset="0"/>
              </a:rPr>
              <a:t>ατίας θα πρέπει επίσης να βεβαιωθείτε ότι οι εταίροι και τα ενδιαφερόμενα μέρη σας μοιράζονται τις ίδιες αξίες με εσάς.</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t>Μαθησιακοί Στόχοι</a:t>
            </a:r>
          </a:p>
        </p:txBody>
      </p:sp>
      <p:sp>
        <p:nvSpPr>
          <p:cNvPr id="101" name="Google Shape;101;p3"/>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r>
              <a:rPr dirty="0"/>
              <a:t>1. </a:t>
            </a:r>
            <a:r>
              <a:rPr dirty="0" err="1"/>
              <a:t>Μελέτη</a:t>
            </a:r>
            <a:r>
              <a:rPr dirty="0"/>
              <a:t> </a:t>
            </a:r>
            <a:r>
              <a:rPr dirty="0" err="1"/>
              <a:t>των</a:t>
            </a:r>
            <a:r>
              <a:rPr dirty="0"/>
              <a:t> </a:t>
            </a:r>
            <a:r>
              <a:rPr dirty="0" err="1"/>
              <a:t>δι</a:t>
            </a:r>
            <a:r>
              <a:rPr dirty="0"/>
              <a:t>αφόρων παιδαγωγικών προσεγγίσεων για την εργασία με ενήλικες</a:t>
            </a:r>
          </a:p>
          <a:p>
            <a:pPr marL="0" lvl="0" indent="0" algn="l" rtl="0">
              <a:lnSpc>
                <a:spcPct val="85000"/>
              </a:lnSpc>
              <a:spcBef>
                <a:spcPts val="1300"/>
              </a:spcBef>
              <a:spcAft>
                <a:spcPts val="0"/>
              </a:spcAft>
              <a:buClr>
                <a:srgbClr val="262626"/>
              </a:buClr>
              <a:buSzPts val="2400"/>
              <a:buNone/>
            </a:pPr>
            <a:r>
              <a:rPr dirty="0"/>
              <a:t>2. Να </a:t>
            </a:r>
            <a:r>
              <a:rPr dirty="0" err="1"/>
              <a:t>είστε</a:t>
            </a:r>
            <a:r>
              <a:rPr dirty="0"/>
              <a:t> </a:t>
            </a:r>
            <a:r>
              <a:rPr dirty="0" err="1"/>
              <a:t>ενήμεροι</a:t>
            </a:r>
            <a:r>
              <a:rPr dirty="0"/>
              <a:t> </a:t>
            </a:r>
            <a:r>
              <a:rPr dirty="0" err="1"/>
              <a:t>γι</a:t>
            </a:r>
            <a:r>
              <a:rPr dirty="0"/>
              <a:t>α τις διάφορες μεθοδολογίες για μεμονωμένες συνεδρίες καθοδήγησης</a:t>
            </a:r>
          </a:p>
          <a:p>
            <a:pPr marL="0" lvl="0" indent="0" algn="l" rtl="0">
              <a:lnSpc>
                <a:spcPct val="85000"/>
              </a:lnSpc>
              <a:spcBef>
                <a:spcPts val="1300"/>
              </a:spcBef>
              <a:spcAft>
                <a:spcPts val="0"/>
              </a:spcAft>
              <a:buClr>
                <a:srgbClr val="262626"/>
              </a:buClr>
              <a:buSzPts val="2400"/>
              <a:buNone/>
            </a:pPr>
            <a:r>
              <a:rPr dirty="0"/>
              <a:t>3. Κατα</a:t>
            </a:r>
            <a:r>
              <a:rPr dirty="0" err="1"/>
              <a:t>νόηση</a:t>
            </a:r>
            <a:r>
              <a:rPr dirty="0"/>
              <a:t> </a:t>
            </a:r>
            <a:r>
              <a:rPr dirty="0" err="1"/>
              <a:t>των</a:t>
            </a:r>
            <a:r>
              <a:rPr dirty="0"/>
              <a:t> </a:t>
            </a:r>
            <a:r>
              <a:rPr dirty="0" err="1"/>
              <a:t>ιδι</a:t>
            </a:r>
            <a:r>
              <a:rPr dirty="0"/>
              <a:t>αίτερων αναγκών των (δυνητικών) κοινωνικών επιχειρηματιών </a:t>
            </a:r>
          </a:p>
          <a:p>
            <a:pPr marL="0" lvl="0" indent="0" algn="l" rtl="0">
              <a:lnSpc>
                <a:spcPct val="85000"/>
              </a:lnSpc>
              <a:spcBef>
                <a:spcPts val="1300"/>
              </a:spcBef>
              <a:spcAft>
                <a:spcPts val="0"/>
              </a:spcAft>
              <a:buClr>
                <a:srgbClr val="262626"/>
              </a:buClr>
              <a:buSzPts val="2400"/>
              <a:buNone/>
            </a:pPr>
            <a:r>
              <a:rPr dirty="0"/>
              <a:t>4. </a:t>
            </a:r>
            <a:r>
              <a:rPr dirty="0" err="1"/>
              <a:t>Εντο</a:t>
            </a:r>
            <a:r>
              <a:rPr dirty="0"/>
              <a:t>πίστε τους ΣΒΑ σε μια διαδικασία καθοδήγησης για τους κοινωνικούς επιχειρηματίες</a:t>
            </a:r>
          </a:p>
          <a:p>
            <a:pPr marL="0" lvl="0" indent="0" algn="l" rtl="0">
              <a:lnSpc>
                <a:spcPct val="85000"/>
              </a:lnSpc>
              <a:spcBef>
                <a:spcPts val="1300"/>
              </a:spcBef>
              <a:spcAft>
                <a:spcPts val="0"/>
              </a:spcAft>
              <a:buClr>
                <a:srgbClr val="262626"/>
              </a:buClr>
              <a:buSzPts val="2400"/>
              <a:buNone/>
            </a:pPr>
            <a:r>
              <a:rPr dirty="0"/>
              <a:t>5. </a:t>
            </a:r>
            <a:r>
              <a:rPr dirty="0" err="1"/>
              <a:t>Μελέτη</a:t>
            </a:r>
            <a:r>
              <a:rPr dirty="0"/>
              <a:t> </a:t>
            </a:r>
            <a:r>
              <a:rPr dirty="0" err="1"/>
              <a:t>του</a:t>
            </a:r>
            <a:r>
              <a:rPr dirty="0"/>
              <a:t> </a:t>
            </a:r>
            <a:r>
              <a:rPr dirty="0" err="1"/>
              <a:t>ρόλου</a:t>
            </a:r>
            <a:r>
              <a:rPr dirty="0"/>
              <a:t> </a:t>
            </a:r>
            <a:r>
              <a:rPr dirty="0" err="1"/>
              <a:t>της</a:t>
            </a:r>
            <a:r>
              <a:rPr dirty="0"/>
              <a:t> </a:t>
            </a:r>
            <a:r>
              <a:rPr lang="el-GR" dirty="0"/>
              <a:t>πλαισίωσης</a:t>
            </a:r>
            <a:r>
              <a:rPr dirty="0"/>
              <a:t> και της παροχής συμβουλών</a:t>
            </a:r>
          </a:p>
          <a:p>
            <a:pPr marL="0" lvl="0" indent="0" algn="l" rtl="0">
              <a:lnSpc>
                <a:spcPct val="85000"/>
              </a:lnSpc>
              <a:spcBef>
                <a:spcPts val="1300"/>
              </a:spcBef>
              <a:spcAft>
                <a:spcPts val="0"/>
              </a:spcAft>
              <a:buClr>
                <a:srgbClr val="262626"/>
              </a:buClr>
              <a:buSzPts val="2400"/>
              <a:buNone/>
            </a:pPr>
            <a:r>
              <a:rPr dirty="0"/>
              <a:t>6. Να </a:t>
            </a:r>
            <a:r>
              <a:rPr lang="el-GR" dirty="0"/>
              <a:t>είστε</a:t>
            </a:r>
            <a:r>
              <a:rPr dirty="0"/>
              <a:t> σε θέση να σχεδιάσει μεμονωμένα σχέδια καθοδήγησης</a:t>
            </a:r>
          </a:p>
          <a:p>
            <a:pPr marL="0" lvl="0" indent="0" algn="l" rtl="0">
              <a:lnSpc>
                <a:spcPct val="85000"/>
              </a:lnSpc>
              <a:spcBef>
                <a:spcPts val="1300"/>
              </a:spcBef>
              <a:spcAft>
                <a:spcPts val="0"/>
              </a:spcAft>
              <a:buClr>
                <a:srgbClr val="262626"/>
              </a:buClr>
              <a:buSzPts val="2400"/>
              <a:buNone/>
            </a:pPr>
            <a:endParaRPr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g162b3452f4a_0_29"/>
          <p:cNvSpPr/>
          <p:nvPr/>
        </p:nvSpPr>
        <p:spPr>
          <a:xfrm>
            <a:off x="643467" y="643467"/>
            <a:ext cx="10905000" cy="198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g162b3452f4a_0_29"/>
          <p:cNvSpPr/>
          <p:nvPr/>
        </p:nvSpPr>
        <p:spPr>
          <a:xfrm>
            <a:off x="806195" y="806204"/>
            <a:ext cx="10579500" cy="1664100"/>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g162b3452f4a_0_29"/>
          <p:cNvSpPr txBox="1">
            <a:spLocks noGrp="1"/>
          </p:cNvSpPr>
          <p:nvPr>
            <p:ph type="title"/>
          </p:nvPr>
        </p:nvSpPr>
        <p:spPr>
          <a:xfrm>
            <a:off x="1071847" y="1059736"/>
            <a:ext cx="9638100" cy="1228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5. Τεχνικές για την κοινωνική </a:t>
            </a:r>
            <a:r>
              <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επιχειρηματικότητα</a:t>
            </a:r>
            <a:endParaRPr>
              <a:solidFill>
                <a:srgbClr val="FFFFFF"/>
              </a:solidFill>
            </a:endParaRPr>
          </a:p>
        </p:txBody>
      </p:sp>
      <p:sp>
        <p:nvSpPr>
          <p:cNvPr id="311" name="Google Shape;311;g162b3452f4a_0_29"/>
          <p:cNvSpPr txBox="1"/>
          <p:nvPr/>
        </p:nvSpPr>
        <p:spPr>
          <a:xfrm>
            <a:off x="599862" y="2795886"/>
            <a:ext cx="10992300" cy="38497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100"/>
              </a:spcAft>
              <a:buNone/>
              <a:defRPr sz="1800">
                <a:solidFill>
                  <a:schemeClr val="dk1"/>
                </a:solidFill>
                <a:latin typeface="Calibri"/>
                <a:ea typeface="Calibri"/>
                <a:cs typeface="Calibri"/>
                <a:sym typeface="Calibri"/>
              </a:defRPr>
            </a:pPr>
            <a:r>
              <a:rPr lang="el-GR" sz="2400" dirty="0"/>
              <a:t>3. Επικυρώστε τις επιχειρηματικές σας ιδέες για να τις μετατρέψετε σε ένα κερδοφόρο και βιώσιμο επιχειρηματικό μοντέλο με την πάροδο του χρόνου. Επιπλέον, θα πρέπει να επικυρώσετε εάν συνάδουν με τους ΣΒΑ και εάν προωθούν την αξία για την κοινωνία/το περιβάλλον.</a:t>
            </a:r>
          </a:p>
          <a:p>
            <a:pPr marL="0" marR="0" lvl="0" indent="0" algn="just" rtl="0">
              <a:spcBef>
                <a:spcPts val="0"/>
              </a:spcBef>
              <a:spcAft>
                <a:spcPts val="100"/>
              </a:spcAft>
              <a:buNone/>
              <a:defRPr sz="1800">
                <a:solidFill>
                  <a:schemeClr val="dk1"/>
                </a:solidFill>
                <a:latin typeface="Calibri"/>
                <a:ea typeface="Calibri"/>
                <a:cs typeface="Calibri"/>
                <a:sym typeface="Calibri"/>
              </a:defRPr>
            </a:pPr>
            <a:endParaRPr lang="el-GR" sz="2400" dirty="0"/>
          </a:p>
          <a:p>
            <a:pPr marL="0" marR="0" lvl="0" indent="0" algn="just" rtl="0">
              <a:spcBef>
                <a:spcPts val="0"/>
              </a:spcBef>
              <a:spcAft>
                <a:spcPts val="100"/>
              </a:spcAft>
              <a:buNone/>
              <a:defRPr sz="1800">
                <a:solidFill>
                  <a:schemeClr val="dk1"/>
                </a:solidFill>
                <a:latin typeface="Calibri"/>
                <a:ea typeface="Calibri"/>
                <a:cs typeface="Calibri"/>
                <a:sym typeface="Calibri"/>
              </a:defRPr>
            </a:pPr>
            <a:r>
              <a:rPr lang="el-GR" sz="2400" dirty="0"/>
              <a:t>4. Ανοίξτε νέους τομείς επιχειρηματικότητας και συνεργασίας.</a:t>
            </a:r>
          </a:p>
          <a:p>
            <a:pPr marL="0" marR="0" lvl="0" indent="0" algn="just" rtl="0">
              <a:spcBef>
                <a:spcPts val="0"/>
              </a:spcBef>
              <a:spcAft>
                <a:spcPts val="100"/>
              </a:spcAft>
              <a:buNone/>
              <a:defRPr sz="1800">
                <a:solidFill>
                  <a:schemeClr val="dk1"/>
                </a:solidFill>
                <a:latin typeface="Calibri"/>
                <a:ea typeface="Calibri"/>
                <a:cs typeface="Calibri"/>
                <a:sym typeface="Calibri"/>
              </a:defRPr>
            </a:pPr>
            <a:endParaRPr lang="el-GR" sz="2400" dirty="0"/>
          </a:p>
          <a:p>
            <a:pPr marL="0" marR="0" lvl="0" indent="0" algn="just" rtl="0">
              <a:spcBef>
                <a:spcPts val="0"/>
              </a:spcBef>
              <a:spcAft>
                <a:spcPts val="100"/>
              </a:spcAft>
              <a:buNone/>
              <a:defRPr sz="1800">
                <a:solidFill>
                  <a:schemeClr val="dk1"/>
                </a:solidFill>
                <a:latin typeface="Calibri"/>
                <a:ea typeface="Calibri"/>
                <a:cs typeface="Calibri"/>
                <a:sym typeface="Calibri"/>
              </a:defRPr>
            </a:pPr>
            <a:r>
              <a:rPr lang="el-GR" sz="2400" dirty="0"/>
              <a:t>5. Συνεργαστείτε με τους υπόλοιπους συναδέλφους σας για να δημιουργήσετε πιο ισχυρές ιδέες και καλύτερα επιχειρηματικά σχέδια. Επιπλέον, συνεργαστείτε με ειδικούς και δημιουργήστε ένα βιώσιμο δίκτυο που μοιράζεται τις ίδιες αξίες.</a:t>
            </a:r>
            <a:endParaRPr lang="el-GR" sz="2400" dirty="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835715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27"/>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27"/>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27"/>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5. Τεχνικές για την κοινωνική επιχειρηματικότητα</a:t>
            </a:r>
            <a:endParaRPr>
              <a:solidFill>
                <a:srgbClr val="FFFFFF"/>
              </a:solidFill>
            </a:endParaRPr>
          </a:p>
        </p:txBody>
      </p:sp>
      <p:sp>
        <p:nvSpPr>
          <p:cNvPr id="319" name="Google Shape;319;p27"/>
          <p:cNvSpPr txBox="1"/>
          <p:nvPr/>
        </p:nvSpPr>
        <p:spPr>
          <a:xfrm>
            <a:off x="182880" y="2541066"/>
            <a:ext cx="11671069" cy="4401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dirty="0" err="1"/>
              <a:t>Στο</a:t>
            </a:r>
            <a:r>
              <a:rPr sz="2000" dirty="0"/>
              <a:t> </a:t>
            </a:r>
            <a:r>
              <a:rPr sz="2000" dirty="0" err="1"/>
              <a:t>στάδιο</a:t>
            </a:r>
            <a:r>
              <a:rPr sz="2000" dirty="0"/>
              <a:t> </a:t>
            </a:r>
            <a:r>
              <a:rPr sz="2000" dirty="0" err="1"/>
              <a:t>έν</a:t>
            </a:r>
            <a:r>
              <a:rPr sz="2000" dirty="0"/>
              <a:t>αρξης, καθορίζονται οι ιδέες και καθορίζεται το επιχειρηματικό σχέδιο.</a:t>
            </a:r>
          </a:p>
          <a:p>
            <a:pPr marL="0" marR="0" lvl="0" indent="0" algn="just" rtl="0">
              <a:spcBef>
                <a:spcPts val="0"/>
              </a:spcBef>
              <a:spcAft>
                <a:spcPts val="0"/>
              </a:spcAft>
              <a:buNone/>
            </a:pPr>
            <a:endParaRPr sz="2000"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dirty="0" err="1"/>
              <a:t>Κάτι</a:t>
            </a:r>
            <a:r>
              <a:rPr sz="2000" dirty="0"/>
              <a:t> π</a:t>
            </a:r>
            <a:r>
              <a:rPr sz="2000" dirty="0" err="1"/>
              <a:t>ολύ</a:t>
            </a:r>
            <a:r>
              <a:rPr sz="2000" dirty="0"/>
              <a:t> </a:t>
            </a:r>
            <a:r>
              <a:rPr sz="2000" dirty="0" err="1"/>
              <a:t>κοινό</a:t>
            </a:r>
            <a:r>
              <a:rPr sz="2000" dirty="0"/>
              <a:t> </a:t>
            </a:r>
            <a:r>
              <a:rPr sz="2000" dirty="0" err="1"/>
              <a:t>είν</a:t>
            </a:r>
            <a:r>
              <a:rPr sz="2000" dirty="0"/>
              <a:t>αι ότι οι επιχειρηματίες βρίσκουν προβλήματα χρηματοδότησης, επειδή είναι συνήθως πρωτοβουλίες που θεωρούνται «επικίνδυνες» από την αγορά.</a:t>
            </a:r>
          </a:p>
          <a:p>
            <a:pPr marL="0" marR="0" lvl="0" indent="0" algn="just" rtl="0">
              <a:spcBef>
                <a:spcPts val="0"/>
              </a:spcBef>
              <a:spcAft>
                <a:spcPts val="0"/>
              </a:spcAft>
              <a:buNone/>
            </a:pPr>
            <a:endParaRPr sz="2000"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dirty="0" err="1"/>
              <a:t>Γι</a:t>
            </a:r>
            <a:r>
              <a:rPr sz="2000" dirty="0"/>
              <a:t>α το λόγο αυτό, μια καλή επιλογή που συνήθως εξετάζεται στα προγράμματα επιχειρηματικότητας είναι η προσφυγή σε βραβεία επιχειρηματικότητας ή δωρεές, καθώς και η παρουσίαση κοινωνικών επενδυτών που μπορούν να αποτελέσουν ένα πρώτο σημείο στήριξης για την υλοποίηση του έργου.</a:t>
            </a:r>
          </a:p>
          <a:p>
            <a:pPr marL="0" marR="0" lvl="0" indent="0" algn="just" rtl="0">
              <a:spcBef>
                <a:spcPts val="0"/>
              </a:spcBef>
              <a:spcAft>
                <a:spcPts val="0"/>
              </a:spcAft>
              <a:buNone/>
            </a:pPr>
            <a:endParaRPr sz="2000"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dirty="0" err="1"/>
              <a:t>Εκτός</a:t>
            </a:r>
            <a:r>
              <a:rPr sz="2000" dirty="0"/>
              <a:t> από </a:t>
            </a:r>
            <a:r>
              <a:rPr sz="2000" dirty="0" err="1"/>
              <a:t>τη</a:t>
            </a:r>
            <a:r>
              <a:rPr sz="2000" dirty="0"/>
              <a:t> </a:t>
            </a:r>
            <a:r>
              <a:rPr sz="2000" dirty="0" err="1"/>
              <a:t>χρημ</a:t>
            </a:r>
            <a:r>
              <a:rPr sz="2000" dirty="0"/>
              <a:t>ατοδότηση, σε αυτό το στάδιο είναι ζωτικής σημασίας οι χρηματοδότες να συμμετέχουν στην επιχείρηση και να παρέχουν υποστήριξη που διευκολύνει την ανάπτυξη της πρωτοβουλίας. </a:t>
            </a:r>
            <a:r>
              <a:rPr sz="2000" dirty="0" err="1"/>
              <a:t>Το</a:t>
            </a:r>
            <a:r>
              <a:rPr sz="2000" dirty="0"/>
              <a:t> π</a:t>
            </a:r>
            <a:r>
              <a:rPr sz="2000" dirty="0" err="1"/>
              <a:t>ρό</a:t>
            </a:r>
            <a:r>
              <a:rPr sz="2000" dirty="0"/>
              <a:t>βλημα χρηματοδότησης είναι ένα πρόβλημα που πρέπει να αντιμετωπίσουν οι κοινωνικοί επιχειρηματίες και για το οποίο υπάρχουν εργαλεία όπως το Ευρωπαϊκό Ταμείο Επενδύσεων (ΕΤΕ) ή το πρόγραμμα Επιταχυντής Κοινωνικών Επιπτώσεων (SIA).</a:t>
            </a:r>
            <a:endParaRPr sz="20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28"/>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28"/>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28"/>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5. Τεχνικές για την κοινωνική επιχειρηματικότητα</a:t>
            </a:r>
            <a:endParaRPr>
              <a:solidFill>
                <a:srgbClr val="FFFFFF"/>
              </a:solidFill>
            </a:endParaRPr>
          </a:p>
        </p:txBody>
      </p:sp>
      <p:sp>
        <p:nvSpPr>
          <p:cNvPr id="327" name="Google Shape;327;p28"/>
          <p:cNvSpPr txBox="1"/>
          <p:nvPr/>
        </p:nvSpPr>
        <p:spPr>
          <a:xfrm>
            <a:off x="599862" y="2795886"/>
            <a:ext cx="10992300" cy="40318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dirty="0">
                <a:latin typeface="Arial" panose="020B0604020202020204" pitchFamily="34" charset="0"/>
                <a:cs typeface="Arial" panose="020B0604020202020204" pitchFamily="34" charset="0"/>
              </a:rPr>
              <a:t>1. Πα</a:t>
            </a:r>
            <a:r>
              <a:rPr sz="2000" dirty="0" err="1">
                <a:latin typeface="Arial" panose="020B0604020202020204" pitchFamily="34" charset="0"/>
                <a:cs typeface="Arial" panose="020B0604020202020204" pitchFamily="34" charset="0"/>
              </a:rPr>
              <a:t>ρουσιάστε</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το</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έργο</a:t>
            </a:r>
            <a:r>
              <a:rPr sz="2000" dirty="0">
                <a:latin typeface="Arial" panose="020B0604020202020204" pitchFamily="34" charset="0"/>
                <a:cs typeface="Arial" panose="020B0604020202020204" pitchFamily="34" charset="0"/>
              </a:rPr>
              <a:t> σας </a:t>
            </a:r>
            <a:r>
              <a:rPr sz="2000" dirty="0" err="1">
                <a:latin typeface="Arial" panose="020B0604020202020204" pitchFamily="34" charset="0"/>
                <a:cs typeface="Arial" panose="020B0604020202020204" pitchFamily="34" charset="0"/>
              </a:rPr>
              <a:t>τόσο</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στο</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ευρύ</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κοινό</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όσο</a:t>
            </a:r>
            <a:r>
              <a:rPr sz="2000" dirty="0">
                <a:latin typeface="Arial" panose="020B0604020202020204" pitchFamily="34" charset="0"/>
                <a:cs typeface="Arial" panose="020B0604020202020204" pitchFamily="34" charset="0"/>
              </a:rPr>
              <a:t> και </a:t>
            </a:r>
            <a:r>
              <a:rPr sz="2000" dirty="0" err="1">
                <a:latin typeface="Arial" panose="020B0604020202020204" pitchFamily="34" charset="0"/>
                <a:cs typeface="Arial" panose="020B0604020202020204" pitchFamily="34" charset="0"/>
              </a:rPr>
              <a:t>στις</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τρά</a:t>
            </a:r>
            <a:r>
              <a:rPr sz="2000" dirty="0">
                <a:latin typeface="Arial" panose="020B0604020202020204" pitchFamily="34" charset="0"/>
                <a:cs typeface="Arial" panose="020B0604020202020204" pitchFamily="34" charset="0"/>
              </a:rPr>
              <a:t>πεζες και τους επενδυτές για να λάβ</a:t>
            </a:r>
            <a:r>
              <a:rPr lang="el-GR" sz="2000" dirty="0" err="1">
                <a:latin typeface="Arial" panose="020B0604020202020204" pitchFamily="34" charset="0"/>
                <a:cs typeface="Arial" panose="020B0604020202020204" pitchFamily="34" charset="0"/>
              </a:rPr>
              <a:t>ετε</a:t>
            </a:r>
            <a:r>
              <a:rPr sz="2000" dirty="0">
                <a:latin typeface="Arial" panose="020B0604020202020204" pitchFamily="34" charset="0"/>
                <a:cs typeface="Arial" panose="020B0604020202020204" pitchFamily="34" charset="0"/>
              </a:rPr>
              <a:t> χρηματοδότηση.</a:t>
            </a:r>
          </a:p>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dirty="0">
                <a:latin typeface="Arial" panose="020B0604020202020204" pitchFamily="34" charset="0"/>
                <a:cs typeface="Arial" panose="020B0604020202020204" pitchFamily="34" charset="0"/>
              </a:rPr>
              <a:t>2. </a:t>
            </a:r>
            <a:r>
              <a:rPr sz="2000" dirty="0" err="1">
                <a:latin typeface="Arial" panose="020B0604020202020204" pitchFamily="34" charset="0"/>
                <a:cs typeface="Arial" panose="020B0604020202020204" pitchFamily="34" charset="0"/>
              </a:rPr>
              <a:t>Κάντε</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τους</a:t>
            </a:r>
            <a:r>
              <a:rPr sz="2000" dirty="0">
                <a:latin typeface="Arial" panose="020B0604020202020204" pitchFamily="34" charset="0"/>
                <a:cs typeface="Arial" panose="020B0604020202020204" pitchFamily="34" charset="0"/>
              </a:rPr>
              <a:t> υπ</a:t>
            </a:r>
            <a:r>
              <a:rPr sz="2000" dirty="0" err="1">
                <a:latin typeface="Arial" panose="020B0604020202020204" pitchFamily="34" charset="0"/>
                <a:cs typeface="Arial" panose="020B0604020202020204" pitchFamily="34" charset="0"/>
              </a:rPr>
              <a:t>ολογισμούς</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της</a:t>
            </a:r>
            <a:r>
              <a:rPr sz="2000" dirty="0">
                <a:latin typeface="Arial" panose="020B0604020202020204" pitchFamily="34" charset="0"/>
                <a:cs typeface="Arial" panose="020B0604020202020204" pitchFamily="34" charset="0"/>
              </a:rPr>
              <a:t> επ</a:t>
            </a:r>
            <a:r>
              <a:rPr sz="2000" dirty="0" err="1">
                <a:latin typeface="Arial" panose="020B0604020202020204" pitchFamily="34" charset="0"/>
                <a:cs typeface="Arial" panose="020B0604020202020204" pitchFamily="34" charset="0"/>
              </a:rPr>
              <a:t>ιχείρησής</a:t>
            </a:r>
            <a:r>
              <a:rPr sz="2000" dirty="0">
                <a:latin typeface="Arial" panose="020B0604020202020204" pitchFamily="34" charset="0"/>
                <a:cs typeface="Arial" panose="020B0604020202020204" pitchFamily="34" charset="0"/>
              </a:rPr>
              <a:t> σας (</a:t>
            </a:r>
            <a:r>
              <a:rPr sz="2000" dirty="0" err="1">
                <a:latin typeface="Arial" panose="020B0604020202020204" pitchFamily="34" charset="0"/>
                <a:cs typeface="Arial" panose="020B0604020202020204" pitchFamily="34" charset="0"/>
              </a:rPr>
              <a:t>οικονομικός</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σχεδι</a:t>
            </a:r>
            <a:r>
              <a:rPr sz="2000" dirty="0">
                <a:latin typeface="Arial" panose="020B0604020202020204" pitchFamily="34" charset="0"/>
                <a:cs typeface="Arial" panose="020B0604020202020204" pitchFamily="34" charset="0"/>
              </a:rPr>
              <a:t>ασμός)</a:t>
            </a:r>
          </a:p>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dirty="0">
                <a:latin typeface="Arial" panose="020B0604020202020204" pitchFamily="34" charset="0"/>
                <a:cs typeface="Arial" panose="020B0604020202020204" pitchFamily="34" charset="0"/>
              </a:rPr>
              <a:t>3. </a:t>
            </a:r>
            <a:r>
              <a:rPr sz="2000" dirty="0" err="1">
                <a:latin typeface="Arial" panose="020B0604020202020204" pitchFamily="34" charset="0"/>
                <a:cs typeface="Arial" panose="020B0604020202020204" pitchFamily="34" charset="0"/>
              </a:rPr>
              <a:t>Τεχνικές</a:t>
            </a:r>
            <a:r>
              <a:rPr sz="2000" dirty="0">
                <a:latin typeface="Arial" panose="020B0604020202020204" pitchFamily="34" charset="0"/>
                <a:cs typeface="Arial" panose="020B0604020202020204" pitchFamily="34" charset="0"/>
              </a:rPr>
              <a:t> π</a:t>
            </a:r>
            <a:r>
              <a:rPr sz="2000" dirty="0" err="1">
                <a:latin typeface="Arial" panose="020B0604020202020204" pitchFamily="34" charset="0"/>
                <a:cs typeface="Arial" panose="020B0604020202020204" pitchFamily="34" charset="0"/>
              </a:rPr>
              <a:t>ωλήσεων</a:t>
            </a:r>
            <a:r>
              <a:rPr sz="2000" dirty="0">
                <a:latin typeface="Arial" panose="020B0604020202020204" pitchFamily="34" charset="0"/>
                <a:cs typeface="Arial" panose="020B0604020202020204" pitchFamily="34" charset="0"/>
              </a:rPr>
              <a:t> και </a:t>
            </a:r>
            <a:r>
              <a:rPr sz="2000" dirty="0" err="1">
                <a:latin typeface="Arial" panose="020B0604020202020204" pitchFamily="34" charset="0"/>
                <a:cs typeface="Arial" panose="020B0604020202020204" pitchFamily="34" charset="0"/>
              </a:rPr>
              <a:t>δι</a:t>
            </a:r>
            <a:r>
              <a:rPr sz="2000" dirty="0">
                <a:latin typeface="Arial" panose="020B0604020202020204" pitchFamily="34" charset="0"/>
                <a:cs typeface="Arial" panose="020B0604020202020204" pitchFamily="34" charset="0"/>
              </a:rPr>
              <a:t>απραγμάτευσης: </a:t>
            </a:r>
            <a:r>
              <a:rPr lang="el-GR" sz="2000" dirty="0">
                <a:latin typeface="Arial" panose="020B0604020202020204" pitchFamily="34" charset="0"/>
                <a:cs typeface="Arial" panose="020B0604020202020204" pitchFamily="34" charset="0"/>
              </a:rPr>
              <a:t>Αναδείξτε το εμπορικό κομμάτι του</a:t>
            </a:r>
            <a:r>
              <a:rPr sz="2000" dirty="0">
                <a:latin typeface="Arial" panose="020B0604020202020204" pitchFamily="34" charset="0"/>
                <a:cs typeface="Arial" panose="020B0604020202020204" pitchFamily="34" charset="0"/>
              </a:rPr>
              <a:t> εαυτό σας. </a:t>
            </a:r>
            <a:r>
              <a:rPr sz="2000" dirty="0" err="1">
                <a:latin typeface="Arial" panose="020B0604020202020204" pitchFamily="34" charset="0"/>
                <a:cs typeface="Arial" panose="020B0604020202020204" pitchFamily="34" charset="0"/>
              </a:rPr>
              <a:t>Αν</a:t>
            </a:r>
            <a:r>
              <a:rPr sz="2000" dirty="0">
                <a:latin typeface="Arial" panose="020B0604020202020204" pitchFamily="34" charset="0"/>
                <a:cs typeface="Arial" panose="020B0604020202020204" pitchFamily="34" charset="0"/>
              </a:rPr>
              <a:t>απτύξτε δεξιότητες για να πουλήσετε τις ιδέες, τα προϊόντα και τις υπηρεσίες σας.</a:t>
            </a:r>
          </a:p>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dirty="0">
                <a:latin typeface="Arial" panose="020B0604020202020204" pitchFamily="34" charset="0"/>
                <a:cs typeface="Arial" panose="020B0604020202020204" pitchFamily="34" charset="0"/>
              </a:rPr>
              <a:t>4. </a:t>
            </a:r>
            <a:r>
              <a:rPr sz="2000" dirty="0" err="1">
                <a:latin typeface="Arial" panose="020B0604020202020204" pitchFamily="34" charset="0"/>
                <a:cs typeface="Arial" panose="020B0604020202020204" pitchFamily="34" charset="0"/>
              </a:rPr>
              <a:t>Το</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Μάρκετινγκ</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Πώς</a:t>
            </a:r>
            <a:r>
              <a:rPr sz="2000" dirty="0">
                <a:latin typeface="Arial" panose="020B0604020202020204" pitchFamily="34" charset="0"/>
                <a:cs typeface="Arial" panose="020B0604020202020204" pitchFamily="34" charset="0"/>
              </a:rPr>
              <a:t> να </a:t>
            </a:r>
            <a:r>
              <a:rPr sz="2000" dirty="0" err="1">
                <a:latin typeface="Arial" panose="020B0604020202020204" pitchFamily="34" charset="0"/>
                <a:cs typeface="Arial" panose="020B0604020202020204" pitchFamily="34" charset="0"/>
              </a:rPr>
              <a:t>θέλετε</a:t>
            </a:r>
            <a:r>
              <a:rPr sz="2000" dirty="0">
                <a:latin typeface="Arial" panose="020B0604020202020204" pitchFamily="34" charset="0"/>
                <a:cs typeface="Arial" panose="020B0604020202020204" pitchFamily="34" charset="0"/>
              </a:rPr>
              <a:t> να </a:t>
            </a:r>
            <a:r>
              <a:rPr sz="2000" dirty="0" err="1">
                <a:latin typeface="Arial" panose="020B0604020202020204" pitchFamily="34" charset="0"/>
                <a:cs typeface="Arial" panose="020B0604020202020204" pitchFamily="34" charset="0"/>
              </a:rPr>
              <a:t>δι</a:t>
            </a:r>
            <a:r>
              <a:rPr sz="2000" dirty="0">
                <a:latin typeface="Arial" panose="020B0604020202020204" pitchFamily="34" charset="0"/>
                <a:cs typeface="Arial" panose="020B0604020202020204" pitchFamily="34" charset="0"/>
              </a:rPr>
              <a:t>αφημίσετε και να κάνετε την ιδέα σας δημοφιλής; Δημιουργήστε ένα επιχειρηματικό σχέδιο και όλα όσα αυτό συνεπάγεται</a:t>
            </a:r>
          </a:p>
          <a:p>
            <a:pPr marL="0" marR="0" lvl="0" indent="0" algn="just" rtl="0">
              <a:spcBef>
                <a:spcPts val="0"/>
              </a:spcBef>
              <a:spcAft>
                <a:spcPts val="0"/>
              </a:spcAft>
              <a:buNone/>
            </a:pPr>
            <a:endParaRPr sz="20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just" rtl="0">
              <a:spcBef>
                <a:spcPts val="0"/>
              </a:spcBef>
              <a:spcAft>
                <a:spcPts val="0"/>
              </a:spcAft>
              <a:buNone/>
            </a:pPr>
            <a:r>
              <a:rPr sz="1600" dirty="0">
                <a:solidFill>
                  <a:schemeClr val="dk1"/>
                </a:solidFill>
                <a:latin typeface="Arial" panose="020B0604020202020204" pitchFamily="34" charset="0"/>
                <a:cs typeface="Arial" panose="020B0604020202020204" pitchFamily="34" charset="0"/>
              </a:rPr>
              <a:t>Λαμβ</a:t>
            </a:r>
            <a:r>
              <a:rPr sz="1600" dirty="0" err="1">
                <a:solidFill>
                  <a:schemeClr val="dk1"/>
                </a:solidFill>
                <a:latin typeface="Arial" panose="020B0604020202020204" pitchFamily="34" charset="0"/>
                <a:cs typeface="Arial" panose="020B0604020202020204" pitchFamily="34" charset="0"/>
              </a:rPr>
              <a:t>άνοντ</a:t>
            </a:r>
            <a:r>
              <a:rPr sz="1600" dirty="0">
                <a:solidFill>
                  <a:schemeClr val="dk1"/>
                </a:solidFill>
                <a:latin typeface="Arial" panose="020B0604020202020204" pitchFamily="34" charset="0"/>
                <a:cs typeface="Arial" panose="020B0604020202020204" pitchFamily="34" charset="0"/>
              </a:rPr>
              <a:t>ας υπόψη ότι η </a:t>
            </a:r>
            <a:r>
              <a:rPr sz="1600" b="1" dirty="0">
                <a:solidFill>
                  <a:schemeClr val="tx1"/>
                </a:solidFill>
                <a:latin typeface="Arial" panose="020B0604020202020204" pitchFamily="34" charset="0"/>
                <a:cs typeface="Arial" panose="020B0604020202020204" pitchFamily="34" charset="0"/>
              </a:rPr>
              <a:t>κοινωνική επιχειρηματικότητα είναι ένα ταξίδι</a:t>
            </a:r>
            <a:r>
              <a:rPr sz="1600" dirty="0">
                <a:solidFill>
                  <a:schemeClr val="tx1"/>
                </a:solidFill>
                <a:latin typeface="Arial" panose="020B0604020202020204" pitchFamily="34" charset="0"/>
                <a:cs typeface="Arial" panose="020B0604020202020204" pitchFamily="34" charset="0"/>
              </a:rPr>
              <a:t> </a:t>
            </a:r>
            <a:r>
              <a:rPr sz="1600" dirty="0">
                <a:solidFill>
                  <a:schemeClr val="dk1"/>
                </a:solidFill>
                <a:latin typeface="Arial" panose="020B0604020202020204" pitchFamily="34" charset="0"/>
                <a:cs typeface="Arial" panose="020B0604020202020204" pitchFamily="34" charset="0"/>
              </a:rPr>
              <a:t>στην πραγματικότητα, είναι απαραίτητο να μην παραβλέψουμε το ρόλο που διαδραματίζουν οι εκπρόσωποι του επιχειρηματικού και κοινωνικού οικοσυστήματος στο μαθησιακό πλαίσιο αυτών των προγραμμάτων. </a:t>
            </a:r>
            <a:r>
              <a:rPr sz="1600" b="1" dirty="0" err="1">
                <a:solidFill>
                  <a:schemeClr val="dk1"/>
                </a:solidFill>
                <a:latin typeface="Arial" panose="020B0604020202020204" pitchFamily="34" charset="0"/>
                <a:cs typeface="Arial" panose="020B0604020202020204" pitchFamily="34" charset="0"/>
              </a:rPr>
              <a:t>Το</a:t>
            </a:r>
            <a:r>
              <a:rPr sz="1600" b="1" dirty="0">
                <a:solidFill>
                  <a:schemeClr val="dk1"/>
                </a:solidFill>
                <a:latin typeface="Arial" panose="020B0604020202020204" pitchFamily="34" charset="0"/>
                <a:cs typeface="Arial" panose="020B0604020202020204" pitchFamily="34" charset="0"/>
              </a:rPr>
              <a:t> π</a:t>
            </a:r>
            <a:r>
              <a:rPr sz="1600" b="1" dirty="0" err="1">
                <a:solidFill>
                  <a:schemeClr val="dk1"/>
                </a:solidFill>
                <a:latin typeface="Arial" panose="020B0604020202020204" pitchFamily="34" charset="0"/>
                <a:cs typeface="Arial" panose="020B0604020202020204" pitchFamily="34" charset="0"/>
              </a:rPr>
              <a:t>ρόγρ</a:t>
            </a:r>
            <a:r>
              <a:rPr sz="1600" b="1" dirty="0">
                <a:solidFill>
                  <a:schemeClr val="dk1"/>
                </a:solidFill>
                <a:latin typeface="Arial" panose="020B0604020202020204" pitchFamily="34" charset="0"/>
                <a:cs typeface="Arial" panose="020B0604020202020204" pitchFamily="34" charset="0"/>
              </a:rPr>
              <a:t>αμμα αυτό περιλαμβάνει ως γέφυρα μεταξύ του περιβάλλοντος κατάρτισης και των επιχειρήσεων</a:t>
            </a:r>
            <a:r>
              <a:rPr sz="1600" dirty="0">
                <a:solidFill>
                  <a:schemeClr val="dk1"/>
                </a:solidFill>
                <a:latin typeface="Arial" panose="020B0604020202020204" pitchFamily="34" charset="0"/>
                <a:cs typeface="Arial" panose="020B0604020202020204" pitchFamily="34" charset="0"/>
              </a:rPr>
              <a:t>, καθώς και επιχειρήσεων, επιχειρηματιών, επιχειρηματικών ενώσεων, τοπικών διοικήσεων, εμπορικών επιμελητηρίων, οργανισμών τοπικής ή περιφερειακής ανάπτυξης και κάθε φορέα ή οργανισμού που συμμετέχει στην επιχειρηματικότητα.</a:t>
            </a:r>
            <a:endParaRPr sz="1600" dirty="0">
              <a:solidFill>
                <a:schemeClr val="dk1"/>
              </a:solidFill>
              <a:latin typeface="Arial" panose="020B0604020202020204" pitchFamily="34" charset="0"/>
              <a:ea typeface="Calibri"/>
              <a:cs typeface="Arial" panose="020B0604020202020204" pitchFamily="34" charset="0"/>
              <a:sym typeface="Calibri"/>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p29"/>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29"/>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29"/>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5. Τεχνικές για την κοινωνική επιχειρηματικότητα</a:t>
            </a:r>
            <a:endParaRPr>
              <a:solidFill>
                <a:srgbClr val="FFFFFF"/>
              </a:solidFill>
            </a:endParaRPr>
          </a:p>
        </p:txBody>
      </p:sp>
      <p:sp>
        <p:nvSpPr>
          <p:cNvPr id="335" name="Google Shape;335;p29"/>
          <p:cNvSpPr txBox="1"/>
          <p:nvPr/>
        </p:nvSpPr>
        <p:spPr>
          <a:xfrm>
            <a:off x="643467" y="2795886"/>
            <a:ext cx="10992273" cy="378561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solidFill>
                  <a:schemeClr val="dk1"/>
                </a:solidFill>
                <a:latin typeface="Calibri"/>
                <a:ea typeface="Calibri"/>
                <a:cs typeface="Calibri"/>
                <a:sym typeface="Calibri"/>
              </a:defRPr>
            </a:pPr>
            <a:r>
              <a:rPr sz="2400" dirty="0"/>
              <a:t>Η </a:t>
            </a:r>
            <a:r>
              <a:rPr sz="2400" dirty="0" err="1"/>
              <a:t>κοινωνική</a:t>
            </a:r>
            <a:r>
              <a:rPr sz="2400" dirty="0"/>
              <a:t> επ</a:t>
            </a:r>
            <a:r>
              <a:rPr sz="2400" dirty="0" err="1"/>
              <a:t>ιχειρημ</a:t>
            </a:r>
            <a:r>
              <a:rPr sz="2400" dirty="0"/>
              <a:t>ατικότητα είναι ένα άλλο μοντέλο επιχειρηματικής δραστηριότητας. </a:t>
            </a:r>
            <a:r>
              <a:rPr sz="2400" dirty="0" err="1"/>
              <a:t>Δέσμευση</a:t>
            </a:r>
            <a:r>
              <a:rPr sz="2400" dirty="0"/>
              <a:t> </a:t>
            </a:r>
            <a:r>
              <a:rPr sz="2400" dirty="0" err="1"/>
              <a:t>γι</a:t>
            </a:r>
            <a:r>
              <a:rPr sz="2400" dirty="0"/>
              <a:t>α έργα με θετικό αντίκτυπο στην κοινωνία και το περιβάλλον. </a:t>
            </a:r>
            <a:r>
              <a:rPr sz="2400" dirty="0" err="1"/>
              <a:t>Μέσω</a:t>
            </a:r>
            <a:r>
              <a:rPr sz="2400" dirty="0"/>
              <a:t> </a:t>
            </a:r>
            <a:r>
              <a:rPr sz="2400" dirty="0" err="1"/>
              <a:t>της</a:t>
            </a:r>
            <a:r>
              <a:rPr sz="2400" dirty="0"/>
              <a:t> </a:t>
            </a:r>
            <a:r>
              <a:rPr sz="2400" dirty="0" err="1"/>
              <a:t>κοινωνικής</a:t>
            </a:r>
            <a:r>
              <a:rPr sz="2400" dirty="0"/>
              <a:t> κα</a:t>
            </a:r>
            <a:r>
              <a:rPr sz="2400" dirty="0" err="1"/>
              <a:t>ινοτομί</a:t>
            </a:r>
            <a:r>
              <a:rPr sz="2400" dirty="0"/>
              <a:t>ας, συμβάλλει στην επίλυση ανικανοποίητων αναγκών, αποτελώντας έτσι μέρος της υπεύθυνης ανάπτυξης.</a:t>
            </a:r>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sz="2400" dirty="0"/>
              <a:t>Ο </a:t>
            </a:r>
            <a:r>
              <a:rPr sz="2400" dirty="0" err="1"/>
              <a:t>κοινωνικός</a:t>
            </a:r>
            <a:r>
              <a:rPr sz="2400" dirty="0"/>
              <a:t> επ</a:t>
            </a:r>
            <a:r>
              <a:rPr sz="2400" dirty="0" err="1"/>
              <a:t>ιχειρημ</a:t>
            </a:r>
            <a:r>
              <a:rPr sz="2400" dirty="0"/>
              <a:t>ατίας αντιμετωπίζει διπλή πρόκληση: να δημιουργήσ</a:t>
            </a:r>
            <a:r>
              <a:rPr lang="el-GR" sz="2400" dirty="0"/>
              <a:t>ει</a:t>
            </a:r>
            <a:r>
              <a:rPr sz="2400" dirty="0"/>
              <a:t> καινοτόμα και βιώσιμα μοντέλα ικανά να ανταποκριθούν στις ανάγκες και τις απαιτήσεις της αγοράς και ταυτόχρονα να είναι προετοιμασμέν</a:t>
            </a:r>
            <a:r>
              <a:rPr lang="el-GR" sz="2400" dirty="0" err="1"/>
              <a:t>ος</a:t>
            </a:r>
            <a:r>
              <a:rPr sz="2400" dirty="0"/>
              <a:t> να α</a:t>
            </a:r>
            <a:r>
              <a:rPr sz="2400" dirty="0" err="1"/>
              <a:t>ντ</a:t>
            </a:r>
            <a:r>
              <a:rPr sz="2400" dirty="0"/>
              <a:t>αποκριθ</a:t>
            </a:r>
            <a:r>
              <a:rPr lang="el-GR" sz="2400" dirty="0" err="1"/>
              <a:t>εί</a:t>
            </a:r>
            <a:r>
              <a:rPr lang="el-GR" sz="2400" dirty="0"/>
              <a:t> </a:t>
            </a:r>
            <a:r>
              <a:rPr sz="2400" dirty="0" err="1"/>
              <a:t>στις</a:t>
            </a:r>
            <a:r>
              <a:rPr sz="2400" dirty="0"/>
              <a:t> κοινωνικές και περιβαλλοντικές προκλήσεις του παρόντος και του μέλλοντος.</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Google Shape;340;p30"/>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30"/>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30"/>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5. Τεχνικές για την κοινωνική επιχειρηματικότητα</a:t>
            </a:r>
            <a:endParaRPr>
              <a:solidFill>
                <a:srgbClr val="FFFFFF"/>
              </a:solidFill>
            </a:endParaRPr>
          </a:p>
        </p:txBody>
      </p:sp>
      <p:sp>
        <p:nvSpPr>
          <p:cNvPr id="343" name="Google Shape;343;p30"/>
          <p:cNvSpPr txBox="1"/>
          <p:nvPr/>
        </p:nvSpPr>
        <p:spPr>
          <a:xfrm>
            <a:off x="599861" y="2712761"/>
            <a:ext cx="11387091" cy="40933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dirty="0" err="1"/>
              <a:t>Οι</a:t>
            </a:r>
            <a:r>
              <a:rPr sz="2000" dirty="0"/>
              <a:t> </a:t>
            </a:r>
            <a:r>
              <a:rPr sz="2000" dirty="0" err="1"/>
              <a:t>τεχνικές</a:t>
            </a:r>
            <a:r>
              <a:rPr sz="2000" dirty="0"/>
              <a:t> π</a:t>
            </a:r>
            <a:r>
              <a:rPr sz="2000" dirty="0" err="1"/>
              <a:t>ου</a:t>
            </a:r>
            <a:r>
              <a:rPr sz="2000" dirty="0"/>
              <a:t> </a:t>
            </a:r>
            <a:r>
              <a:rPr sz="2000" dirty="0" err="1"/>
              <a:t>χρησιμο</a:t>
            </a:r>
            <a:r>
              <a:rPr sz="2000" dirty="0"/>
              <a:t>ποιούνται για την προώθηση της επιχειρηματικότητας καθορίζονται από τους στόχους που θέσαμε στη διαδικασία για την επίτευξη των στόχων της ομάδας με την οποία συνεργαζόμαστε.</a:t>
            </a:r>
          </a:p>
          <a:p>
            <a:pPr marL="0" marR="0" lvl="0" indent="0" algn="just" rtl="0">
              <a:spcBef>
                <a:spcPts val="0"/>
              </a:spcBef>
              <a:spcAft>
                <a:spcPts val="0"/>
              </a:spcAft>
              <a:buNone/>
            </a:pPr>
            <a:endParaRPr sz="2000"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b="1" dirty="0" err="1"/>
              <a:t>Μερικά</a:t>
            </a:r>
            <a:r>
              <a:rPr sz="2000" b="1" dirty="0"/>
              <a:t> από α</a:t>
            </a:r>
            <a:r>
              <a:rPr sz="2000" b="1" dirty="0" err="1"/>
              <a:t>υτά</a:t>
            </a:r>
            <a:r>
              <a:rPr sz="2000" b="1" dirty="0"/>
              <a:t> π</a:t>
            </a:r>
            <a:r>
              <a:rPr sz="2000" b="1" dirty="0" err="1"/>
              <a:t>ου</a:t>
            </a:r>
            <a:r>
              <a:rPr sz="2000" b="1" dirty="0"/>
              <a:t> μπ</a:t>
            </a:r>
            <a:r>
              <a:rPr sz="2000" b="1" dirty="0" err="1"/>
              <a:t>ορεί</a:t>
            </a:r>
            <a:r>
              <a:rPr sz="2000" b="1" dirty="0"/>
              <a:t> να </a:t>
            </a:r>
            <a:r>
              <a:rPr sz="2000" b="1" dirty="0" err="1"/>
              <a:t>είν</a:t>
            </a:r>
            <a:r>
              <a:rPr sz="2000" b="1" dirty="0"/>
              <a:t>αι ενδιαφέροντα είναι τα εξής:</a:t>
            </a:r>
            <a:endParaRPr sz="2000" b="1"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b="1" dirty="0" err="1"/>
              <a:t>Ομάδες</a:t>
            </a:r>
            <a:r>
              <a:rPr sz="2000" b="1" dirty="0"/>
              <a:t> </a:t>
            </a:r>
            <a:r>
              <a:rPr sz="2000" b="1" dirty="0" err="1"/>
              <a:t>συζήτησης</a:t>
            </a:r>
            <a:r>
              <a:rPr sz="2000" b="1" dirty="0"/>
              <a:t>: </a:t>
            </a:r>
            <a:r>
              <a:rPr sz="2000" dirty="0" err="1"/>
              <a:t>Ομάδες</a:t>
            </a:r>
            <a:r>
              <a:rPr sz="2000" dirty="0"/>
              <a:t> </a:t>
            </a:r>
            <a:r>
              <a:rPr sz="2000" dirty="0" err="1"/>
              <a:t>στις</a:t>
            </a:r>
            <a:r>
              <a:rPr sz="2000" dirty="0"/>
              <a:t> οπ</a:t>
            </a:r>
            <a:r>
              <a:rPr sz="2000" dirty="0" err="1"/>
              <a:t>οίες</a:t>
            </a:r>
            <a:r>
              <a:rPr sz="2000" dirty="0"/>
              <a:t> τα </a:t>
            </a:r>
            <a:r>
              <a:rPr sz="2000" dirty="0" err="1"/>
              <a:t>μέλη</a:t>
            </a:r>
            <a:r>
              <a:rPr sz="2000" dirty="0"/>
              <a:t> </a:t>
            </a:r>
            <a:r>
              <a:rPr sz="2000" dirty="0" err="1"/>
              <a:t>της</a:t>
            </a:r>
            <a:r>
              <a:rPr sz="2000" dirty="0"/>
              <a:t> </a:t>
            </a:r>
            <a:r>
              <a:rPr sz="2000" dirty="0" err="1"/>
              <a:t>ομάδ</a:t>
            </a:r>
            <a:r>
              <a:rPr sz="2000" dirty="0"/>
              <a:t>ας, υπό τη </a:t>
            </a:r>
            <a:r>
              <a:rPr lang="el-GR" sz="2000" dirty="0"/>
              <a:t>καθοδήγηση</a:t>
            </a:r>
            <a:r>
              <a:rPr sz="2000" dirty="0"/>
              <a:t> ενός συντονιστή, ο οποίος στην περίπτωση αυτή συνήθως συμπίπτει με τον δάσκαλο/σύμβουλο συζητούν τις ιδέες τους. </a:t>
            </a:r>
          </a:p>
          <a:p>
            <a:pPr marL="0" marR="0" lvl="0" indent="0" algn="just" rtl="0">
              <a:spcBef>
                <a:spcPts val="0"/>
              </a:spcBef>
              <a:spcAft>
                <a:spcPts val="0"/>
              </a:spcAft>
              <a:buNone/>
              <a:defRPr sz="1800">
                <a:solidFill>
                  <a:schemeClr val="dk1"/>
                </a:solidFill>
                <a:latin typeface="Calibri"/>
                <a:ea typeface="Calibri"/>
                <a:cs typeface="Calibri"/>
                <a:sym typeface="Calibri"/>
              </a:defRPr>
            </a:pPr>
            <a:r>
              <a:rPr lang="el-GR" sz="2000" b="1" dirty="0"/>
              <a:t>Παιχνίδι ρόλου</a:t>
            </a:r>
            <a:r>
              <a:rPr sz="2000" b="1" dirty="0"/>
              <a:t>: </a:t>
            </a:r>
            <a:r>
              <a:rPr sz="2000" dirty="0"/>
              <a:t>Συνίσταται στην δραματοποίηση μιας συγκεκριμένης κατάστασης, για την οποία κάθε μέλος της ομάδας παίζει κάποιο ρόλο. </a:t>
            </a:r>
            <a:r>
              <a:rPr sz="2000" dirty="0" err="1"/>
              <a:t>Μετά</a:t>
            </a:r>
            <a:r>
              <a:rPr sz="2000" dirty="0"/>
              <a:t> </a:t>
            </a:r>
            <a:r>
              <a:rPr sz="2000" dirty="0" err="1"/>
              <a:t>την</a:t>
            </a:r>
            <a:r>
              <a:rPr sz="2000" dirty="0"/>
              <a:t> πα</a:t>
            </a:r>
            <a:r>
              <a:rPr sz="2000" dirty="0" err="1"/>
              <a:t>ράστ</a:t>
            </a:r>
            <a:r>
              <a:rPr sz="2000" dirty="0"/>
              <a:t>αση, ο διαμεσολαβητής/</a:t>
            </a:r>
            <a:r>
              <a:rPr lang="el-GR" sz="2000" dirty="0"/>
              <a:t>συντονιστής</a:t>
            </a:r>
            <a:r>
              <a:rPr sz="2000" dirty="0"/>
              <a:t> συνεργάζεται με τους συμμετέχοντες για τα συναισθήματά τους και τα τελικά συμπεράσματα</a:t>
            </a:r>
          </a:p>
          <a:p>
            <a:pPr marL="0" marR="0" lvl="0" indent="0" algn="just" rtl="0">
              <a:spcBef>
                <a:spcPts val="0"/>
              </a:spcBef>
              <a:spcAft>
                <a:spcPts val="0"/>
              </a:spcAft>
              <a:buNone/>
              <a:defRPr sz="1800">
                <a:solidFill>
                  <a:schemeClr val="dk1"/>
                </a:solidFill>
                <a:latin typeface="Calibri"/>
                <a:ea typeface="Calibri"/>
                <a:cs typeface="Calibri"/>
                <a:sym typeface="Calibri"/>
              </a:defRPr>
            </a:pPr>
            <a:r>
              <a:rPr lang="el-GR" sz="2000" b="1" dirty="0"/>
              <a:t>Καταιγισμός ιδεών (</a:t>
            </a:r>
            <a:r>
              <a:rPr lang="en-GB" sz="2000" b="1" dirty="0"/>
              <a:t>brainstorming) </a:t>
            </a:r>
            <a:r>
              <a:rPr sz="2000" b="1" dirty="0"/>
              <a:t>: </a:t>
            </a:r>
            <a:r>
              <a:rPr sz="2000" dirty="0"/>
              <a:t>Η </a:t>
            </a:r>
            <a:r>
              <a:rPr sz="2000" dirty="0" err="1"/>
              <a:t>ομάδ</a:t>
            </a:r>
            <a:r>
              <a:rPr sz="2000" dirty="0"/>
              <a:t>α συμβάλλει σε μεγάλο αριθμό ιδεών σε σχέση με ένα θέμα που ο συντονιστής έχει προτείνει προηγουμένως. </a:t>
            </a:r>
            <a:r>
              <a:rPr sz="2000" dirty="0" err="1"/>
              <a:t>Είν</a:t>
            </a:r>
            <a:r>
              <a:rPr sz="2000" dirty="0"/>
              <a:t>αι μια τεχνική που διευκολύνει τη δημιουργικότητα και την πρωτοτυπία, καθώς και την εργασία με νέες προοπτικές και προσεγγίσεις σε ένα δεδομένο θέμα.</a:t>
            </a:r>
            <a:endParaRPr sz="20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Google Shape;348;p31"/>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31"/>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31"/>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5. Τεχνικές για την κοινωνική επιχειρηματικότητα</a:t>
            </a:r>
            <a:endParaRPr>
              <a:solidFill>
                <a:srgbClr val="FFFFFF"/>
              </a:solidFill>
            </a:endParaRPr>
          </a:p>
        </p:txBody>
      </p:sp>
      <p:sp>
        <p:nvSpPr>
          <p:cNvPr id="351" name="Google Shape;351;p31"/>
          <p:cNvSpPr txBox="1"/>
          <p:nvPr/>
        </p:nvSpPr>
        <p:spPr>
          <a:xfrm>
            <a:off x="599862" y="2795886"/>
            <a:ext cx="10992273" cy="34778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b="1" dirty="0" err="1"/>
              <a:t>Περι</a:t>
            </a:r>
            <a:r>
              <a:rPr sz="2000" b="1" dirty="0"/>
              <a:t>πτωσιολογικές μελέτες</a:t>
            </a:r>
            <a:r>
              <a:rPr sz="2000" dirty="0"/>
              <a:t>: Σε μικρές ομάδες, αναλύεται μια πραγματική περίπτωση ή ιστορία προκειμένου να βρεθούν λύσεις σε μια συγκεκριμένη κατάσταση ή πρόβλημα. </a:t>
            </a:r>
            <a:r>
              <a:rPr sz="2000" dirty="0" err="1"/>
              <a:t>Κύριος</a:t>
            </a:r>
            <a:r>
              <a:rPr sz="2000" dirty="0"/>
              <a:t> </a:t>
            </a:r>
            <a:r>
              <a:rPr sz="2000" dirty="0" err="1"/>
              <a:t>στόχος</a:t>
            </a:r>
            <a:r>
              <a:rPr sz="2000" dirty="0"/>
              <a:t> </a:t>
            </a:r>
            <a:r>
              <a:rPr sz="2000" dirty="0" err="1"/>
              <a:t>της</a:t>
            </a:r>
            <a:r>
              <a:rPr sz="2000" dirty="0"/>
              <a:t> </a:t>
            </a:r>
            <a:r>
              <a:rPr sz="2000" dirty="0" err="1"/>
              <a:t>είν</a:t>
            </a:r>
            <a:r>
              <a:rPr sz="2000" dirty="0"/>
              <a:t>αι να </a:t>
            </a:r>
            <a:r>
              <a:rPr lang="el-GR" sz="2000" dirty="0"/>
              <a:t>λάβει</a:t>
            </a:r>
            <a:r>
              <a:rPr sz="2000" dirty="0"/>
              <a:t> τις απαραίτητες δεξιότητες ώστε να είναι σε θέση να παρέχει μια βιώσιμη απάντηση σε ένα συγκεκριμένο πρόβλημα, το οποίο προσδιορίζεται σε ένα συγκεκριμένο σενάριο.</a:t>
            </a:r>
            <a:endParaRPr lang="el-GR" sz="2000" dirty="0"/>
          </a:p>
          <a:p>
            <a:pPr marL="0" marR="0" lvl="0" indent="0" algn="just" rtl="0">
              <a:spcBef>
                <a:spcPts val="0"/>
              </a:spcBef>
              <a:spcAft>
                <a:spcPts val="0"/>
              </a:spcAft>
              <a:buNone/>
              <a:defRPr sz="1800">
                <a:solidFill>
                  <a:schemeClr val="dk1"/>
                </a:solidFill>
                <a:latin typeface="Calibri"/>
                <a:ea typeface="Calibri"/>
                <a:cs typeface="Calibri"/>
                <a:sym typeface="Calibri"/>
              </a:defRPr>
            </a:pPr>
            <a:endParaRPr sz="2000" dirty="0"/>
          </a:p>
          <a:p>
            <a:pPr marL="0" marR="0" lvl="0" indent="0" algn="just" rtl="0">
              <a:spcBef>
                <a:spcPts val="0"/>
              </a:spcBef>
              <a:spcAft>
                <a:spcPts val="0"/>
              </a:spcAft>
              <a:buNone/>
              <a:defRPr sz="1800">
                <a:solidFill>
                  <a:schemeClr val="dk1"/>
                </a:solidFill>
                <a:latin typeface="Calibri"/>
                <a:ea typeface="Calibri"/>
                <a:cs typeface="Calibri"/>
                <a:sym typeface="Calibri"/>
              </a:defRPr>
            </a:pPr>
            <a:r>
              <a:rPr sz="2000" b="1" dirty="0"/>
              <a:t>Επ</a:t>
            </a:r>
            <a:r>
              <a:rPr sz="2000" b="1" dirty="0" err="1"/>
              <a:t>ιχειρησι</a:t>
            </a:r>
            <a:r>
              <a:rPr sz="2000" b="1" dirty="0"/>
              <a:t>ακό παιχνίδι: </a:t>
            </a:r>
            <a:r>
              <a:rPr sz="2000" dirty="0"/>
              <a:t>Πρόκειται για την εκπροσώπηση των πραγματικών προβλημάτων της ζωής, προκειμένου να αναπτυχθούν δεξιότητες και τεχνικές που σχετίζονται άμεσα με το πλαίσιο του επιχειρηματικού κόσμου. </a:t>
            </a:r>
            <a:r>
              <a:rPr sz="2000" dirty="0" err="1"/>
              <a:t>Αυτό</a:t>
            </a:r>
            <a:r>
              <a:rPr sz="2000" dirty="0"/>
              <a:t> </a:t>
            </a:r>
            <a:r>
              <a:rPr sz="2000" dirty="0" err="1"/>
              <a:t>σημ</a:t>
            </a:r>
            <a:r>
              <a:rPr sz="2000" dirty="0"/>
              <a:t>αίνει ότι υπάρχουν περιθώρια για πρωτοβουλίες διαφόρων τύπων που κυμαίνονται από το περιεχόμενο της επιχειρηματικής διαχείρισης έως τους οικονομικούς και ανθρώπινους πόρους, και αυτός είναι ο λόγος για τον οποίο είναι πολύ χρήσιμο όταν εργάζονται σε σχετικές διαδικασίες, όπως συμβαίνει, για παράδειγμα, με επιχειρηματικές δεξιότητες.</a:t>
            </a:r>
            <a:endParaRPr sz="20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Google Shape;356;p32"/>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32"/>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32"/>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5. Τεχνικές για την κοινωνική επιχειρηματικότητα</a:t>
            </a:r>
            <a:endParaRPr>
              <a:solidFill>
                <a:srgbClr val="FFFFFF"/>
              </a:solidFill>
            </a:endParaRPr>
          </a:p>
        </p:txBody>
      </p:sp>
      <p:sp>
        <p:nvSpPr>
          <p:cNvPr id="359" name="Google Shape;359;p32"/>
          <p:cNvSpPr txBox="1"/>
          <p:nvPr/>
        </p:nvSpPr>
        <p:spPr>
          <a:xfrm>
            <a:off x="385829" y="2422249"/>
            <a:ext cx="11420342" cy="4726638"/>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1200"/>
              </a:spcBef>
              <a:spcAft>
                <a:spcPts val="0"/>
              </a:spcAft>
              <a:buClr>
                <a:schemeClr val="dk1"/>
              </a:buClr>
              <a:buSzPts val="1100"/>
              <a:buFont typeface="Arial"/>
              <a:buNone/>
              <a:defRPr sz="1600">
                <a:solidFill>
                  <a:schemeClr val="dk1"/>
                </a:solidFill>
              </a:defRPr>
            </a:pPr>
            <a:r>
              <a:rPr sz="1700" dirty="0"/>
              <a:t>Η </a:t>
            </a:r>
            <a:r>
              <a:rPr sz="1700" dirty="0" err="1"/>
              <a:t>γνώση</a:t>
            </a:r>
            <a:r>
              <a:rPr sz="1700" dirty="0"/>
              <a:t> </a:t>
            </a:r>
            <a:r>
              <a:rPr sz="1700" dirty="0" err="1"/>
              <a:t>του</a:t>
            </a:r>
            <a:r>
              <a:rPr sz="1700" dirty="0"/>
              <a:t> </a:t>
            </a:r>
            <a:r>
              <a:rPr sz="1700" dirty="0" err="1"/>
              <a:t>τρό</a:t>
            </a:r>
            <a:r>
              <a:rPr sz="1700" dirty="0"/>
              <a:t>που εντοπισμού των υφιστάμενων αλλαγών στην αγορά εργασίας είναι μια βασική πτυχή που πρέπει να ληφθεί υπόψη κατά τον αποτελεσματικό καθορισμό των στρατηγικών καθοδήγησης. Επιπ</a:t>
            </a:r>
            <a:r>
              <a:rPr sz="1700" dirty="0" err="1"/>
              <a:t>λέον</a:t>
            </a:r>
            <a:r>
              <a:rPr sz="1700" dirty="0"/>
              <a:t>, θα π</a:t>
            </a:r>
            <a:r>
              <a:rPr sz="1700" dirty="0" err="1"/>
              <a:t>ρέ</a:t>
            </a:r>
            <a:r>
              <a:rPr sz="1700" dirty="0"/>
              <a:t>πει να προσδιοριστούν οι θέσεις της αγοράς: </a:t>
            </a:r>
            <a:r>
              <a:rPr sz="1700" b="1" dirty="0"/>
              <a:t>Πού βλέπουμε μια κοινωνική ή περιβαλλοντική ανάγκη </a:t>
            </a:r>
            <a:r>
              <a:rPr lang="el-GR" sz="1700" b="1" dirty="0"/>
              <a:t>που θ</a:t>
            </a:r>
            <a:r>
              <a:rPr sz="1700" b="1" dirty="0"/>
              <a:t>α μπορέσουμε να α</a:t>
            </a:r>
            <a:r>
              <a:rPr sz="1700" b="1" dirty="0" err="1"/>
              <a:t>ντ</a:t>
            </a:r>
            <a:r>
              <a:rPr sz="1700" b="1" dirty="0"/>
              <a:t>αποκριθούμε </a:t>
            </a:r>
            <a:r>
              <a:rPr lang="el-GR" sz="1700" b="1" dirty="0"/>
              <a:t>Μ</a:t>
            </a:r>
            <a:r>
              <a:rPr sz="1700" b="1" dirty="0"/>
              <a:t>ε ένα έργο που υποστηρίζει τους ΣΒΑ;</a:t>
            </a:r>
            <a:endParaRPr sz="1700" b="1" dirty="0">
              <a:solidFill>
                <a:schemeClr val="dk1"/>
              </a:solidFill>
            </a:endParaRPr>
          </a:p>
          <a:p>
            <a:pPr marL="0" lvl="0" indent="0" algn="just" rtl="0">
              <a:lnSpc>
                <a:spcPct val="115000"/>
              </a:lnSpc>
              <a:spcBef>
                <a:spcPts val="1200"/>
              </a:spcBef>
              <a:spcAft>
                <a:spcPts val="0"/>
              </a:spcAft>
              <a:buClr>
                <a:schemeClr val="dk1"/>
              </a:buClr>
              <a:buSzPts val="1100"/>
              <a:buFont typeface="Arial"/>
              <a:buNone/>
              <a:defRPr sz="1600">
                <a:solidFill>
                  <a:schemeClr val="dk1"/>
                </a:solidFill>
              </a:defRPr>
            </a:pPr>
            <a:r>
              <a:rPr sz="1700" dirty="0"/>
              <a:t>Η επα</a:t>
            </a:r>
            <a:r>
              <a:rPr sz="1700" dirty="0" err="1"/>
              <a:t>γγελμ</a:t>
            </a:r>
            <a:r>
              <a:rPr sz="1700" dirty="0"/>
              <a:t>ατική σταδιοδρομία γινόταν αντιληπτή ως γραμμική διαδικασία, το αποτέλεσμα της εργασιακής απόδοσης του εργαζομένου στην ίδια εταιρεία. </a:t>
            </a:r>
            <a:r>
              <a:rPr lang="el-GR" sz="1700" dirty="0"/>
              <a:t>Ο</a:t>
            </a:r>
            <a:r>
              <a:rPr sz="1700" dirty="0"/>
              <a:t>ι </a:t>
            </a:r>
            <a:r>
              <a:rPr sz="1700" dirty="0" err="1"/>
              <a:t>ετ</a:t>
            </a:r>
            <a:r>
              <a:rPr sz="1700" dirty="0"/>
              <a:t>αιρείες </a:t>
            </a:r>
            <a:r>
              <a:rPr lang="el-GR" sz="1700" dirty="0"/>
              <a:t>ήταν αυτές </a:t>
            </a:r>
            <a:r>
              <a:rPr sz="1700" dirty="0"/>
              <a:t>π</a:t>
            </a:r>
            <a:r>
              <a:rPr sz="1700" dirty="0" err="1"/>
              <a:t>ου</a:t>
            </a:r>
            <a:r>
              <a:rPr sz="1700" dirty="0"/>
              <a:t> σχεδίασαν την επαγγελματική σταδιοδρομία των εργαζομένων τους, </a:t>
            </a:r>
            <a:r>
              <a:rPr lang="el-GR" sz="1700" dirty="0"/>
              <a:t>και </a:t>
            </a:r>
            <a:r>
              <a:rPr sz="1700" dirty="0"/>
              <a:t>π</a:t>
            </a:r>
            <a:r>
              <a:rPr sz="1700" dirty="0" err="1"/>
              <a:t>ου</a:t>
            </a:r>
            <a:r>
              <a:rPr sz="1700" dirty="0"/>
              <a:t> τους εκπαίδευσαν. </a:t>
            </a:r>
            <a:r>
              <a:rPr sz="1700" dirty="0" err="1"/>
              <a:t>Αλλά</a:t>
            </a:r>
            <a:r>
              <a:rPr sz="1700" dirty="0"/>
              <a:t> </a:t>
            </a:r>
            <a:r>
              <a:rPr sz="1700" dirty="0" err="1"/>
              <a:t>τώρ</a:t>
            </a:r>
            <a:r>
              <a:rPr sz="1700" dirty="0"/>
              <a:t>α αυτό το όραμα έχει αλλάξει και είναι ο εργαζόμενος που γίνεται υπεύθυνος για την οικοδόμηση της επαγγελματικής του σταδιοδρομίας</a:t>
            </a:r>
            <a:r>
              <a:rPr lang="el-GR" sz="1700" dirty="0"/>
              <a:t>,</a:t>
            </a:r>
            <a:r>
              <a:rPr sz="1700" dirty="0"/>
              <a:t> και όπου ο θεμελιώδης παράγοντας που καθορίζει αυτή τη διαδικασία είναι η «απασχολησιμότητα».  Επιπ</a:t>
            </a:r>
            <a:r>
              <a:rPr sz="1700" dirty="0" err="1"/>
              <a:t>λέον</a:t>
            </a:r>
            <a:r>
              <a:rPr sz="1700" dirty="0"/>
              <a:t>, </a:t>
            </a:r>
            <a:r>
              <a:rPr sz="1700" dirty="0" err="1"/>
              <a:t>κάθε</a:t>
            </a:r>
            <a:r>
              <a:rPr sz="1700" dirty="0"/>
              <a:t> </a:t>
            </a:r>
            <a:r>
              <a:rPr sz="1700" dirty="0" err="1"/>
              <a:t>άτομο</a:t>
            </a:r>
            <a:r>
              <a:rPr sz="1700" dirty="0"/>
              <a:t> </a:t>
            </a:r>
            <a:r>
              <a:rPr sz="1700" dirty="0" err="1"/>
              <a:t>θεωρείτ</a:t>
            </a:r>
            <a:r>
              <a:rPr sz="1700" dirty="0"/>
              <a:t>αι σημαντικός παράγοντας για την καταπολέμηση της κλιματικής κρίσης και των παγκόσμιων προκλήσεων. </a:t>
            </a:r>
            <a:r>
              <a:rPr sz="1700" dirty="0" err="1"/>
              <a:t>Εδώ</a:t>
            </a:r>
            <a:r>
              <a:rPr sz="1700" dirty="0"/>
              <a:t> </a:t>
            </a:r>
            <a:r>
              <a:rPr sz="1700" dirty="0" err="1"/>
              <a:t>είν</a:t>
            </a:r>
            <a:r>
              <a:rPr sz="1700" dirty="0"/>
              <a:t>αι, όπου τα προγράμματα κοινωνικής </a:t>
            </a:r>
            <a:r>
              <a:rPr sz="1700" b="1" dirty="0"/>
              <a:t>επιχειρηματικότητας μπορούν να βοηθήσουν τους ανθρώπους σε ατομικό αλλά και σε τοπικό, εθνικό, παγκόσμιο επίπεδο. </a:t>
            </a:r>
            <a:r>
              <a:rPr sz="1700" dirty="0" err="1"/>
              <a:t>Έτσι</a:t>
            </a:r>
            <a:r>
              <a:rPr sz="1700" dirty="0"/>
              <a:t>, μπ</a:t>
            </a:r>
            <a:r>
              <a:rPr sz="1700" dirty="0" err="1"/>
              <a:t>ορεί</a:t>
            </a:r>
            <a:r>
              <a:rPr sz="1700" dirty="0"/>
              <a:t> να </a:t>
            </a:r>
            <a:r>
              <a:rPr sz="1700" dirty="0" err="1"/>
              <a:t>δημιουργήσει</a:t>
            </a:r>
            <a:r>
              <a:rPr sz="1700" dirty="0"/>
              <a:t> </a:t>
            </a:r>
            <a:r>
              <a:rPr sz="1700" dirty="0" err="1"/>
              <a:t>θέσεις</a:t>
            </a:r>
            <a:r>
              <a:rPr sz="1700" dirty="0"/>
              <a:t> </a:t>
            </a:r>
            <a:r>
              <a:rPr sz="1700" dirty="0" err="1"/>
              <a:t>εργ</a:t>
            </a:r>
            <a:r>
              <a:rPr sz="1700" dirty="0"/>
              <a:t>ασίας και να συμβάλει στην επίτευξη των ΣΒΑ.</a:t>
            </a:r>
            <a:endParaRPr sz="1700" dirty="0">
              <a:solidFill>
                <a:schemeClr val="dk1"/>
              </a:solidFill>
            </a:endParaRPr>
          </a:p>
          <a:p>
            <a:pPr marL="0" marR="0" lvl="0" indent="0" algn="just" rtl="0">
              <a:spcBef>
                <a:spcPts val="1200"/>
              </a:spcBef>
              <a:spcAft>
                <a:spcPts val="0"/>
              </a:spcAft>
              <a:buNone/>
            </a:pPr>
            <a:endParaRPr sz="17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3"/>
        <p:cNvGrpSpPr/>
        <p:nvPr/>
      </p:nvGrpSpPr>
      <p:grpSpPr>
        <a:xfrm>
          <a:off x="0" y="0"/>
          <a:ext cx="0" cy="0"/>
          <a:chOff x="0" y="0"/>
          <a:chExt cx="0" cy="0"/>
        </a:xfrm>
      </p:grpSpPr>
      <p:sp>
        <p:nvSpPr>
          <p:cNvPr id="364" name="Google Shape;364;p34"/>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34"/>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34"/>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5. Τεχνικές για την κοινωνική επιχειρηματικότητα</a:t>
            </a:r>
            <a:endParaRPr>
              <a:solidFill>
                <a:srgbClr val="FFFFFF"/>
              </a:solidFill>
            </a:endParaRPr>
          </a:p>
        </p:txBody>
      </p:sp>
      <p:sp>
        <p:nvSpPr>
          <p:cNvPr id="367" name="Google Shape;367;p34"/>
          <p:cNvSpPr txBox="1"/>
          <p:nvPr/>
        </p:nvSpPr>
        <p:spPr>
          <a:xfrm>
            <a:off x="599862" y="2795886"/>
            <a:ext cx="10992300" cy="4488881"/>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1200"/>
              </a:spcBef>
              <a:spcAft>
                <a:spcPts val="0"/>
              </a:spcAft>
              <a:buSzPts val="1100"/>
              <a:buNone/>
              <a:defRPr sz="1500" b="1">
                <a:solidFill>
                  <a:schemeClr val="dk1"/>
                </a:solidFill>
              </a:defRPr>
            </a:pPr>
            <a:r>
              <a:rPr sz="1800" dirty="0" err="1"/>
              <a:t>Ανάλυση</a:t>
            </a:r>
            <a:r>
              <a:rPr sz="1800" dirty="0"/>
              <a:t> SW</a:t>
            </a:r>
            <a:r>
              <a:rPr lang="el-GR" sz="1800" dirty="0"/>
              <a:t>Ο</a:t>
            </a:r>
            <a:r>
              <a:rPr sz="1800" dirty="0"/>
              <a:t>T </a:t>
            </a:r>
            <a:endParaRPr sz="1800" dirty="0">
              <a:solidFill>
                <a:schemeClr val="dk1"/>
              </a:solidFill>
            </a:endParaRPr>
          </a:p>
          <a:p>
            <a:pPr marL="0" lvl="0" indent="0" algn="just" rtl="0">
              <a:lnSpc>
                <a:spcPct val="115000"/>
              </a:lnSpc>
              <a:spcBef>
                <a:spcPts val="1200"/>
              </a:spcBef>
              <a:spcAft>
                <a:spcPts val="0"/>
              </a:spcAft>
              <a:buClr>
                <a:schemeClr val="dk1"/>
              </a:buClr>
              <a:buSzPts val="1100"/>
              <a:buFont typeface="Arial"/>
              <a:buNone/>
              <a:defRPr sz="1500">
                <a:solidFill>
                  <a:schemeClr val="dk1"/>
                </a:solidFill>
              </a:defRPr>
            </a:pPr>
            <a:r>
              <a:rPr lang="el-GR" sz="1800" dirty="0"/>
              <a:t>Η "ανάλυση SWΟT" είναι ένα χρήσιμο εργαλείο για να αξιολογήσει κανείς τη θέση του στην αγορά εργασίας και στην αγορά γενικότερα. Μπορούν να χρησιμοποιηθούν σε προγράμματα για άτομα που πρέπει/θέλουν να (</a:t>
            </a:r>
            <a:r>
              <a:rPr lang="el-GR" sz="1800" dirty="0" err="1"/>
              <a:t>επαν</a:t>
            </a:r>
            <a:r>
              <a:rPr lang="el-GR" sz="1800" dirty="0"/>
              <a:t>)ενταχθούν στην αγορά εργασίας. Ποιες πτυχές καθορίζουν την επαγγελματική μας σταδιοδρομία; Ποια είναι τα ερωτήματα που πρέπει να απαντήσουμε πριν ξεκινήσουμε οποιαδήποτε διαδικασία ένταξης στην αγορά εργασίας; </a:t>
            </a:r>
          </a:p>
          <a:p>
            <a:pPr marL="0" lvl="0" indent="0" algn="just" rtl="0">
              <a:lnSpc>
                <a:spcPct val="115000"/>
              </a:lnSpc>
              <a:spcBef>
                <a:spcPts val="1200"/>
              </a:spcBef>
              <a:spcAft>
                <a:spcPts val="0"/>
              </a:spcAft>
              <a:buClr>
                <a:schemeClr val="dk1"/>
              </a:buClr>
              <a:buSzPts val="1100"/>
              <a:buFont typeface="Arial"/>
              <a:buNone/>
              <a:defRPr sz="1500">
                <a:solidFill>
                  <a:schemeClr val="dk1"/>
                </a:solidFill>
              </a:defRPr>
            </a:pPr>
            <a:r>
              <a:rPr sz="1800" dirty="0" err="1"/>
              <a:t>Αλλά</a:t>
            </a:r>
            <a:r>
              <a:rPr sz="1800" dirty="0"/>
              <a:t> </a:t>
            </a:r>
            <a:r>
              <a:rPr sz="1800" dirty="0" err="1"/>
              <a:t>είν</a:t>
            </a:r>
            <a:r>
              <a:rPr sz="1800" dirty="0"/>
              <a:t>αι επίσης ένα </a:t>
            </a:r>
            <a:r>
              <a:rPr sz="1800" b="1" dirty="0"/>
              <a:t>χρήσιμο εργαλείο που μπορεί να χρησιμοποιηθεί σε προγράμματα για δυνητικούς κοινωνικούς επιχειρηματίες</a:t>
            </a:r>
            <a:r>
              <a:rPr sz="1800" dirty="0"/>
              <a:t>. </a:t>
            </a:r>
            <a:r>
              <a:rPr sz="1800" dirty="0" err="1"/>
              <a:t>Οι</a:t>
            </a:r>
            <a:r>
              <a:rPr sz="1800" dirty="0"/>
              <a:t> </a:t>
            </a:r>
            <a:r>
              <a:rPr sz="1800" dirty="0" err="1"/>
              <a:t>κοινωνικοί</a:t>
            </a:r>
            <a:r>
              <a:rPr sz="1800" dirty="0"/>
              <a:t> επ</a:t>
            </a:r>
            <a:r>
              <a:rPr sz="1800" dirty="0" err="1"/>
              <a:t>ιχειρημ</a:t>
            </a:r>
            <a:r>
              <a:rPr sz="1800" dirty="0"/>
              <a:t>ατίες μπορούν να χρησιμοποιήσουν μια ανάλυση SWAT για να δουν τι πλεονεκτήματα φέρνουν στο τραπέζι ως επιχειρηματίες, </a:t>
            </a:r>
            <a:r>
              <a:rPr lang="el-GR" sz="1800" dirty="0"/>
              <a:t>και τ</a:t>
            </a:r>
            <a:r>
              <a:rPr sz="1800" dirty="0" err="1"/>
              <a:t>όσο</a:t>
            </a:r>
            <a:r>
              <a:rPr sz="1800" dirty="0"/>
              <a:t> σε ατομικό επίπεδο. Μπ</a:t>
            </a:r>
            <a:r>
              <a:rPr sz="1800" dirty="0" err="1"/>
              <a:t>ορούν</a:t>
            </a:r>
            <a:r>
              <a:rPr sz="1800" dirty="0"/>
              <a:t> επ</a:t>
            </a:r>
            <a:r>
              <a:rPr sz="1800" dirty="0" err="1"/>
              <a:t>ίσης</a:t>
            </a:r>
            <a:r>
              <a:rPr sz="1800" dirty="0"/>
              <a:t> να </a:t>
            </a:r>
            <a:r>
              <a:rPr sz="1800" dirty="0" err="1"/>
              <a:t>δουν</a:t>
            </a:r>
            <a:r>
              <a:rPr sz="1800" dirty="0"/>
              <a:t> π</a:t>
            </a:r>
            <a:r>
              <a:rPr sz="1800" dirty="0" err="1"/>
              <a:t>οι</a:t>
            </a:r>
            <a:r>
              <a:rPr sz="1800" dirty="0"/>
              <a:t>α πλεονεκτήματα και αδυναμίες έχει η επιχειρηματική τους ιδέα σε σύγκριση με άλλες εταιρείες στην αγορά.</a:t>
            </a:r>
            <a:endParaRPr sz="1800" dirty="0">
              <a:solidFill>
                <a:schemeClr val="dk1"/>
              </a:solidFill>
            </a:endParaRPr>
          </a:p>
          <a:p>
            <a:pPr marL="0" marR="0" lvl="0" indent="0" algn="l" rtl="0">
              <a:spcBef>
                <a:spcPts val="1200"/>
              </a:spcBef>
              <a:spcAft>
                <a:spcPts val="0"/>
              </a:spcAft>
              <a:buNone/>
            </a:pP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g162b3452f4a_0_43"/>
          <p:cNvSpPr/>
          <p:nvPr/>
        </p:nvSpPr>
        <p:spPr>
          <a:xfrm>
            <a:off x="643467" y="643467"/>
            <a:ext cx="10905000" cy="198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g162b3452f4a_0_43"/>
          <p:cNvSpPr/>
          <p:nvPr/>
        </p:nvSpPr>
        <p:spPr>
          <a:xfrm>
            <a:off x="806195" y="806204"/>
            <a:ext cx="10579500" cy="1664100"/>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g162b3452f4a_0_43"/>
          <p:cNvSpPr txBox="1">
            <a:spLocks noGrp="1"/>
          </p:cNvSpPr>
          <p:nvPr>
            <p:ph type="title"/>
          </p:nvPr>
        </p:nvSpPr>
        <p:spPr>
          <a:xfrm>
            <a:off x="1071847" y="1059736"/>
            <a:ext cx="9638100" cy="1228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5. Τεχνικές για την κοινωνική επιχειρηματικότητα</a:t>
            </a:r>
            <a:endParaRPr>
              <a:solidFill>
                <a:srgbClr val="FFFFFF"/>
              </a:solidFill>
            </a:endParaRPr>
          </a:p>
        </p:txBody>
      </p:sp>
      <p:sp>
        <p:nvSpPr>
          <p:cNvPr id="375" name="Google Shape;375;g162b3452f4a_0_43"/>
          <p:cNvSpPr txBox="1"/>
          <p:nvPr/>
        </p:nvSpPr>
        <p:spPr>
          <a:xfrm>
            <a:off x="617115" y="2795886"/>
            <a:ext cx="10992300" cy="4735102"/>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1200"/>
              </a:spcBef>
              <a:spcAft>
                <a:spcPts val="0"/>
              </a:spcAft>
              <a:buSzPts val="1100"/>
              <a:buNone/>
              <a:defRPr>
                <a:solidFill>
                  <a:schemeClr val="dk1"/>
                </a:solidFill>
              </a:defRPr>
            </a:pPr>
            <a:r>
              <a:rPr sz="1800" b="1" dirty="0"/>
              <a:t>Επα</a:t>
            </a:r>
            <a:r>
              <a:rPr sz="1800" b="1" dirty="0" err="1"/>
              <a:t>γγελμ</a:t>
            </a:r>
            <a:r>
              <a:rPr sz="1800" b="1" dirty="0"/>
              <a:t>ατικά ενδιαφέροντα:</a:t>
            </a:r>
            <a:r>
              <a:rPr sz="1800" dirty="0"/>
              <a:t> Τι δουλειές μου αρέσουν; Σε ποιο οικονομικό τομέα θα ήθελα να αναπτύξω την επαγγελματική μου σταδιοδρομία; Τι ιδιότητες έχω; (Επίσης αναγνώριση και εκτίμηση προσωπικών ιδιοτήτων) Τι είμαι ικανός να κάνω; Ποιες είναι οι ικανότητές μου, τόσο προσωπικές όσο και επαγγελματικές; Ποια γνώση </a:t>
            </a:r>
            <a:r>
              <a:rPr lang="el-GR" sz="1800" dirty="0"/>
              <a:t>κατέχω</a:t>
            </a:r>
            <a:r>
              <a:rPr sz="1800" dirty="0"/>
              <a:t>; </a:t>
            </a:r>
            <a:endParaRPr sz="1800" dirty="0">
              <a:solidFill>
                <a:schemeClr val="dk1"/>
              </a:solidFill>
            </a:endParaRPr>
          </a:p>
          <a:p>
            <a:pPr marL="0" lvl="0" indent="0" algn="just" rtl="0">
              <a:lnSpc>
                <a:spcPct val="115000"/>
              </a:lnSpc>
              <a:spcBef>
                <a:spcPts val="1200"/>
              </a:spcBef>
              <a:spcAft>
                <a:spcPts val="0"/>
              </a:spcAft>
              <a:buSzPts val="1100"/>
              <a:buNone/>
              <a:defRPr>
                <a:solidFill>
                  <a:schemeClr val="dk1"/>
                </a:solidFill>
              </a:defRPr>
            </a:pPr>
            <a:r>
              <a:rPr sz="1800" b="1" dirty="0" err="1"/>
              <a:t>Κοινωνική</a:t>
            </a:r>
            <a:r>
              <a:rPr sz="1800" b="1" dirty="0"/>
              <a:t> Επ</a:t>
            </a:r>
            <a:r>
              <a:rPr sz="1800" b="1" dirty="0" err="1"/>
              <a:t>ιχειρημ</a:t>
            </a:r>
            <a:r>
              <a:rPr sz="1800" b="1" dirty="0"/>
              <a:t>ατική Ιδέα: </a:t>
            </a:r>
            <a:r>
              <a:rPr sz="1800" dirty="0"/>
              <a:t>Υπάρχει ήδη μια επιχειρηματική ιδέα σαν τη δική μου; Ποιες πτυχές της επιχειρηματικής μου ιδέας είναι το αδύναμο σημείο μου; Ποια είναι τα δυνατά μου σημεία; Τι μπορώ να συμβάλω στην επιχειρηματική μου ιδέα; Τι γνώσεις έχω; Ποιες δεξιότητες;</a:t>
            </a:r>
            <a:endParaRPr sz="1800" dirty="0">
              <a:solidFill>
                <a:schemeClr val="dk1"/>
              </a:solidFill>
            </a:endParaRPr>
          </a:p>
          <a:p>
            <a:pPr marL="0" lvl="0" indent="0" algn="just" rtl="0">
              <a:lnSpc>
                <a:spcPct val="115000"/>
              </a:lnSpc>
              <a:spcBef>
                <a:spcPts val="1200"/>
              </a:spcBef>
              <a:spcAft>
                <a:spcPts val="0"/>
              </a:spcAft>
              <a:buSzPts val="1100"/>
              <a:buNone/>
              <a:defRPr>
                <a:solidFill>
                  <a:schemeClr val="dk1"/>
                </a:solidFill>
              </a:defRPr>
            </a:pPr>
            <a:r>
              <a:rPr sz="1800" dirty="0" err="1"/>
              <a:t>Έν</a:t>
            </a:r>
            <a:r>
              <a:rPr sz="1800" dirty="0"/>
              <a:t>ας από τους καλύτερους τρόπους για να εκτελέσετε αυτά τα καθήκοντα είναι μέσω μιας </a:t>
            </a:r>
            <a:r>
              <a:rPr sz="1800" b="1" dirty="0"/>
              <a:t>ανάλυσης SW</a:t>
            </a:r>
            <a:r>
              <a:rPr lang="en-GB" sz="1800" b="1" dirty="0"/>
              <a:t>O</a:t>
            </a:r>
            <a:r>
              <a:rPr sz="1800" b="1" dirty="0"/>
              <a:t>T</a:t>
            </a:r>
            <a:r>
              <a:rPr sz="1800" dirty="0"/>
              <a:t> που μας επιτρέπει να γνωρίζουμε τις προσωπικές και επαγγελματικές μας δεξιότητες, μέσα από μια ανάλυση των αδυναμιών, των απειλών, των πλεονεκτημάτων και του περιβάλλοντος ευκαιριών.</a:t>
            </a:r>
            <a:endParaRPr sz="1800" dirty="0">
              <a:solidFill>
                <a:schemeClr val="dk1"/>
              </a:solidFill>
            </a:endParaRPr>
          </a:p>
          <a:p>
            <a:pPr marL="0" lvl="0" indent="0" algn="just" rtl="0">
              <a:lnSpc>
                <a:spcPct val="115000"/>
              </a:lnSpc>
              <a:spcBef>
                <a:spcPts val="1200"/>
              </a:spcBef>
              <a:spcAft>
                <a:spcPts val="0"/>
              </a:spcAft>
              <a:buSzPts val="1100"/>
              <a:buNone/>
            </a:pPr>
            <a:endParaRPr sz="1800" b="1" dirty="0">
              <a:solidFill>
                <a:schemeClr val="dk1"/>
              </a:solidFill>
            </a:endParaRPr>
          </a:p>
          <a:p>
            <a:pPr marL="0" marR="0" lvl="0" indent="0" algn="just" rtl="0">
              <a:spcBef>
                <a:spcPts val="1200"/>
              </a:spcBef>
              <a:spcAft>
                <a:spcPts val="0"/>
              </a:spcAft>
              <a:buNone/>
            </a:pPr>
            <a:endParaRPr sz="24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
        <p:cNvGrpSpPr/>
        <p:nvPr/>
      </p:nvGrpSpPr>
      <p:grpSpPr>
        <a:xfrm>
          <a:off x="0" y="0"/>
          <a:ext cx="0" cy="0"/>
          <a:chOff x="0" y="0"/>
          <a:chExt cx="0" cy="0"/>
        </a:xfrm>
      </p:grpSpPr>
      <p:sp>
        <p:nvSpPr>
          <p:cNvPr id="380" name="Google Shape;380;p35"/>
          <p:cNvSpPr/>
          <p:nvPr/>
        </p:nvSpPr>
        <p:spPr>
          <a:xfrm>
            <a:off x="480738" y="505445"/>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35"/>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35"/>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5. Τεχνικές για την κοινωνική επιχειρηματικότητα</a:t>
            </a:r>
            <a:endParaRPr>
              <a:solidFill>
                <a:srgbClr val="FFFFFF"/>
              </a:solidFill>
            </a:endParaRPr>
          </a:p>
        </p:txBody>
      </p:sp>
      <p:pic>
        <p:nvPicPr>
          <p:cNvPr id="383" name="Google Shape;383;p35"/>
          <p:cNvPicPr preferRelativeResize="0"/>
          <p:nvPr/>
        </p:nvPicPr>
        <p:blipFill>
          <a:blip r:embed="rId4">
            <a:alphaModFix/>
          </a:blip>
          <a:stretch>
            <a:fillRect/>
          </a:stretch>
        </p:blipFill>
        <p:spPr>
          <a:xfrm>
            <a:off x="1234113" y="2633149"/>
            <a:ext cx="9962974" cy="3920051"/>
          </a:xfrm>
          <a:prstGeom prst="rect">
            <a:avLst/>
          </a:prstGeom>
          <a:solidFill>
            <a:schemeClr val="bg1"/>
          </a:solidFill>
          <a:ln>
            <a:solidFill>
              <a:schemeClr val="bg1"/>
            </a:solidFill>
          </a:ln>
        </p:spPr>
      </p:pic>
      <p:sp>
        <p:nvSpPr>
          <p:cNvPr id="3" name="Rectangle 2">
            <a:extLst>
              <a:ext uri="{FF2B5EF4-FFF2-40B4-BE49-F238E27FC236}">
                <a16:creationId xmlns:a16="http://schemas.microsoft.com/office/drawing/2014/main" id="{8A5BD507-E36B-B0CE-1583-D989DD6C391D}"/>
              </a:ext>
            </a:extLst>
          </p:cNvPr>
          <p:cNvSpPr/>
          <p:nvPr/>
        </p:nvSpPr>
        <p:spPr>
          <a:xfrm>
            <a:off x="1639019" y="4796287"/>
            <a:ext cx="103517" cy="13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Rectangle: Rounded Corners 3">
            <a:extLst>
              <a:ext uri="{FF2B5EF4-FFF2-40B4-BE49-F238E27FC236}">
                <a16:creationId xmlns:a16="http://schemas.microsoft.com/office/drawing/2014/main" id="{A8A5C1F1-B8D1-F619-962F-A0230F7328E4}"/>
              </a:ext>
            </a:extLst>
          </p:cNvPr>
          <p:cNvSpPr/>
          <p:nvPr/>
        </p:nvSpPr>
        <p:spPr>
          <a:xfrm>
            <a:off x="1535502" y="4622831"/>
            <a:ext cx="103517" cy="173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Rounded Corners 4">
            <a:extLst>
              <a:ext uri="{FF2B5EF4-FFF2-40B4-BE49-F238E27FC236}">
                <a16:creationId xmlns:a16="http://schemas.microsoft.com/office/drawing/2014/main" id="{DB877EF8-9FED-62E2-2035-6712912E94FA}"/>
              </a:ext>
            </a:extLst>
          </p:cNvPr>
          <p:cNvSpPr/>
          <p:nvPr/>
        </p:nvSpPr>
        <p:spPr>
          <a:xfrm>
            <a:off x="1234113" y="4579842"/>
            <a:ext cx="2260121" cy="18284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2" name="TextBox 1">
            <a:extLst>
              <a:ext uri="{FF2B5EF4-FFF2-40B4-BE49-F238E27FC236}">
                <a16:creationId xmlns:a16="http://schemas.microsoft.com/office/drawing/2014/main" id="{955A8835-62C9-8A21-AE1F-7FDFBDE4C138}"/>
              </a:ext>
            </a:extLst>
          </p:cNvPr>
          <p:cNvSpPr txBox="1"/>
          <p:nvPr/>
        </p:nvSpPr>
        <p:spPr>
          <a:xfrm>
            <a:off x="1182989" y="4687862"/>
            <a:ext cx="2461939" cy="1600438"/>
          </a:xfrm>
          <a:prstGeom prst="rect">
            <a:avLst/>
          </a:prstGeom>
          <a:noFill/>
        </p:spPr>
        <p:txBody>
          <a:bodyPr wrap="square" rtlCol="0">
            <a:spAutoFit/>
          </a:bodyPr>
          <a:lstStyle/>
          <a:p>
            <a:pPr algn="ctr"/>
            <a:r>
              <a:rPr lang="el-GR" sz="1800" b="1" dirty="0"/>
              <a:t>Δυνατότητε</a:t>
            </a:r>
            <a:r>
              <a:rPr lang="el-GR" sz="1600" dirty="0"/>
              <a:t>ς</a:t>
            </a:r>
          </a:p>
          <a:p>
            <a:pPr algn="ctr"/>
            <a:r>
              <a:rPr lang="el-GR" sz="1600" dirty="0"/>
              <a:t>Χαρακτηριστικά μιας επιχείρησης η οποία δίνει πλεονεκτήματα έναντι των ανταγωνιστών της</a:t>
            </a:r>
          </a:p>
        </p:txBody>
      </p:sp>
      <p:sp>
        <p:nvSpPr>
          <p:cNvPr id="6" name="Rectangle: Rounded Corners 5">
            <a:extLst>
              <a:ext uri="{FF2B5EF4-FFF2-40B4-BE49-F238E27FC236}">
                <a16:creationId xmlns:a16="http://schemas.microsoft.com/office/drawing/2014/main" id="{86DEF7A5-BA41-ED3C-355E-DC8C1FEA06F1}"/>
              </a:ext>
            </a:extLst>
          </p:cNvPr>
          <p:cNvSpPr/>
          <p:nvPr/>
        </p:nvSpPr>
        <p:spPr>
          <a:xfrm>
            <a:off x="3644928" y="4724745"/>
            <a:ext cx="2375725" cy="18284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800" b="1" dirty="0"/>
              <a:t>Αδυναμίες</a:t>
            </a:r>
          </a:p>
          <a:p>
            <a:pPr algn="ctr"/>
            <a:r>
              <a:rPr lang="el-GR" sz="1600" dirty="0"/>
              <a:t>Χαρακτηριστικά μιας επιχείρησης η οποία είναι μειονεκτική έναντι των ανταγωνιστών της</a:t>
            </a:r>
          </a:p>
          <a:p>
            <a:pPr algn="ctr"/>
            <a:endParaRPr lang="el-GR" sz="1600" dirty="0"/>
          </a:p>
        </p:txBody>
      </p:sp>
      <p:sp>
        <p:nvSpPr>
          <p:cNvPr id="7" name="Rectangle: Rounded Corners 6">
            <a:extLst>
              <a:ext uri="{FF2B5EF4-FFF2-40B4-BE49-F238E27FC236}">
                <a16:creationId xmlns:a16="http://schemas.microsoft.com/office/drawing/2014/main" id="{C3C79C13-C284-E722-6F33-3C1835523104}"/>
              </a:ext>
            </a:extLst>
          </p:cNvPr>
          <p:cNvSpPr/>
          <p:nvPr/>
        </p:nvSpPr>
        <p:spPr>
          <a:xfrm>
            <a:off x="6114690" y="4572500"/>
            <a:ext cx="2461940" cy="1980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b="1" dirty="0"/>
              <a:t>Ευκαιρίες</a:t>
            </a:r>
          </a:p>
          <a:p>
            <a:pPr algn="ctr"/>
            <a:r>
              <a:rPr lang="el-GR" sz="1500" dirty="0"/>
              <a:t>Στοιχεία από το εξωτερικό περιβάλλον μιας εταιρίας που επιτρέπουν την εμπλοκή και δημιουργία στρατηγικών για την βελτίωση αποδόσεων</a:t>
            </a:r>
          </a:p>
        </p:txBody>
      </p:sp>
      <p:sp>
        <p:nvSpPr>
          <p:cNvPr id="8" name="Rectangle: Rounded Corners 7">
            <a:extLst>
              <a:ext uri="{FF2B5EF4-FFF2-40B4-BE49-F238E27FC236}">
                <a16:creationId xmlns:a16="http://schemas.microsoft.com/office/drawing/2014/main" id="{40573659-3A1A-0F4B-B1B5-6F5E8465F7CD}"/>
              </a:ext>
            </a:extLst>
          </p:cNvPr>
          <p:cNvSpPr/>
          <p:nvPr/>
        </p:nvSpPr>
        <p:spPr>
          <a:xfrm>
            <a:off x="8731208" y="4594102"/>
            <a:ext cx="2654595" cy="21055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2000" b="1" dirty="0"/>
          </a:p>
          <a:p>
            <a:pPr algn="ctr"/>
            <a:r>
              <a:rPr lang="el-GR" sz="2000" b="1" dirty="0"/>
              <a:t>Απειλές</a:t>
            </a:r>
          </a:p>
          <a:p>
            <a:pPr algn="ctr"/>
            <a:r>
              <a:rPr lang="el-GR" sz="1600" dirty="0"/>
              <a:t>Στοιχεία από το εξωτερικό περιβάλλον μιας εταιρίας που βάζουν σε κίνδυνο την επιχείρηση, το κέρδος ή τα ανταγωνιστικά της προτερήματα</a:t>
            </a:r>
          </a:p>
          <a:p>
            <a:pPr algn="ctr"/>
            <a:endParaRPr lang="el-GR" sz="1600"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rPr lang="el-GR" dirty="0">
                <a:solidFill>
                  <a:srgbClr val="40B385"/>
                </a:solidFill>
              </a:rPr>
              <a:t>Περιεχόμενα</a:t>
            </a:r>
            <a:endParaRPr dirty="0"/>
          </a:p>
        </p:txBody>
      </p:sp>
      <p:sp>
        <p:nvSpPr>
          <p:cNvPr id="107" name="Google Shape;107;p4"/>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r>
              <a:t>4.1. Κοινωνική επιχειρηματικότητα και ΣΒΑ</a:t>
            </a:r>
          </a:p>
          <a:p>
            <a:pPr marL="0" lvl="0" indent="0" algn="l" rtl="0">
              <a:lnSpc>
                <a:spcPct val="85000"/>
              </a:lnSpc>
              <a:spcBef>
                <a:spcPts val="1300"/>
              </a:spcBef>
              <a:spcAft>
                <a:spcPts val="0"/>
              </a:spcAft>
              <a:buClr>
                <a:srgbClr val="262626"/>
              </a:buClr>
              <a:buSzPts val="2400"/>
              <a:buNone/>
            </a:pPr>
            <a:r>
              <a:t>4.2. Παιδαγωγικές προσεγγίσεις για την εργασία με ενήλικες</a:t>
            </a:r>
          </a:p>
          <a:p>
            <a:pPr marL="0" lvl="0" indent="0" algn="l" rtl="0">
              <a:lnSpc>
                <a:spcPct val="85000"/>
              </a:lnSpc>
              <a:spcBef>
                <a:spcPts val="1300"/>
              </a:spcBef>
              <a:spcAft>
                <a:spcPts val="0"/>
              </a:spcAft>
              <a:buClr>
                <a:srgbClr val="262626"/>
              </a:buClr>
              <a:buSzPts val="2400"/>
              <a:buNone/>
            </a:pPr>
            <a:r>
              <a:t>4. 3. Μοντέλα για τον επαγγελματικό προσανατολισμό</a:t>
            </a:r>
          </a:p>
          <a:p>
            <a:pPr marL="0" lvl="0" indent="0" algn="l" rtl="0">
              <a:lnSpc>
                <a:spcPct val="85000"/>
              </a:lnSpc>
              <a:spcBef>
                <a:spcPts val="1300"/>
              </a:spcBef>
              <a:spcAft>
                <a:spcPts val="0"/>
              </a:spcAft>
              <a:buClr>
                <a:srgbClr val="262626"/>
              </a:buClr>
              <a:buSzPts val="2400"/>
              <a:buNone/>
            </a:pPr>
            <a:r>
              <a:t>4. 4. Ο ρόλος του συμβούλου σε προγράμματα επιχειρηματικότητας</a:t>
            </a:r>
          </a:p>
          <a:p>
            <a:pPr marL="0" lvl="0" indent="0" algn="l" rtl="0">
              <a:lnSpc>
                <a:spcPct val="85000"/>
              </a:lnSpc>
              <a:spcBef>
                <a:spcPts val="1300"/>
              </a:spcBef>
              <a:spcAft>
                <a:spcPts val="0"/>
              </a:spcAft>
              <a:buClr>
                <a:srgbClr val="262626"/>
              </a:buClr>
              <a:buSzPts val="2400"/>
              <a:buNone/>
            </a:pPr>
            <a:r>
              <a:t>4.5. Τεχνικές για την κοινωνική επιχειρηματικότητα</a:t>
            </a:r>
          </a:p>
          <a:p>
            <a:pPr marL="0" lvl="0" indent="0" algn="l" rtl="0">
              <a:lnSpc>
                <a:spcPct val="85000"/>
              </a:lnSpc>
              <a:spcBef>
                <a:spcPts val="1300"/>
              </a:spcBef>
              <a:spcAft>
                <a:spcPts val="0"/>
              </a:spcAft>
              <a:buClr>
                <a:srgbClr val="262626"/>
              </a:buClr>
              <a:buSzPts val="2400"/>
              <a:buNone/>
            </a:pPr>
            <a:r>
              <a:t>4.6. Σχεδιασμός ατομικών σχεδίων καθοδήγησης για κοινωνικούς επιχειρηματίες</a:t>
            </a:r>
          </a:p>
          <a:p>
            <a:pPr marL="0" lvl="0" indent="0" algn="l" rtl="0">
              <a:lnSpc>
                <a:spcPct val="85000"/>
              </a:lnSpc>
              <a:spcBef>
                <a:spcPts val="1300"/>
              </a:spcBef>
              <a:spcAft>
                <a:spcPts val="0"/>
              </a:spcAft>
              <a:buClr>
                <a:srgbClr val="262626"/>
              </a:buClr>
              <a:buSzPts val="2400"/>
              <a:buNone/>
            </a:pPr>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p37"/>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37"/>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37"/>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5. Τεχνικές για την κοινωνική επιχειρηματικότητα</a:t>
            </a:r>
            <a:endParaRPr>
              <a:solidFill>
                <a:srgbClr val="FFFFFF"/>
              </a:solidFill>
            </a:endParaRPr>
          </a:p>
        </p:txBody>
      </p:sp>
      <p:sp>
        <p:nvSpPr>
          <p:cNvPr id="391" name="Google Shape;391;p37"/>
          <p:cNvSpPr txBox="1"/>
          <p:nvPr/>
        </p:nvSpPr>
        <p:spPr>
          <a:xfrm>
            <a:off x="599862" y="2470412"/>
            <a:ext cx="11592138" cy="406261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400"/>
              </a:spcBef>
              <a:spcAft>
                <a:spcPts val="0"/>
              </a:spcAft>
              <a:buClr>
                <a:schemeClr val="dk1"/>
              </a:buClr>
              <a:buSzPts val="1100"/>
              <a:buFont typeface="Arial"/>
              <a:buNone/>
              <a:defRPr sz="1800" b="1">
                <a:solidFill>
                  <a:schemeClr val="dk1"/>
                </a:solidFill>
              </a:defRPr>
            </a:pPr>
            <a:r>
              <a:rPr sz="2000" dirty="0"/>
              <a:t>Επα</a:t>
            </a:r>
            <a:r>
              <a:rPr sz="2000" dirty="0" err="1"/>
              <a:t>γγελμ</a:t>
            </a:r>
            <a:r>
              <a:rPr sz="2000" dirty="0"/>
              <a:t>ατικός χάρτης</a:t>
            </a:r>
            <a:endParaRPr sz="2000" b="1" dirty="0">
              <a:solidFill>
                <a:schemeClr val="dk1"/>
              </a:solidFill>
            </a:endParaRPr>
          </a:p>
          <a:p>
            <a:pPr marL="0" marR="0" lvl="0" indent="0" algn="l" rtl="0">
              <a:spcBef>
                <a:spcPts val="40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sz="2000" dirty="0" err="1"/>
              <a:t>Ότ</a:t>
            </a:r>
            <a:r>
              <a:rPr sz="2000" dirty="0"/>
              <a:t>αν αρχίσετε να εργάζεστε με τον δυνητικό επιχειρηματία, μπορεί να είναι πολύ χρήσιμο να χρησιμοποιήσετε ένα επαγγελματικό εργαλείο υποψηφίων.</a:t>
            </a: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sz="2000" dirty="0"/>
              <a:t>Ο «επα</a:t>
            </a:r>
            <a:r>
              <a:rPr sz="2000" dirty="0" err="1"/>
              <a:t>γγελμ</a:t>
            </a:r>
            <a:r>
              <a:rPr sz="2000" dirty="0"/>
              <a:t>ατικός χάρτης» είναι ένα έγγραφο που αντικατοπτρίζει τα χαρακτηριστικά του ατόμου σε επαγγελματικό επίπεδο.</a:t>
            </a:r>
            <a:r>
              <a:rPr lang="el-GR" sz="2000" dirty="0"/>
              <a:t> </a:t>
            </a:r>
            <a:r>
              <a:rPr sz="2000" dirty="0" err="1"/>
              <a:t>Γι</a:t>
            </a:r>
            <a:r>
              <a:rPr sz="2000" dirty="0"/>
              <a:t>α να γίνει αυτό, εντοπίζουμε τα ιδιαίτερα χαρακτηριστικά, καθώς και τις γνώσεις, την κατάρτιση, την εμπειρία, τις ικανότητες που αποτελούνται από δεξιότητες και ικανότητες, καθώς και τα χαρακτηριστικά της προσωπικότητας που αναμφίβολα θα έχουν άμεση επίδραση στο επιχειρηματικό έργο.</a:t>
            </a: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sz="2000" dirty="0" err="1"/>
              <a:t>Αυτές</a:t>
            </a:r>
            <a:r>
              <a:rPr sz="2000" dirty="0"/>
              <a:t> </a:t>
            </a:r>
            <a:r>
              <a:rPr sz="2000" dirty="0" err="1"/>
              <a:t>οι</a:t>
            </a:r>
            <a:r>
              <a:rPr sz="2000" dirty="0"/>
              <a:t> π</a:t>
            </a:r>
            <a:r>
              <a:rPr sz="2000" dirty="0" err="1"/>
              <a:t>ληροφορίες</a:t>
            </a:r>
            <a:r>
              <a:rPr sz="2000" dirty="0"/>
              <a:t> θα </a:t>
            </a:r>
            <a:r>
              <a:rPr sz="2000" dirty="0" err="1"/>
              <a:t>συμ</a:t>
            </a:r>
            <a:r>
              <a:rPr sz="2000" dirty="0"/>
              <a:t>πληρωθούν μέσω προσωπικών συνεντεύξεων που επικεντρώνονται στον προσδιορισμό των ικανοτήτων μας.</a:t>
            </a:r>
            <a:endParaRPr sz="20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p38"/>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38"/>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38"/>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5. Τεχνικές για την κοινωνική επιχειρηματικότητα</a:t>
            </a:r>
            <a:endParaRPr>
              <a:solidFill>
                <a:srgbClr val="FFFFFF"/>
              </a:solidFill>
            </a:endParaRPr>
          </a:p>
        </p:txBody>
      </p:sp>
      <p:sp>
        <p:nvSpPr>
          <p:cNvPr id="399" name="Google Shape;399;p38"/>
          <p:cNvSpPr txBox="1"/>
          <p:nvPr/>
        </p:nvSpPr>
        <p:spPr>
          <a:xfrm>
            <a:off x="599862" y="2795886"/>
            <a:ext cx="10992273" cy="415494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rabicPeriod"/>
              <a:defRPr sz="1800">
                <a:solidFill>
                  <a:schemeClr val="dk1"/>
                </a:solidFill>
                <a:latin typeface="Calibri"/>
                <a:ea typeface="Calibri"/>
                <a:cs typeface="Calibri"/>
                <a:sym typeface="Calibri"/>
              </a:defRPr>
            </a:pPr>
            <a:r>
              <a:rPr sz="2400" dirty="0" err="1"/>
              <a:t>Αυτογνωσί</a:t>
            </a:r>
            <a:r>
              <a:rPr sz="2400" dirty="0"/>
              <a:t>α που μας επιτρέπει να προσδιορίσουμε τα χαρακτηριστικά που μας καθορίζουν τόσο προσωπικά όσο και επαγγελματικά.</a:t>
            </a:r>
          </a:p>
          <a:p>
            <a:pPr marL="342900" marR="0" lvl="0" indent="-342900" algn="l" rtl="0">
              <a:spcBef>
                <a:spcPts val="0"/>
              </a:spcBef>
              <a:spcAft>
                <a:spcPts val="0"/>
              </a:spcAft>
              <a:buClr>
                <a:schemeClr val="dk1"/>
              </a:buClr>
              <a:buSzPts val="1800"/>
              <a:buFont typeface="Calibri"/>
              <a:buAutoNum type="arabicPeriod"/>
              <a:defRPr sz="1800">
                <a:solidFill>
                  <a:schemeClr val="dk1"/>
                </a:solidFill>
                <a:latin typeface="Calibri"/>
                <a:ea typeface="Calibri"/>
                <a:cs typeface="Calibri"/>
                <a:sym typeface="Calibri"/>
              </a:defRPr>
            </a:pPr>
            <a:r>
              <a:rPr sz="2400" dirty="0" err="1"/>
              <a:t>Προσδιορισμός</a:t>
            </a:r>
            <a:r>
              <a:rPr sz="2400" dirty="0"/>
              <a:t> </a:t>
            </a:r>
            <a:r>
              <a:rPr sz="2400" dirty="0" err="1"/>
              <a:t>της</a:t>
            </a:r>
            <a:r>
              <a:rPr sz="2400" dirty="0"/>
              <a:t> α</a:t>
            </a:r>
            <a:r>
              <a:rPr sz="2400" dirty="0" err="1"/>
              <a:t>γοράς-στόχου</a:t>
            </a:r>
            <a:r>
              <a:rPr sz="2400" dirty="0"/>
              <a:t> π</a:t>
            </a:r>
            <a:r>
              <a:rPr sz="2400" dirty="0" err="1"/>
              <a:t>ου</a:t>
            </a:r>
            <a:r>
              <a:rPr sz="2400" dirty="0"/>
              <a:t> </a:t>
            </a:r>
            <a:r>
              <a:rPr sz="2400" dirty="0" err="1"/>
              <a:t>στοχεύουμε</a:t>
            </a:r>
            <a:endParaRPr sz="2400" dirty="0"/>
          </a:p>
          <a:p>
            <a:pPr marL="342900" marR="0" lvl="0" indent="-342900" algn="l" rtl="0">
              <a:spcBef>
                <a:spcPts val="0"/>
              </a:spcBef>
              <a:spcAft>
                <a:spcPts val="0"/>
              </a:spcAft>
              <a:buClr>
                <a:schemeClr val="dk1"/>
              </a:buClr>
              <a:buSzPts val="1800"/>
              <a:buFont typeface="Calibri"/>
              <a:buAutoNum type="arabicPeriod"/>
              <a:defRPr sz="1800">
                <a:solidFill>
                  <a:schemeClr val="dk1"/>
                </a:solidFill>
                <a:latin typeface="Calibri"/>
                <a:ea typeface="Calibri"/>
                <a:cs typeface="Calibri"/>
                <a:sym typeface="Calibri"/>
              </a:defRPr>
            </a:pPr>
            <a:r>
              <a:rPr sz="2400" dirty="0" err="1"/>
              <a:t>Χρησιμο</a:t>
            </a:r>
            <a:r>
              <a:rPr sz="2400" dirty="0"/>
              <a:t>ποιήστε τα κατάλληλα εργαλεία για να γνωρίσετε ο ένας τον άλλον</a:t>
            </a:r>
          </a:p>
          <a:p>
            <a:pPr marL="342900" marR="0" lvl="0" indent="-342900" algn="l" rtl="0">
              <a:spcBef>
                <a:spcPts val="0"/>
              </a:spcBef>
              <a:spcAft>
                <a:spcPts val="0"/>
              </a:spcAft>
              <a:buClr>
                <a:schemeClr val="dk1"/>
              </a:buClr>
              <a:buSzPts val="1800"/>
              <a:buFont typeface="Calibri"/>
              <a:buAutoNum type="arabicPeriod"/>
              <a:defRPr sz="1800">
                <a:solidFill>
                  <a:schemeClr val="dk1"/>
                </a:solidFill>
                <a:latin typeface="Calibri"/>
                <a:ea typeface="Calibri"/>
                <a:cs typeface="Calibri"/>
                <a:sym typeface="Calibri"/>
              </a:defRPr>
            </a:pPr>
            <a:r>
              <a:rPr sz="2400" dirty="0" err="1"/>
              <a:t>Σχεδιάστε</a:t>
            </a:r>
            <a:r>
              <a:rPr sz="2400" dirty="0"/>
              <a:t> </a:t>
            </a:r>
            <a:r>
              <a:rPr sz="2400" dirty="0" err="1"/>
              <a:t>την</a:t>
            </a:r>
            <a:r>
              <a:rPr sz="2400" dirty="0"/>
              <a:t> πα</a:t>
            </a:r>
            <a:r>
              <a:rPr sz="2400" dirty="0" err="1"/>
              <a:t>γκόσμι</a:t>
            </a:r>
            <a:r>
              <a:rPr sz="2400" dirty="0"/>
              <a:t>α στρατηγική για να ξεκινήσετε τη διαδικασία απασχολησιμότητάς </a:t>
            </a:r>
            <a:r>
              <a:rPr lang="el-GR" sz="2400" dirty="0"/>
              <a:t>σ</a:t>
            </a:r>
            <a:r>
              <a:rPr sz="2400" dirty="0"/>
              <a:t>ας μέσω της επιχειρηματικότητας</a:t>
            </a:r>
          </a:p>
          <a:p>
            <a:pPr marL="342900" marR="0" lvl="0" indent="-342900" algn="l" rtl="0">
              <a:spcBef>
                <a:spcPts val="0"/>
              </a:spcBef>
              <a:spcAft>
                <a:spcPts val="0"/>
              </a:spcAft>
              <a:buClr>
                <a:schemeClr val="dk1"/>
              </a:buClr>
              <a:buSzPts val="1800"/>
              <a:buFont typeface="Calibri"/>
              <a:buAutoNum type="arabicPeriod"/>
              <a:defRPr sz="1800">
                <a:solidFill>
                  <a:schemeClr val="dk1"/>
                </a:solidFill>
                <a:latin typeface="Calibri"/>
                <a:ea typeface="Calibri"/>
                <a:cs typeface="Calibri"/>
                <a:sym typeface="Calibri"/>
              </a:defRPr>
            </a:pPr>
            <a:r>
              <a:rPr sz="2400" dirty="0" err="1"/>
              <a:t>Δι</a:t>
            </a:r>
            <a:r>
              <a:rPr sz="2400" dirty="0"/>
              <a:t>αχείριση της προσωπικής μας μάρκας</a:t>
            </a:r>
            <a:r>
              <a:rPr lang="el-GR" sz="2400" dirty="0"/>
              <a:t> </a:t>
            </a:r>
            <a:r>
              <a:rPr lang="en-GB" sz="2400" dirty="0"/>
              <a:t>(brand)</a:t>
            </a:r>
            <a:endParaRPr sz="2400" dirty="0"/>
          </a:p>
          <a:p>
            <a:pPr marL="342900" marR="0" lvl="0" indent="-228600" algn="l" rtl="0">
              <a:spcBef>
                <a:spcPts val="0"/>
              </a:spcBef>
              <a:spcAft>
                <a:spcPts val="0"/>
              </a:spcAft>
              <a:buClr>
                <a:schemeClr val="dk1"/>
              </a:buClr>
              <a:buSzPts val="1800"/>
              <a:buFont typeface="Calibri"/>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sz="2400" dirty="0"/>
              <a:t>Ο Alfonso Alcantara, </a:t>
            </a:r>
            <a:r>
              <a:rPr sz="2400" dirty="0" err="1"/>
              <a:t>διάσημος</a:t>
            </a:r>
            <a:r>
              <a:rPr sz="2400" dirty="0"/>
              <a:t> </a:t>
            </a:r>
            <a:r>
              <a:rPr sz="2400" dirty="0" err="1"/>
              <a:t>σύμ</a:t>
            </a:r>
            <a:r>
              <a:rPr sz="2400" dirty="0"/>
              <a:t>βουλος στον τομέα της απασχολησιμότητας, λέει ότι: </a:t>
            </a:r>
            <a:r>
              <a:rPr sz="2400" i="1" dirty="0"/>
              <a:t>«Μια μάρκα είναι αυτό που θέλουμε να πουλήσουμε, η φήμη είναι αυτό που πρόκειται να αγοράσουν από εμάς, ο επαγγελματισμός είναι αυτό που δείχνεις».</a:t>
            </a:r>
            <a:endParaRPr sz="2400" i="1"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39"/>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39"/>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39"/>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defRPr>
            </a:pPr>
            <a:r>
              <a:t>4. 6. Σχεδιασμός επιμέρους σχεδίων καθοδήγησης</a:t>
            </a:r>
            <a:endParaRPr>
              <a:solidFill>
                <a:srgbClr val="FFFFFF"/>
              </a:solidFill>
            </a:endParaRPr>
          </a:p>
        </p:txBody>
      </p:sp>
      <p:sp>
        <p:nvSpPr>
          <p:cNvPr id="407" name="Google Shape;407;p39"/>
          <p:cNvSpPr txBox="1"/>
          <p:nvPr/>
        </p:nvSpPr>
        <p:spPr>
          <a:xfrm>
            <a:off x="0" y="2795886"/>
            <a:ext cx="12192000" cy="41857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sz="1900" dirty="0" err="1"/>
              <a:t>Ξεκινώντ</a:t>
            </a:r>
            <a:r>
              <a:rPr sz="1900" dirty="0"/>
              <a:t>ας από έναν </a:t>
            </a:r>
            <a:r>
              <a:rPr lang="el-GR" sz="1900" b="1" dirty="0"/>
              <a:t>επιχειρηματικό σχέδιο </a:t>
            </a:r>
            <a:r>
              <a:rPr sz="1900" dirty="0"/>
              <a:t>π</a:t>
            </a:r>
            <a:r>
              <a:rPr sz="1900" dirty="0" err="1"/>
              <a:t>ου</a:t>
            </a:r>
            <a:r>
              <a:rPr sz="1900" dirty="0"/>
              <a:t> καλύπτει ειδικά τις κοινωνικές ανάγκες, τους προσωπικούς στόχους και τις προσδοκίες και τις συγκεκριμένες εργασιακές δεξιότητες της ομάδας-στόχου, ο σύμβουλος αναπτύσσει τα λεγόμενα εξατομικευμένα</a:t>
            </a:r>
            <a:r>
              <a:rPr lang="en-GB" sz="1900" dirty="0"/>
              <a:t> </a:t>
            </a:r>
            <a:r>
              <a:rPr lang="el-GR" sz="1900" dirty="0"/>
              <a:t>προγράμματα κατάρτισης</a:t>
            </a:r>
            <a:r>
              <a:rPr sz="1900" dirty="0"/>
              <a:t> στην επιχειρηματικότητα. Ο Wallace (1999) υπ</a:t>
            </a:r>
            <a:r>
              <a:rPr sz="1900" dirty="0" err="1"/>
              <a:t>ογρ</a:t>
            </a:r>
            <a:r>
              <a:rPr sz="1900" dirty="0"/>
              <a:t>αμμίζει τη σημασία της ανάπτυξης ενός επιχειρηματικού σχεδίου, διαφορετικά διαβεβαιώνει ότι επίκειται η αποτυχία της κοινωνικής επιχειρηματικότητας.</a:t>
            </a:r>
          </a:p>
          <a:p>
            <a:pPr marL="0" marR="0" lvl="0" indent="0" algn="l" rtl="0">
              <a:spcBef>
                <a:spcPts val="0"/>
              </a:spcBef>
              <a:spcAft>
                <a:spcPts val="0"/>
              </a:spcAft>
              <a:buNone/>
              <a:defRPr sz="1800">
                <a:solidFill>
                  <a:schemeClr val="dk1"/>
                </a:solidFill>
                <a:latin typeface="Calibri"/>
                <a:ea typeface="Calibri"/>
                <a:cs typeface="Calibri"/>
                <a:sym typeface="Calibri"/>
              </a:defRPr>
            </a:pPr>
            <a:r>
              <a:rPr sz="1900" dirty="0"/>
              <a:t>Ο </a:t>
            </a:r>
            <a:r>
              <a:rPr sz="1900" dirty="0" err="1"/>
              <a:t>κοινωνικός</a:t>
            </a:r>
            <a:r>
              <a:rPr sz="1900" dirty="0"/>
              <a:t> επ</a:t>
            </a:r>
            <a:r>
              <a:rPr sz="1900" dirty="0" err="1"/>
              <a:t>ιχειρημ</a:t>
            </a:r>
            <a:r>
              <a:rPr sz="1900" dirty="0"/>
              <a:t>ατίας πρέπει να λάβει ειδική κατάρτιση σε δεξιότητες όπως η διαχείριση των ανθρώπων, η διοίκηση και</a:t>
            </a:r>
            <a:r>
              <a:rPr lang="en-GB" sz="1900" dirty="0"/>
              <a:t> </a:t>
            </a:r>
            <a:r>
              <a:rPr sz="1900" dirty="0" err="1"/>
              <a:t>έλεγχος</a:t>
            </a:r>
            <a:r>
              <a:rPr sz="1900" dirty="0"/>
              <a:t> και </a:t>
            </a:r>
            <a:r>
              <a:rPr sz="1900" dirty="0" err="1"/>
              <a:t>συγκέντρωση</a:t>
            </a:r>
            <a:r>
              <a:rPr sz="1900" dirty="0"/>
              <a:t> </a:t>
            </a:r>
            <a:r>
              <a:rPr sz="1900" dirty="0" err="1"/>
              <a:t>κεφ</a:t>
            </a:r>
            <a:r>
              <a:rPr sz="1900" dirty="0"/>
              <a:t>αλαίων, αλλά είναι επίσης απαραίτητο να ενισχυθεί η αυτοπεποίθησή τους μέσω ομάδων υποστήριξης όπου μπορούν να εντοπίσουν κοινά προβλήματα και να μοιραστούν εμπειρίες:</a:t>
            </a:r>
          </a:p>
          <a:p>
            <a:pPr marL="342900" marR="0" lvl="0" indent="-342900" algn="l" rtl="0">
              <a:spcBef>
                <a:spcPts val="0"/>
              </a:spcBef>
              <a:spcAft>
                <a:spcPts val="0"/>
              </a:spcAft>
              <a:buFont typeface="Arial" panose="020B0604020202020204" pitchFamily="34" charset="0"/>
              <a:buChar char="•"/>
            </a:pPr>
            <a:endParaRPr sz="19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defRPr sz="1800">
                <a:solidFill>
                  <a:schemeClr val="dk1"/>
                </a:solidFill>
                <a:latin typeface="Calibri"/>
                <a:ea typeface="Calibri"/>
                <a:cs typeface="Calibri"/>
                <a:sym typeface="Calibri"/>
              </a:defRPr>
            </a:pPr>
            <a:r>
              <a:rPr sz="1900" dirty="0" err="1"/>
              <a:t>Φάση</a:t>
            </a:r>
            <a:r>
              <a:rPr sz="1900" dirty="0"/>
              <a:t> 1: </a:t>
            </a:r>
            <a:r>
              <a:rPr sz="1900" dirty="0" err="1"/>
              <a:t>Θυμηθείτε</a:t>
            </a:r>
            <a:r>
              <a:rPr sz="1900" dirty="0"/>
              <a:t> </a:t>
            </a:r>
            <a:r>
              <a:rPr sz="1900" dirty="0" err="1"/>
              <a:t>την</a:t>
            </a:r>
            <a:r>
              <a:rPr sz="1900" dirty="0"/>
              <a:t> επα</a:t>
            </a:r>
            <a:r>
              <a:rPr sz="1900" dirty="0" err="1"/>
              <a:t>γγελμ</a:t>
            </a:r>
            <a:r>
              <a:rPr sz="1900" dirty="0"/>
              <a:t>ατική σας καριέρα.</a:t>
            </a:r>
          </a:p>
          <a:p>
            <a:pPr marL="342900" marR="0" lvl="0" indent="-342900" algn="l" rtl="0">
              <a:spcBef>
                <a:spcPts val="0"/>
              </a:spcBef>
              <a:spcAft>
                <a:spcPts val="0"/>
              </a:spcAft>
              <a:buFont typeface="Arial" panose="020B0604020202020204" pitchFamily="34" charset="0"/>
              <a:buChar char="•"/>
              <a:defRPr sz="1800">
                <a:solidFill>
                  <a:schemeClr val="dk1"/>
                </a:solidFill>
                <a:latin typeface="Calibri"/>
                <a:ea typeface="Calibri"/>
                <a:cs typeface="Calibri"/>
                <a:sym typeface="Calibri"/>
              </a:defRPr>
            </a:pPr>
            <a:r>
              <a:rPr sz="1900" dirty="0" err="1"/>
              <a:t>Φάση</a:t>
            </a:r>
            <a:r>
              <a:rPr sz="1900" dirty="0"/>
              <a:t> 2: </a:t>
            </a:r>
            <a:r>
              <a:rPr sz="1900" dirty="0" err="1"/>
              <a:t>Ποιες</a:t>
            </a:r>
            <a:r>
              <a:rPr sz="1900" dirty="0"/>
              <a:t> </a:t>
            </a:r>
            <a:r>
              <a:rPr sz="1900" dirty="0" err="1"/>
              <a:t>είν</a:t>
            </a:r>
            <a:r>
              <a:rPr sz="1900" dirty="0"/>
              <a:t>αι οι επιχειρηματικές σας δεξιότητες;</a:t>
            </a:r>
          </a:p>
          <a:p>
            <a:pPr marL="342900" marR="0" lvl="0" indent="-342900" algn="l" rtl="0">
              <a:spcBef>
                <a:spcPts val="0"/>
              </a:spcBef>
              <a:spcAft>
                <a:spcPts val="0"/>
              </a:spcAft>
              <a:buFont typeface="Arial" panose="020B0604020202020204" pitchFamily="34" charset="0"/>
              <a:buChar char="•"/>
              <a:defRPr sz="1800">
                <a:solidFill>
                  <a:schemeClr val="dk1"/>
                </a:solidFill>
                <a:latin typeface="Calibri"/>
                <a:ea typeface="Calibri"/>
                <a:cs typeface="Calibri"/>
                <a:sym typeface="Calibri"/>
              </a:defRPr>
            </a:pPr>
            <a:r>
              <a:rPr sz="1900" dirty="0" err="1"/>
              <a:t>Φάση</a:t>
            </a:r>
            <a:r>
              <a:rPr sz="1900" dirty="0"/>
              <a:t> 3: </a:t>
            </a:r>
            <a:r>
              <a:rPr sz="1900" dirty="0" err="1"/>
              <a:t>Ας</a:t>
            </a:r>
            <a:r>
              <a:rPr sz="1900" dirty="0"/>
              <a:t> κα</a:t>
            </a:r>
            <a:r>
              <a:rPr sz="1900" dirty="0" err="1"/>
              <a:t>θορίσουμε</a:t>
            </a:r>
            <a:r>
              <a:rPr sz="1900" dirty="0"/>
              <a:t> </a:t>
            </a:r>
            <a:r>
              <a:rPr sz="1900" dirty="0" err="1"/>
              <a:t>την</a:t>
            </a:r>
            <a:r>
              <a:rPr sz="1900" dirty="0"/>
              <a:t> επ</a:t>
            </a:r>
            <a:r>
              <a:rPr sz="1900" dirty="0" err="1"/>
              <a:t>ιχειρημ</a:t>
            </a:r>
            <a:r>
              <a:rPr sz="1900" dirty="0"/>
              <a:t>ατική σας ιδέα.</a:t>
            </a:r>
          </a:p>
          <a:p>
            <a:pPr marL="342900" marR="0" lvl="0" indent="-342900" algn="l" rtl="0">
              <a:spcBef>
                <a:spcPts val="0"/>
              </a:spcBef>
              <a:spcAft>
                <a:spcPts val="0"/>
              </a:spcAft>
              <a:buFont typeface="Arial" panose="020B0604020202020204" pitchFamily="34" charset="0"/>
              <a:buChar char="•"/>
              <a:defRPr sz="1800">
                <a:solidFill>
                  <a:schemeClr val="dk1"/>
                </a:solidFill>
                <a:latin typeface="Calibri"/>
                <a:ea typeface="Calibri"/>
                <a:cs typeface="Calibri"/>
                <a:sym typeface="Calibri"/>
              </a:defRPr>
            </a:pPr>
            <a:r>
              <a:rPr sz="1900" dirty="0" err="1"/>
              <a:t>Φάση</a:t>
            </a:r>
            <a:r>
              <a:rPr sz="1900" dirty="0"/>
              <a:t> 4: </a:t>
            </a:r>
            <a:r>
              <a:rPr sz="1900" dirty="0" err="1"/>
              <a:t>Προσδιορισμός</a:t>
            </a:r>
            <a:r>
              <a:rPr sz="1900" dirty="0"/>
              <a:t> </a:t>
            </a:r>
            <a:r>
              <a:rPr sz="1900" dirty="0" err="1"/>
              <a:t>του</a:t>
            </a:r>
            <a:r>
              <a:rPr sz="1900" dirty="0"/>
              <a:t> επ</a:t>
            </a:r>
            <a:r>
              <a:rPr sz="1900" dirty="0" err="1"/>
              <a:t>ιχειρημ</a:t>
            </a:r>
            <a:r>
              <a:rPr sz="1900" dirty="0"/>
              <a:t>ατικού σχεδίου.</a:t>
            </a:r>
          </a:p>
          <a:p>
            <a:pPr marL="342900" marR="0" lvl="0" indent="-342900" algn="l" rtl="0">
              <a:spcBef>
                <a:spcPts val="0"/>
              </a:spcBef>
              <a:spcAft>
                <a:spcPts val="0"/>
              </a:spcAft>
              <a:buFont typeface="Arial" panose="020B0604020202020204" pitchFamily="34" charset="0"/>
              <a:buChar char="•"/>
              <a:defRPr sz="1800">
                <a:solidFill>
                  <a:schemeClr val="dk1"/>
                </a:solidFill>
                <a:latin typeface="Calibri"/>
                <a:ea typeface="Calibri"/>
                <a:cs typeface="Calibri"/>
                <a:sym typeface="Calibri"/>
              </a:defRPr>
            </a:pPr>
            <a:r>
              <a:rPr sz="1900" dirty="0" err="1"/>
              <a:t>Φάση</a:t>
            </a:r>
            <a:r>
              <a:rPr sz="1900" dirty="0"/>
              <a:t> 5: </a:t>
            </a:r>
            <a:r>
              <a:rPr sz="1900" dirty="0" err="1"/>
              <a:t>Ξεκινώντ</a:t>
            </a:r>
            <a:r>
              <a:rPr sz="1900" dirty="0"/>
              <a:t>ας την εταιρεία.</a:t>
            </a:r>
            <a:endParaRPr sz="19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1"/>
        <p:cNvGrpSpPr/>
        <p:nvPr/>
      </p:nvGrpSpPr>
      <p:grpSpPr>
        <a:xfrm>
          <a:off x="0" y="0"/>
          <a:ext cx="0" cy="0"/>
          <a:chOff x="0" y="0"/>
          <a:chExt cx="0" cy="0"/>
        </a:xfrm>
      </p:grpSpPr>
      <p:sp>
        <p:nvSpPr>
          <p:cNvPr id="412" name="Google Shape;412;p40"/>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40"/>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40"/>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6. Σχεδιασμός επιμέρους σχεδίων καθοδήγησης</a:t>
            </a:r>
            <a:endParaRPr>
              <a:solidFill>
                <a:srgbClr val="FFFFFF"/>
              </a:solidFill>
            </a:endParaRPr>
          </a:p>
        </p:txBody>
      </p:sp>
      <p:sp>
        <p:nvSpPr>
          <p:cNvPr id="415" name="Google Shape;415;p40"/>
          <p:cNvSpPr txBox="1"/>
          <p:nvPr/>
        </p:nvSpPr>
        <p:spPr>
          <a:xfrm>
            <a:off x="643467" y="3428999"/>
            <a:ext cx="3529420" cy="23698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dirty="0">
              <a:solidFill>
                <a:srgbClr val="E36C09"/>
              </a:solidFill>
              <a:latin typeface="Calibri"/>
              <a:ea typeface="Calibri"/>
              <a:cs typeface="Calibri"/>
              <a:sym typeface="Calibri"/>
            </a:endParaRPr>
          </a:p>
          <a:p>
            <a:pPr marL="0" marR="0" lvl="0" indent="0" algn="ctr" rtl="0">
              <a:spcBef>
                <a:spcPts val="0"/>
              </a:spcBef>
              <a:spcAft>
                <a:spcPts val="0"/>
              </a:spcAft>
              <a:buNone/>
              <a:defRPr sz="2800" b="1">
                <a:solidFill>
                  <a:schemeClr val="dk1"/>
                </a:solidFill>
                <a:latin typeface="Calibri"/>
                <a:ea typeface="Calibri"/>
                <a:cs typeface="Calibri"/>
                <a:sym typeface="Calibri"/>
              </a:defRPr>
            </a:pPr>
            <a:r>
              <a:rPr dirty="0" err="1"/>
              <a:t>Εξ</a:t>
            </a:r>
            <a:r>
              <a:rPr dirty="0"/>
              <a:t>ατομικευμένη διαδικτυακή συμβουλευτική στην επιχειρηματικότητα </a:t>
            </a: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416" name="Google Shape;416;p40"/>
          <p:cNvGrpSpPr/>
          <p:nvPr/>
        </p:nvGrpSpPr>
        <p:grpSpPr>
          <a:xfrm>
            <a:off x="4908595" y="2745757"/>
            <a:ext cx="4697879" cy="3875677"/>
            <a:chOff x="735708" y="18554"/>
            <a:chExt cx="4697879" cy="3875677"/>
          </a:xfrm>
        </p:grpSpPr>
        <p:sp>
          <p:nvSpPr>
            <p:cNvPr id="417" name="Google Shape;417;p40"/>
            <p:cNvSpPr/>
            <p:nvPr/>
          </p:nvSpPr>
          <p:spPr>
            <a:xfrm>
              <a:off x="2188750" y="18554"/>
              <a:ext cx="1608595" cy="798683"/>
            </a:xfrm>
            <a:prstGeom prst="roundRect">
              <a:avLst>
                <a:gd name="adj" fmla="val 10000"/>
              </a:avLst>
            </a:prstGeom>
            <a:solidFill>
              <a:srgbClr val="BF504D"/>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txBox="1"/>
            <p:nvPr/>
          </p:nvSpPr>
          <p:spPr>
            <a:xfrm>
              <a:off x="2212143" y="41947"/>
              <a:ext cx="1561809" cy="75189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defRPr sz="1500">
                  <a:solidFill>
                    <a:schemeClr val="lt1"/>
                  </a:solidFill>
                  <a:latin typeface="Calibri"/>
                  <a:ea typeface="Calibri"/>
                  <a:cs typeface="Calibri"/>
                  <a:sym typeface="Calibri"/>
                </a:defRPr>
              </a:pPr>
              <a:r>
                <a:rPr dirty="0" err="1"/>
                <a:t>Εκ</a:t>
              </a:r>
              <a:r>
                <a:rPr dirty="0"/>
                <a:t>παιδευτική πορεία στην επιχειρηματικότητα </a:t>
              </a:r>
            </a:p>
          </p:txBody>
        </p:sp>
        <p:sp>
          <p:nvSpPr>
            <p:cNvPr id="419" name="Google Shape;419;p40"/>
            <p:cNvSpPr/>
            <p:nvPr/>
          </p:nvSpPr>
          <p:spPr>
            <a:xfrm rot="2584180">
              <a:off x="3407986" y="1040513"/>
              <a:ext cx="803363" cy="281504"/>
            </a:xfrm>
            <a:prstGeom prst="leftRightArrow">
              <a:avLst>
                <a:gd name="adj1" fmla="val 60000"/>
                <a:gd name="adj2" fmla="val 50000"/>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txBox="1"/>
            <p:nvPr/>
          </p:nvSpPr>
          <p:spPr>
            <a:xfrm rot="2584180">
              <a:off x="3492437" y="1096814"/>
              <a:ext cx="634461" cy="16890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421" name="Google Shape;421;p40"/>
            <p:cNvSpPr/>
            <p:nvPr/>
          </p:nvSpPr>
          <p:spPr>
            <a:xfrm>
              <a:off x="3824992" y="1545292"/>
              <a:ext cx="1608595" cy="804297"/>
            </a:xfrm>
            <a:prstGeom prst="roundRect">
              <a:avLst>
                <a:gd name="adj" fmla="val 10000"/>
              </a:avLst>
            </a:pr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txBox="1"/>
            <p:nvPr/>
          </p:nvSpPr>
          <p:spPr>
            <a:xfrm>
              <a:off x="3848549" y="1568849"/>
              <a:ext cx="1561481" cy="75718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defRPr sz="1500">
                  <a:solidFill>
                    <a:schemeClr val="lt1"/>
                  </a:solidFill>
                  <a:latin typeface="Calibri"/>
                  <a:ea typeface="Calibri"/>
                  <a:cs typeface="Calibri"/>
                  <a:sym typeface="Calibri"/>
                </a:defRPr>
              </a:pPr>
              <a:r>
                <a:t>Στήριξη στην εφαρμογή του επιχειρηματικού σχεδίου </a:t>
              </a:r>
              <a:endParaRPr sz="1500">
                <a:solidFill>
                  <a:schemeClr val="lt1"/>
                </a:solidFill>
                <a:latin typeface="Calibri"/>
                <a:ea typeface="Calibri"/>
                <a:cs typeface="Calibri"/>
                <a:sym typeface="Calibri"/>
              </a:endParaRPr>
            </a:p>
          </p:txBody>
        </p:sp>
        <p:sp>
          <p:nvSpPr>
            <p:cNvPr id="423" name="Google Shape;423;p40"/>
            <p:cNvSpPr/>
            <p:nvPr/>
          </p:nvSpPr>
          <p:spPr>
            <a:xfrm rot="8100000">
              <a:off x="3455287" y="2579009"/>
              <a:ext cx="803363" cy="281504"/>
            </a:xfrm>
            <a:prstGeom prst="leftRightArrow">
              <a:avLst>
                <a:gd name="adj1" fmla="val 60000"/>
                <a:gd name="adj2" fmla="val 50000"/>
              </a:avLst>
            </a:prstGeom>
            <a:solidFill>
              <a:srgbClr val="3DB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txBox="1"/>
            <p:nvPr/>
          </p:nvSpPr>
          <p:spPr>
            <a:xfrm rot="-2700000">
              <a:off x="3539738" y="2635310"/>
              <a:ext cx="634461" cy="16890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425" name="Google Shape;425;p40"/>
            <p:cNvSpPr/>
            <p:nvPr/>
          </p:nvSpPr>
          <p:spPr>
            <a:xfrm>
              <a:off x="2280350" y="3089934"/>
              <a:ext cx="1608595" cy="804297"/>
            </a:xfrm>
            <a:prstGeom prst="roundRect">
              <a:avLst>
                <a:gd name="adj" fmla="val 10000"/>
              </a:avLst>
            </a:prstGeom>
            <a:solidFill>
              <a:schemeClr val="accent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txBox="1"/>
            <p:nvPr/>
          </p:nvSpPr>
          <p:spPr>
            <a:xfrm>
              <a:off x="2303907" y="3113491"/>
              <a:ext cx="1561481" cy="75718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defRPr sz="1500">
                  <a:solidFill>
                    <a:schemeClr val="lt1"/>
                  </a:solidFill>
                  <a:latin typeface="Calibri"/>
                  <a:ea typeface="Calibri"/>
                  <a:cs typeface="Calibri"/>
                  <a:sym typeface="Calibri"/>
                </a:defRPr>
              </a:pPr>
              <a:r>
                <a:t>Στήριξη στην εκπόνηση του επιχειρηματικού σχεδίου </a:t>
              </a:r>
              <a:endParaRPr sz="1500">
                <a:solidFill>
                  <a:schemeClr val="lt1"/>
                </a:solidFill>
                <a:latin typeface="Calibri"/>
                <a:ea typeface="Calibri"/>
                <a:cs typeface="Calibri"/>
                <a:sym typeface="Calibri"/>
              </a:endParaRPr>
            </a:p>
          </p:txBody>
        </p:sp>
        <p:sp>
          <p:nvSpPr>
            <p:cNvPr id="427" name="Google Shape;427;p40"/>
            <p:cNvSpPr/>
            <p:nvPr/>
          </p:nvSpPr>
          <p:spPr>
            <a:xfrm rot="-8100000">
              <a:off x="1910645" y="2579009"/>
              <a:ext cx="803363" cy="281504"/>
            </a:xfrm>
            <a:prstGeom prst="lef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txBox="1"/>
            <p:nvPr/>
          </p:nvSpPr>
          <p:spPr>
            <a:xfrm rot="2700000">
              <a:off x="1995096" y="2635310"/>
              <a:ext cx="634461" cy="16890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429" name="Google Shape;429;p40"/>
            <p:cNvSpPr/>
            <p:nvPr/>
          </p:nvSpPr>
          <p:spPr>
            <a:xfrm>
              <a:off x="735708" y="1545292"/>
              <a:ext cx="1608595" cy="804297"/>
            </a:xfrm>
            <a:prstGeom prst="roundRect">
              <a:avLst>
                <a:gd name="adj" fmla="val 10000"/>
              </a:avLst>
            </a:prstGeom>
            <a:solidFill>
              <a:srgbClr val="49ACC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txBox="1"/>
            <p:nvPr/>
          </p:nvSpPr>
          <p:spPr>
            <a:xfrm>
              <a:off x="759265" y="1568849"/>
              <a:ext cx="1561481" cy="75718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defRPr sz="1500">
                  <a:solidFill>
                    <a:schemeClr val="lt1"/>
                  </a:solidFill>
                  <a:latin typeface="Calibri"/>
                  <a:ea typeface="Calibri"/>
                  <a:cs typeface="Calibri"/>
                  <a:sym typeface="Calibri"/>
                </a:defRPr>
              </a:pPr>
              <a:r>
                <a:t>Υποστήριξη στη διαμόρφωση του επιχειρηματικού σχεδίου</a:t>
              </a:r>
              <a:endParaRPr sz="1500">
                <a:solidFill>
                  <a:schemeClr val="lt1"/>
                </a:solidFill>
                <a:latin typeface="Calibri"/>
                <a:ea typeface="Calibri"/>
                <a:cs typeface="Calibri"/>
                <a:sym typeface="Calibri"/>
              </a:endParaRPr>
            </a:p>
          </p:txBody>
        </p:sp>
        <p:sp>
          <p:nvSpPr>
            <p:cNvPr id="431" name="Google Shape;431;p40"/>
            <p:cNvSpPr/>
            <p:nvPr/>
          </p:nvSpPr>
          <p:spPr>
            <a:xfrm rot="-2788158">
              <a:off x="1866178" y="1040513"/>
              <a:ext cx="803363" cy="281504"/>
            </a:xfrm>
            <a:prstGeom prst="leftRightArrow">
              <a:avLst>
                <a:gd name="adj1" fmla="val 60000"/>
                <a:gd name="adj2" fmla="val 50000"/>
              </a:avLst>
            </a:prstGeom>
            <a:solidFill>
              <a:srgbClr val="49A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txBox="1"/>
            <p:nvPr/>
          </p:nvSpPr>
          <p:spPr>
            <a:xfrm rot="-2788158">
              <a:off x="1950629" y="1096814"/>
              <a:ext cx="634461" cy="16890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gr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6"/>
        <p:cNvGrpSpPr/>
        <p:nvPr/>
      </p:nvGrpSpPr>
      <p:grpSpPr>
        <a:xfrm>
          <a:off x="0" y="0"/>
          <a:ext cx="0" cy="0"/>
          <a:chOff x="0" y="0"/>
          <a:chExt cx="0" cy="0"/>
        </a:xfrm>
      </p:grpSpPr>
      <p:sp>
        <p:nvSpPr>
          <p:cNvPr id="437" name="Google Shape;437;p41"/>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41"/>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41"/>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6. Σχεδιασμός επιμέρους σχεδίων καθοδήγησης</a:t>
            </a:r>
            <a:endParaRPr>
              <a:solidFill>
                <a:srgbClr val="FFFFFF"/>
              </a:solidFill>
            </a:endParaRPr>
          </a:p>
        </p:txBody>
      </p:sp>
      <p:sp>
        <p:nvSpPr>
          <p:cNvPr id="440" name="Google Shape;440;p41"/>
          <p:cNvSpPr txBox="1"/>
          <p:nvPr/>
        </p:nvSpPr>
        <p:spPr>
          <a:xfrm>
            <a:off x="556259" y="2633148"/>
            <a:ext cx="11141160" cy="4093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600" b="1">
                <a:solidFill>
                  <a:schemeClr val="dk1"/>
                </a:solidFill>
                <a:latin typeface="Calibri"/>
                <a:ea typeface="Calibri"/>
                <a:cs typeface="Calibri"/>
                <a:sym typeface="Calibri"/>
              </a:defRPr>
            </a:pPr>
            <a:r>
              <a:rPr sz="2000" dirty="0" err="1"/>
              <a:t>Φάση</a:t>
            </a:r>
            <a:r>
              <a:rPr sz="2000" dirty="0"/>
              <a:t> 1: </a:t>
            </a:r>
            <a:r>
              <a:rPr sz="2000" dirty="0" err="1"/>
              <a:t>Θυμήσου</a:t>
            </a:r>
            <a:r>
              <a:rPr sz="2000" dirty="0"/>
              <a:t> </a:t>
            </a:r>
            <a:r>
              <a:rPr sz="2000" dirty="0" err="1"/>
              <a:t>την</a:t>
            </a:r>
            <a:r>
              <a:rPr sz="2000" dirty="0"/>
              <a:t> κα</a:t>
            </a:r>
            <a:r>
              <a:rPr sz="2000" dirty="0" err="1"/>
              <a:t>ριέρ</a:t>
            </a:r>
            <a:r>
              <a:rPr sz="2000" dirty="0"/>
              <a:t>α σου</a:t>
            </a:r>
            <a:endParaRPr lang="el-GR" sz="2000" dirty="0"/>
          </a:p>
          <a:p>
            <a:pPr marL="0" marR="0" lvl="0" indent="0" algn="l" rtl="0">
              <a:spcBef>
                <a:spcPts val="0"/>
              </a:spcBef>
              <a:spcAft>
                <a:spcPts val="0"/>
              </a:spcAft>
              <a:buNone/>
              <a:defRPr sz="1600" b="1">
                <a:solidFill>
                  <a:schemeClr val="dk1"/>
                </a:solidFill>
                <a:latin typeface="Calibri"/>
                <a:ea typeface="Calibri"/>
                <a:cs typeface="Calibri"/>
                <a:sym typeface="Calibri"/>
              </a:defRPr>
            </a:pPr>
            <a:endParaRPr sz="2000" b="1" dirty="0">
              <a:solidFill>
                <a:schemeClr val="dk1"/>
              </a:solidFill>
              <a:latin typeface="Calibri"/>
              <a:ea typeface="Calibri"/>
              <a:cs typeface="Calibri"/>
              <a:sym typeface="Calibri"/>
            </a:endParaRPr>
          </a:p>
          <a:p>
            <a:pPr marL="342900" marR="0" lvl="0" indent="-342900" algn="l" rtl="0">
              <a:spcBef>
                <a:spcPts val="0"/>
              </a:spcBef>
              <a:spcAft>
                <a:spcPts val="0"/>
              </a:spcAft>
              <a:buFont typeface="+mj-lt"/>
              <a:buAutoNum type="arabicPeriod"/>
              <a:defRPr sz="1600">
                <a:solidFill>
                  <a:schemeClr val="dk1"/>
                </a:solidFill>
                <a:latin typeface="Calibri"/>
                <a:ea typeface="Calibri"/>
                <a:cs typeface="Calibri"/>
                <a:sym typeface="Calibri"/>
              </a:defRPr>
            </a:pPr>
            <a:r>
              <a:rPr sz="2000" dirty="0" err="1"/>
              <a:t>Ηλικί</a:t>
            </a:r>
            <a:r>
              <a:rPr sz="2000" dirty="0"/>
              <a:t>α στην οποία ξεκινήσατε να εργάζεστε και λόγοι γι’ αυτό.</a:t>
            </a:r>
          </a:p>
          <a:p>
            <a:pPr marL="342900" marR="0" lvl="0" indent="-342900" algn="l" rtl="0">
              <a:spcBef>
                <a:spcPts val="0"/>
              </a:spcBef>
              <a:spcAft>
                <a:spcPts val="0"/>
              </a:spcAft>
              <a:buFont typeface="+mj-lt"/>
              <a:buAutoNum type="arabicPeriod"/>
              <a:defRPr sz="1600">
                <a:solidFill>
                  <a:schemeClr val="dk1"/>
                </a:solidFill>
                <a:latin typeface="Calibri"/>
                <a:ea typeface="Calibri"/>
                <a:cs typeface="Calibri"/>
                <a:sym typeface="Calibri"/>
              </a:defRPr>
            </a:pPr>
            <a:r>
              <a:rPr sz="2000" dirty="0" err="1"/>
              <a:t>Είδη</a:t>
            </a:r>
            <a:r>
              <a:rPr sz="2000" dirty="0"/>
              <a:t> απα</a:t>
            </a:r>
            <a:r>
              <a:rPr sz="2000" dirty="0" err="1"/>
              <a:t>σχόλησης</a:t>
            </a:r>
            <a:r>
              <a:rPr sz="2000" dirty="0"/>
              <a:t> π</a:t>
            </a:r>
            <a:r>
              <a:rPr sz="2000" dirty="0" err="1"/>
              <a:t>ου</a:t>
            </a:r>
            <a:r>
              <a:rPr sz="2000" dirty="0"/>
              <a:t> </a:t>
            </a:r>
            <a:r>
              <a:rPr sz="2000" dirty="0" err="1"/>
              <a:t>έχετε</a:t>
            </a:r>
            <a:r>
              <a:rPr sz="2000" dirty="0"/>
              <a:t> ανα</a:t>
            </a:r>
            <a:r>
              <a:rPr sz="2000" dirty="0" err="1"/>
              <a:t>ζητήσει</a:t>
            </a:r>
            <a:r>
              <a:rPr sz="2000" dirty="0"/>
              <a:t> και </a:t>
            </a:r>
            <a:r>
              <a:rPr sz="2000" dirty="0" err="1"/>
              <a:t>λόγοι</a:t>
            </a:r>
            <a:r>
              <a:rPr sz="2000" dirty="0"/>
              <a:t> </a:t>
            </a:r>
            <a:r>
              <a:rPr sz="2000" dirty="0" err="1"/>
              <a:t>γι</a:t>
            </a:r>
            <a:r>
              <a:rPr sz="2000" dirty="0"/>
              <a:t>’ </a:t>
            </a:r>
            <a:r>
              <a:rPr lang="el-GR" sz="2000" dirty="0"/>
              <a:t>αυτούς</a:t>
            </a:r>
            <a:endParaRPr sz="2000" dirty="0"/>
          </a:p>
          <a:p>
            <a:pPr marL="342900" marR="0" lvl="0" indent="-342900" algn="l" rtl="0">
              <a:spcBef>
                <a:spcPts val="0"/>
              </a:spcBef>
              <a:spcAft>
                <a:spcPts val="0"/>
              </a:spcAft>
              <a:buFont typeface="+mj-lt"/>
              <a:buAutoNum type="arabicPeriod"/>
              <a:defRPr sz="1600">
                <a:solidFill>
                  <a:schemeClr val="dk1"/>
                </a:solidFill>
                <a:latin typeface="Calibri"/>
                <a:ea typeface="Calibri"/>
                <a:cs typeface="Calibri"/>
                <a:sym typeface="Calibri"/>
              </a:defRPr>
            </a:pPr>
            <a:r>
              <a:rPr sz="2000" dirty="0" err="1"/>
              <a:t>Είδος</a:t>
            </a:r>
            <a:r>
              <a:rPr sz="2000" dirty="0"/>
              <a:t> </a:t>
            </a:r>
            <a:r>
              <a:rPr sz="2000" dirty="0" err="1"/>
              <a:t>ετ</a:t>
            </a:r>
            <a:r>
              <a:rPr sz="2000" dirty="0"/>
              <a:t>αιρειών στις οποίες έχετε εργαστεί: μέγεθος, τομείς, τοποθεσία,...</a:t>
            </a:r>
          </a:p>
          <a:p>
            <a:pPr marL="342900" marR="0" lvl="0" indent="-342900" algn="l" rtl="0">
              <a:spcBef>
                <a:spcPts val="0"/>
              </a:spcBef>
              <a:spcAft>
                <a:spcPts val="0"/>
              </a:spcAft>
              <a:buFont typeface="+mj-lt"/>
              <a:buAutoNum type="arabicPeriod"/>
              <a:defRPr sz="1600">
                <a:solidFill>
                  <a:schemeClr val="dk1"/>
                </a:solidFill>
                <a:latin typeface="Calibri"/>
                <a:ea typeface="Calibri"/>
                <a:cs typeface="Calibri"/>
                <a:sym typeface="Calibri"/>
              </a:defRPr>
            </a:pPr>
            <a:r>
              <a:rPr sz="2000" dirty="0" err="1"/>
              <a:t>Τύ</a:t>
            </a:r>
            <a:r>
              <a:rPr sz="2000" dirty="0"/>
              <a:t>ποι θέσεων εργασίας που κατείχατε: στόχοι, δεξιότητες που απαιτούνται, περιεχόμενο, επίπεδο ευθύνης που επιτυγχάνεται,...</a:t>
            </a:r>
          </a:p>
          <a:p>
            <a:pPr marL="342900" marR="0" lvl="0" indent="-342900" algn="l" rtl="0">
              <a:spcBef>
                <a:spcPts val="0"/>
              </a:spcBef>
              <a:spcAft>
                <a:spcPts val="0"/>
              </a:spcAft>
              <a:buFont typeface="+mj-lt"/>
              <a:buAutoNum type="arabicPeriod"/>
              <a:defRPr sz="1600">
                <a:solidFill>
                  <a:schemeClr val="dk1"/>
                </a:solidFill>
                <a:latin typeface="Calibri"/>
                <a:ea typeface="Calibri"/>
                <a:cs typeface="Calibri"/>
                <a:sym typeface="Calibri"/>
              </a:defRPr>
            </a:pPr>
            <a:r>
              <a:rPr sz="2000" dirty="0" err="1"/>
              <a:t>Εργ</a:t>
            </a:r>
            <a:r>
              <a:rPr sz="2000" dirty="0"/>
              <a:t>ασιακές δυσκολίες που είχατε.</a:t>
            </a:r>
          </a:p>
          <a:p>
            <a:pPr marL="342900" marR="0" lvl="0" indent="-342900" algn="l" rtl="0">
              <a:spcBef>
                <a:spcPts val="0"/>
              </a:spcBef>
              <a:spcAft>
                <a:spcPts val="0"/>
              </a:spcAft>
              <a:buFont typeface="+mj-lt"/>
              <a:buAutoNum type="arabicPeriod"/>
              <a:defRPr sz="1600">
                <a:solidFill>
                  <a:schemeClr val="dk1"/>
                </a:solidFill>
                <a:latin typeface="Calibri"/>
                <a:ea typeface="Calibri"/>
                <a:cs typeface="Calibri"/>
                <a:sym typeface="Calibri"/>
              </a:defRPr>
            </a:pPr>
            <a:r>
              <a:rPr sz="2000" dirty="0"/>
              <a:t>Επιπ</a:t>
            </a:r>
            <a:r>
              <a:rPr sz="2000" dirty="0" err="1"/>
              <a:t>λέον</a:t>
            </a:r>
            <a:r>
              <a:rPr sz="2000" dirty="0"/>
              <a:t> </a:t>
            </a:r>
            <a:r>
              <a:rPr sz="2000" dirty="0" err="1"/>
              <a:t>εκ</a:t>
            </a:r>
            <a:r>
              <a:rPr sz="2000" dirty="0"/>
              <a:t>παίδευση που έχετε λάβει.</a:t>
            </a:r>
          </a:p>
          <a:p>
            <a:pPr marL="342900" marR="0" lvl="0" indent="-342900" algn="l" rtl="0">
              <a:spcBef>
                <a:spcPts val="0"/>
              </a:spcBef>
              <a:spcAft>
                <a:spcPts val="0"/>
              </a:spcAft>
              <a:buFont typeface="+mj-lt"/>
              <a:buAutoNum type="arabicPeriod"/>
              <a:defRPr sz="1600">
                <a:solidFill>
                  <a:schemeClr val="dk1"/>
                </a:solidFill>
                <a:latin typeface="Calibri"/>
                <a:ea typeface="Calibri"/>
                <a:cs typeface="Calibri"/>
                <a:sym typeface="Calibri"/>
              </a:defRPr>
            </a:pPr>
            <a:r>
              <a:rPr sz="2000" dirty="0" err="1"/>
              <a:t>Μισθολογικές</a:t>
            </a:r>
            <a:r>
              <a:rPr sz="2000" dirty="0"/>
              <a:t> </a:t>
            </a:r>
            <a:r>
              <a:rPr sz="2000" dirty="0" err="1"/>
              <a:t>κλίμ</a:t>
            </a:r>
            <a:r>
              <a:rPr sz="2000" dirty="0"/>
              <a:t>ακες που έχετε φτάσει.</a:t>
            </a:r>
          </a:p>
          <a:p>
            <a:pPr marL="342900" marR="0" lvl="0" indent="-342900" algn="l" rtl="0">
              <a:spcBef>
                <a:spcPts val="0"/>
              </a:spcBef>
              <a:spcAft>
                <a:spcPts val="0"/>
              </a:spcAft>
              <a:buFont typeface="+mj-lt"/>
              <a:buAutoNum type="arabicPeriod"/>
              <a:defRPr sz="1600">
                <a:solidFill>
                  <a:schemeClr val="dk1"/>
                </a:solidFill>
                <a:latin typeface="Calibri"/>
                <a:ea typeface="Calibri"/>
                <a:cs typeface="Calibri"/>
                <a:sym typeface="Calibri"/>
              </a:defRPr>
            </a:pPr>
            <a:r>
              <a:rPr sz="2000" dirty="0" err="1"/>
              <a:t>Εργ</a:t>
            </a:r>
            <a:r>
              <a:rPr sz="2000" dirty="0"/>
              <a:t>ασιακή κινητικότητα που έχετε βιώσει στις εταιρείες στις οποίες έχετε εργαστεί,...</a:t>
            </a:r>
          </a:p>
          <a:p>
            <a:pPr marL="342900" marR="0" lvl="0" indent="-342900" algn="l" rtl="0">
              <a:spcBef>
                <a:spcPts val="0"/>
              </a:spcBef>
              <a:spcAft>
                <a:spcPts val="0"/>
              </a:spcAft>
              <a:buFont typeface="+mj-lt"/>
              <a:buAutoNum type="arabicPeriod"/>
              <a:defRPr sz="1600">
                <a:solidFill>
                  <a:schemeClr val="dk1"/>
                </a:solidFill>
                <a:latin typeface="Calibri"/>
                <a:ea typeface="Calibri"/>
                <a:cs typeface="Calibri"/>
                <a:sym typeface="Calibri"/>
              </a:defRPr>
            </a:pPr>
            <a:r>
              <a:rPr sz="2000" dirty="0" err="1"/>
              <a:t>Λόγοι</a:t>
            </a:r>
            <a:r>
              <a:rPr sz="2000" dirty="0"/>
              <a:t> </a:t>
            </a:r>
            <a:r>
              <a:rPr sz="2000" dirty="0" err="1"/>
              <a:t>γι</a:t>
            </a:r>
            <a:r>
              <a:rPr sz="2000" dirty="0"/>
              <a:t>α να αποχωρήσετε από τις εταιρείες στις οποίες έχετε εργαστεί.</a:t>
            </a:r>
          </a:p>
          <a:p>
            <a:pPr marL="342900" marR="0" lvl="0" indent="-342900" algn="l" rtl="0">
              <a:spcBef>
                <a:spcPts val="0"/>
              </a:spcBef>
              <a:spcAft>
                <a:spcPts val="0"/>
              </a:spcAft>
              <a:buFont typeface="+mj-lt"/>
              <a:buAutoNum type="arabicPeriod"/>
              <a:defRPr sz="1600">
                <a:solidFill>
                  <a:schemeClr val="dk1"/>
                </a:solidFill>
                <a:latin typeface="Calibri"/>
                <a:ea typeface="Calibri"/>
                <a:cs typeface="Calibri"/>
                <a:sym typeface="Calibri"/>
              </a:defRPr>
            </a:pPr>
            <a:r>
              <a:rPr sz="2000" dirty="0" err="1"/>
              <a:t>Συμμετοχή</a:t>
            </a:r>
            <a:r>
              <a:rPr sz="2000" dirty="0"/>
              <a:t> </a:t>
            </a:r>
            <a:r>
              <a:rPr sz="2000" dirty="0" err="1"/>
              <a:t>σε</a:t>
            </a:r>
            <a:r>
              <a:rPr sz="2000" dirty="0"/>
              <a:t> π</a:t>
            </a:r>
            <a:r>
              <a:rPr sz="2000" dirty="0" err="1"/>
              <a:t>ρωτο</a:t>
            </a:r>
            <a:r>
              <a:rPr sz="2000" dirty="0"/>
              <a:t>βουλίες επιχειρηματικότητας,...</a:t>
            </a:r>
            <a:endParaRPr sz="20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4"/>
        <p:cNvGrpSpPr/>
        <p:nvPr/>
      </p:nvGrpSpPr>
      <p:grpSpPr>
        <a:xfrm>
          <a:off x="0" y="0"/>
          <a:ext cx="0" cy="0"/>
          <a:chOff x="0" y="0"/>
          <a:chExt cx="0" cy="0"/>
        </a:xfrm>
      </p:grpSpPr>
      <p:sp>
        <p:nvSpPr>
          <p:cNvPr id="445" name="Google Shape;445;p42"/>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42"/>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 name="Google Shape;447;p42"/>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6. Σχεδιασμός επιμέρους σχεδίων καθοδήγησης</a:t>
            </a:r>
            <a:endParaRPr>
              <a:solidFill>
                <a:srgbClr val="FFFFFF"/>
              </a:solidFill>
            </a:endParaRPr>
          </a:p>
        </p:txBody>
      </p:sp>
      <p:sp>
        <p:nvSpPr>
          <p:cNvPr id="448" name="Google Shape;448;p42"/>
          <p:cNvSpPr txBox="1"/>
          <p:nvPr/>
        </p:nvSpPr>
        <p:spPr>
          <a:xfrm>
            <a:off x="556259" y="2633149"/>
            <a:ext cx="10992273" cy="40933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600">
                <a:solidFill>
                  <a:schemeClr val="dk1"/>
                </a:solidFill>
                <a:latin typeface="Calibri"/>
                <a:ea typeface="Calibri"/>
                <a:cs typeface="Calibri"/>
                <a:sym typeface="Calibri"/>
              </a:defRPr>
            </a:pPr>
            <a:r>
              <a:rPr sz="2000" b="1" dirty="0" err="1"/>
              <a:t>Φάση</a:t>
            </a:r>
            <a:r>
              <a:rPr sz="2000" b="1" dirty="0"/>
              <a:t> 2: </a:t>
            </a:r>
            <a:r>
              <a:rPr sz="2000" b="1" dirty="0" err="1"/>
              <a:t>Ποιες</a:t>
            </a:r>
            <a:r>
              <a:rPr sz="2000" b="1" dirty="0"/>
              <a:t> </a:t>
            </a:r>
            <a:r>
              <a:rPr sz="2000" b="1" dirty="0" err="1"/>
              <a:t>είν</a:t>
            </a:r>
            <a:r>
              <a:rPr sz="2000" b="1" dirty="0"/>
              <a:t>αι οι επιχειρηματικές σας δεξιότητες;</a:t>
            </a:r>
          </a:p>
          <a:p>
            <a:pPr marL="0" marR="0" lvl="0" indent="0" algn="just" rtl="0">
              <a:spcBef>
                <a:spcPts val="0"/>
              </a:spcBef>
              <a:spcAft>
                <a:spcPts val="0"/>
              </a:spcAft>
              <a:buNone/>
            </a:pPr>
            <a:endParaRPr sz="2000" dirty="0">
              <a:solidFill>
                <a:schemeClr val="dk1"/>
              </a:solidFill>
              <a:latin typeface="Calibri"/>
              <a:ea typeface="Calibri"/>
              <a:cs typeface="Calibri"/>
              <a:sym typeface="Calibri"/>
            </a:endParaRPr>
          </a:p>
          <a:p>
            <a:pPr marL="0" marR="0" lvl="0" indent="0" algn="just" rtl="0">
              <a:spcBef>
                <a:spcPts val="0"/>
              </a:spcBef>
              <a:spcAft>
                <a:spcPts val="0"/>
              </a:spcAft>
              <a:buNone/>
              <a:defRPr sz="1600">
                <a:solidFill>
                  <a:schemeClr val="dk1"/>
                </a:solidFill>
                <a:latin typeface="Calibri"/>
                <a:ea typeface="Calibri"/>
                <a:cs typeface="Calibri"/>
                <a:sym typeface="Calibri"/>
              </a:defRPr>
            </a:pPr>
            <a:r>
              <a:rPr sz="2000" dirty="0" err="1"/>
              <a:t>Στο</a:t>
            </a:r>
            <a:r>
              <a:rPr sz="2000" dirty="0"/>
              <a:t> </a:t>
            </a:r>
            <a:r>
              <a:rPr sz="2000" dirty="0" err="1"/>
              <a:t>δεύτερο</a:t>
            </a:r>
            <a:r>
              <a:rPr sz="2000" dirty="0"/>
              <a:t> </a:t>
            </a:r>
            <a:r>
              <a:rPr sz="2000" dirty="0" err="1"/>
              <a:t>στάδιο</a:t>
            </a:r>
            <a:r>
              <a:rPr sz="2000" dirty="0"/>
              <a:t>, </a:t>
            </a:r>
            <a:r>
              <a:rPr sz="2000" dirty="0" err="1"/>
              <a:t>είν</a:t>
            </a:r>
            <a:r>
              <a:rPr sz="2000" dirty="0"/>
              <a:t>αι η φάση κατά την οποία αποτιμώνται οι επιχειρηματικές δεξιότητες των συμμετεχόντων στα προγράμματα.</a:t>
            </a:r>
          </a:p>
          <a:p>
            <a:pPr marL="0" marR="0" lvl="0" indent="0" algn="just" rtl="0">
              <a:spcBef>
                <a:spcPts val="0"/>
              </a:spcBef>
              <a:spcAft>
                <a:spcPts val="0"/>
              </a:spcAft>
              <a:buNone/>
            </a:pPr>
            <a:endParaRPr sz="2000" dirty="0">
              <a:solidFill>
                <a:schemeClr val="dk1"/>
              </a:solidFill>
              <a:latin typeface="Calibri"/>
              <a:ea typeface="Calibri"/>
              <a:cs typeface="Calibri"/>
              <a:sym typeface="Calibri"/>
            </a:endParaRPr>
          </a:p>
          <a:p>
            <a:pPr marL="0" marR="0" lvl="0" indent="0" algn="just" rtl="0">
              <a:spcBef>
                <a:spcPts val="0"/>
              </a:spcBef>
              <a:spcAft>
                <a:spcPts val="0"/>
              </a:spcAft>
              <a:buNone/>
              <a:defRPr sz="1600">
                <a:solidFill>
                  <a:schemeClr val="dk1"/>
                </a:solidFill>
                <a:latin typeface="Calibri"/>
                <a:ea typeface="Calibri"/>
                <a:cs typeface="Calibri"/>
                <a:sym typeface="Calibri"/>
              </a:defRPr>
            </a:pPr>
            <a:r>
              <a:rPr sz="2000" dirty="0" err="1"/>
              <a:t>Γι</a:t>
            </a:r>
            <a:r>
              <a:rPr sz="2000" dirty="0"/>
              <a:t>α να γίνει αυτό, η εργασία πραγματοποιείται σύμφωνα με μια ανάλυση της στάσης απέναντι στην επιχειρηματικότητα και την αξιολόγηση των επιχειρηματικών δεξιοτήτων.  </a:t>
            </a:r>
            <a:r>
              <a:rPr sz="2000" dirty="0" err="1"/>
              <a:t>Αυτό</a:t>
            </a:r>
            <a:r>
              <a:rPr sz="2000" dirty="0"/>
              <a:t> θα π</a:t>
            </a:r>
            <a:r>
              <a:rPr sz="2000" dirty="0" err="1"/>
              <a:t>ρέ</a:t>
            </a:r>
            <a:r>
              <a:rPr sz="2000" dirty="0"/>
              <a:t>πει να συμπληρωθεί με δραστηριότητες που προσομοιώνουν τα πραγματικά περιβάλλοντα που αντιμετωπίζουν οι εταιρείες σε καθημερινή βάση, προκειμένου να γνωρίζουν την ικανότητα ανταπόκρισης τους. </a:t>
            </a:r>
          </a:p>
          <a:p>
            <a:pPr marL="0" marR="0" lvl="0" indent="0" algn="just" rtl="0">
              <a:spcBef>
                <a:spcPts val="0"/>
              </a:spcBef>
              <a:spcAft>
                <a:spcPts val="0"/>
              </a:spcAft>
              <a:buNone/>
            </a:pPr>
            <a:endParaRPr sz="2000" dirty="0">
              <a:solidFill>
                <a:schemeClr val="dk1"/>
              </a:solidFill>
              <a:latin typeface="Calibri"/>
              <a:ea typeface="Calibri"/>
              <a:cs typeface="Calibri"/>
              <a:sym typeface="Calibri"/>
            </a:endParaRPr>
          </a:p>
          <a:p>
            <a:pPr marL="0" marR="0" lvl="0" indent="0" algn="just" rtl="0">
              <a:spcBef>
                <a:spcPts val="0"/>
              </a:spcBef>
              <a:spcAft>
                <a:spcPts val="0"/>
              </a:spcAft>
              <a:buNone/>
              <a:defRPr sz="1600">
                <a:solidFill>
                  <a:schemeClr val="dk1"/>
                </a:solidFill>
                <a:latin typeface="Calibri"/>
                <a:ea typeface="Calibri"/>
                <a:cs typeface="Calibri"/>
                <a:sym typeface="Calibri"/>
              </a:defRPr>
            </a:pPr>
            <a:r>
              <a:rPr sz="2000" dirty="0" err="1"/>
              <a:t>Αυτό</a:t>
            </a:r>
            <a:r>
              <a:rPr sz="2000" dirty="0"/>
              <a:t> επ</a:t>
            </a:r>
            <a:r>
              <a:rPr sz="2000" dirty="0" err="1"/>
              <a:t>ιτρέ</a:t>
            </a:r>
            <a:r>
              <a:rPr sz="2000" dirty="0"/>
              <a:t>πει στον σύμβουλο να προτείνει διαφορετικά εργαλεία σε κάθε δυνητικό επιχειρηματία, τα οποία μπορούν να τους βοηθήσουν να αφομοιώσουν και να αναπτύξουν επιχειρηματικές δεξιότητες.</a:t>
            </a:r>
            <a:endParaRPr sz="20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sp>
        <p:nvSpPr>
          <p:cNvPr id="453" name="Google Shape;453;p43"/>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43"/>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43"/>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6. Σχεδιασμός επιμέρους σχεδίων καθοδήγησης</a:t>
            </a:r>
            <a:endParaRPr>
              <a:solidFill>
                <a:srgbClr val="FFFFFF"/>
              </a:solidFill>
            </a:endParaRPr>
          </a:p>
        </p:txBody>
      </p:sp>
      <p:sp>
        <p:nvSpPr>
          <p:cNvPr id="456" name="Google Shape;456;p43"/>
          <p:cNvSpPr txBox="1"/>
          <p:nvPr/>
        </p:nvSpPr>
        <p:spPr>
          <a:xfrm>
            <a:off x="556259" y="2633149"/>
            <a:ext cx="872576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600" b="1">
                <a:solidFill>
                  <a:schemeClr val="dk1"/>
                </a:solidFill>
                <a:latin typeface="Calibri"/>
                <a:ea typeface="Calibri"/>
                <a:cs typeface="Calibri"/>
                <a:sym typeface="Calibri"/>
              </a:defRPr>
            </a:pPr>
            <a:r>
              <a:rPr sz="2000" dirty="0" err="1"/>
              <a:t>Φάση</a:t>
            </a:r>
            <a:r>
              <a:rPr sz="2000" dirty="0"/>
              <a:t> 3: </a:t>
            </a:r>
            <a:r>
              <a:rPr lang="el-GR" sz="2000" dirty="0"/>
              <a:t>Καθορίστε</a:t>
            </a:r>
            <a:r>
              <a:rPr sz="2000" dirty="0"/>
              <a:t> την επιχειρηματική σας ιδέα</a:t>
            </a:r>
            <a:endParaRPr sz="2000" b="1" dirty="0"/>
          </a:p>
          <a:p>
            <a:pPr marL="0" marR="0" lvl="0" indent="0" algn="l" rtl="0">
              <a:spcBef>
                <a:spcPts val="0"/>
              </a:spcBef>
              <a:spcAft>
                <a:spcPts val="0"/>
              </a:spcAft>
              <a:buNone/>
              <a:defRPr sz="1600">
                <a:solidFill>
                  <a:schemeClr val="dk1"/>
                </a:solidFill>
                <a:latin typeface="Calibri"/>
                <a:ea typeface="Calibri"/>
                <a:cs typeface="Calibri"/>
                <a:sym typeface="Calibri"/>
              </a:defRPr>
            </a:pPr>
            <a:r>
              <a:rPr sz="2000" dirty="0"/>
              <a:t> </a:t>
            </a:r>
          </a:p>
        </p:txBody>
      </p:sp>
      <p:grpSp>
        <p:nvGrpSpPr>
          <p:cNvPr id="457" name="Google Shape;457;p43"/>
          <p:cNvGrpSpPr/>
          <p:nvPr/>
        </p:nvGrpSpPr>
        <p:grpSpPr>
          <a:xfrm>
            <a:off x="1823906" y="3275085"/>
            <a:ext cx="8133945" cy="3318365"/>
            <a:chOff x="0" y="849721"/>
            <a:chExt cx="8133945" cy="3318365"/>
          </a:xfrm>
        </p:grpSpPr>
        <p:sp>
          <p:nvSpPr>
            <p:cNvPr id="458" name="Google Shape;458;p43"/>
            <p:cNvSpPr/>
            <p:nvPr/>
          </p:nvSpPr>
          <p:spPr>
            <a:xfrm>
              <a:off x="0" y="884484"/>
              <a:ext cx="2541858" cy="1525114"/>
            </a:xfrm>
            <a:prstGeom prst="rect">
              <a:avLst/>
            </a:prstGeom>
            <a:solidFill>
              <a:srgbClr val="BF504D"/>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3"/>
            <p:cNvSpPr txBox="1"/>
            <p:nvPr/>
          </p:nvSpPr>
          <p:spPr>
            <a:xfrm>
              <a:off x="0" y="884484"/>
              <a:ext cx="2541858" cy="152511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pPr>
              <a:r>
                <a:rPr dirty="0"/>
                <a:t>Η επ</a:t>
              </a:r>
              <a:r>
                <a:rPr dirty="0" err="1"/>
                <a:t>ιχειρημ</a:t>
              </a:r>
              <a:r>
                <a:rPr dirty="0"/>
                <a:t>ατική ιδέα χωρίζεται σε τμήματα όπου ο μαθητής έχει επαρκή εργασία, εμπειρία ή γνώση. </a:t>
              </a:r>
              <a:endParaRPr sz="1600" dirty="0">
                <a:solidFill>
                  <a:schemeClr val="lt1"/>
                </a:solidFill>
                <a:latin typeface="Calibri"/>
                <a:ea typeface="Calibri"/>
                <a:cs typeface="Calibri"/>
                <a:sym typeface="Calibri"/>
              </a:endParaRPr>
            </a:p>
          </p:txBody>
        </p:sp>
        <p:sp>
          <p:nvSpPr>
            <p:cNvPr id="460" name="Google Shape;460;p43"/>
            <p:cNvSpPr/>
            <p:nvPr/>
          </p:nvSpPr>
          <p:spPr>
            <a:xfrm>
              <a:off x="4641814" y="2642972"/>
              <a:ext cx="2541858" cy="1525114"/>
            </a:xfrm>
            <a:prstGeom prst="rect">
              <a:avLst/>
            </a:pr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3"/>
            <p:cNvSpPr txBox="1"/>
            <p:nvPr/>
          </p:nvSpPr>
          <p:spPr>
            <a:xfrm>
              <a:off x="4641814" y="2642972"/>
              <a:ext cx="2541858" cy="152511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pPr>
              <a:r>
                <a:t>Η επιχειρηματική ιδέα πρέπει να βασίζεται σε μια κουλτούρα έρευνας, ανάπτυξης και καινοτομίας. </a:t>
              </a:r>
              <a:endParaRPr sz="1600">
                <a:solidFill>
                  <a:schemeClr val="lt1"/>
                </a:solidFill>
                <a:latin typeface="Calibri"/>
                <a:ea typeface="Calibri"/>
                <a:cs typeface="Calibri"/>
                <a:sym typeface="Calibri"/>
              </a:endParaRPr>
            </a:p>
          </p:txBody>
        </p:sp>
        <p:sp>
          <p:nvSpPr>
            <p:cNvPr id="462" name="Google Shape;462;p43"/>
            <p:cNvSpPr/>
            <p:nvPr/>
          </p:nvSpPr>
          <p:spPr>
            <a:xfrm>
              <a:off x="5592087" y="849726"/>
              <a:ext cx="2541858" cy="1525114"/>
            </a:xfrm>
            <a:prstGeom prst="rect">
              <a:avLst/>
            </a:prstGeom>
            <a:solidFill>
              <a:schemeClr val="accent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3"/>
            <p:cNvSpPr txBox="1"/>
            <p:nvPr/>
          </p:nvSpPr>
          <p:spPr>
            <a:xfrm>
              <a:off x="5592087" y="849726"/>
              <a:ext cx="2541858" cy="152511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pPr>
              <a:r>
                <a:t>Η επιχειρηματική ιδέα πρέπει να είναι καινοτόμος ή, αν όχι, να ανήκει σε αναπτυσσόμενα τμήματα της αγοράς ή με σημαντικό υψηλό επίπεδο ζήτησης. </a:t>
              </a:r>
              <a:endParaRPr sz="1600">
                <a:solidFill>
                  <a:schemeClr val="lt1"/>
                </a:solidFill>
                <a:latin typeface="Calibri"/>
                <a:ea typeface="Calibri"/>
                <a:cs typeface="Calibri"/>
                <a:sym typeface="Calibri"/>
              </a:endParaRPr>
            </a:p>
          </p:txBody>
        </p:sp>
        <p:sp>
          <p:nvSpPr>
            <p:cNvPr id="464" name="Google Shape;464;p43"/>
            <p:cNvSpPr/>
            <p:nvPr/>
          </p:nvSpPr>
          <p:spPr>
            <a:xfrm>
              <a:off x="1625340" y="2642967"/>
              <a:ext cx="2541858" cy="1525114"/>
            </a:xfrm>
            <a:prstGeom prst="rect">
              <a:avLst/>
            </a:prstGeom>
            <a:solidFill>
              <a:srgbClr val="49ACC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3"/>
            <p:cNvSpPr txBox="1"/>
            <p:nvPr/>
          </p:nvSpPr>
          <p:spPr>
            <a:xfrm>
              <a:off x="1625340" y="2642967"/>
              <a:ext cx="2541858" cy="152511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pPr>
              <a:r>
                <a:t>Η επιχειρηματική ιδέα πρέπει να είναι ανοικτή στη συμμετοχή άλλων επιχειρηματιών στην ανάπτυξή της.</a:t>
              </a:r>
              <a:endParaRPr sz="1600">
                <a:solidFill>
                  <a:schemeClr val="lt1"/>
                </a:solidFill>
                <a:latin typeface="Calibri"/>
                <a:ea typeface="Calibri"/>
                <a:cs typeface="Calibri"/>
                <a:sym typeface="Calibri"/>
              </a:endParaRPr>
            </a:p>
          </p:txBody>
        </p:sp>
        <p:sp>
          <p:nvSpPr>
            <p:cNvPr id="466" name="Google Shape;466;p43"/>
            <p:cNvSpPr/>
            <p:nvPr/>
          </p:nvSpPr>
          <p:spPr>
            <a:xfrm>
              <a:off x="2773675" y="849721"/>
              <a:ext cx="2541858" cy="1525114"/>
            </a:xfrm>
            <a:prstGeom prst="rect">
              <a:avLst/>
            </a:prstGeom>
            <a:solidFill>
              <a:srgbClr val="F7954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3"/>
            <p:cNvSpPr txBox="1"/>
            <p:nvPr/>
          </p:nvSpPr>
          <p:spPr>
            <a:xfrm>
              <a:off x="2773675" y="849721"/>
              <a:ext cx="2541858" cy="152511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pPr>
              <a:r>
                <a:rPr b="1" dirty="0"/>
                <a:t>Η επ</a:t>
              </a:r>
              <a:r>
                <a:rPr b="1" dirty="0" err="1"/>
                <a:t>ιχειρημ</a:t>
              </a:r>
              <a:r>
                <a:rPr b="1" dirty="0"/>
                <a:t>ατική ιδέα είναι αρκετά συγκεκριμένη. </a:t>
              </a:r>
              <a:endParaRPr sz="1600" b="1" dirty="0">
                <a:solidFill>
                  <a:schemeClr val="lt1"/>
                </a:solidFill>
                <a:latin typeface="Calibri"/>
                <a:ea typeface="Calibri"/>
                <a:cs typeface="Calibri"/>
                <a:sym typeface="Calibri"/>
              </a:endParaRPr>
            </a:p>
          </p:txBody>
        </p:sp>
      </p:gr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p44"/>
          <p:cNvSpPr/>
          <p:nvPr/>
        </p:nvSpPr>
        <p:spPr>
          <a:xfrm>
            <a:off x="7555992" y="0"/>
            <a:ext cx="463600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 name="Google Shape;473;p44"/>
          <p:cNvSpPr txBox="1">
            <a:spLocks noGrp="1"/>
          </p:cNvSpPr>
          <p:nvPr>
            <p:ph type="title"/>
          </p:nvPr>
        </p:nvSpPr>
        <p:spPr>
          <a:xfrm>
            <a:off x="8173212" y="499533"/>
            <a:ext cx="3401568" cy="19202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FFFFFF"/>
              </a:buClr>
              <a:buSzPts val="3400"/>
              <a:buFont typeface="Calibri"/>
              <a:buNone/>
              <a:defRPr>
                <a:solidFill>
                  <a:srgbClr val="FFFFFF"/>
                </a:solidFill>
              </a:defRPr>
            </a:pPr>
            <a:r>
              <a:rPr sz="3400"/>
              <a:t>4. 6. </a:t>
            </a:r>
            <a:r>
              <a:rPr sz="3600"/>
              <a:t>Σχεδιασμός επιμέρους σχεδίων καθοδήγησης</a:t>
            </a:r>
            <a:endParaRPr sz="3400">
              <a:solidFill>
                <a:srgbClr val="FFFFFF"/>
              </a:solidFill>
            </a:endParaRPr>
          </a:p>
        </p:txBody>
      </p:sp>
      <p:sp>
        <p:nvSpPr>
          <p:cNvPr id="474" name="Google Shape;474;p44"/>
          <p:cNvSpPr txBox="1"/>
          <p:nvPr/>
        </p:nvSpPr>
        <p:spPr>
          <a:xfrm>
            <a:off x="367979" y="491071"/>
            <a:ext cx="5405804" cy="331889"/>
          </a:xfrm>
          <a:prstGeom prst="rect">
            <a:avLst/>
          </a:prstGeom>
          <a:noFill/>
          <a:ln>
            <a:noFill/>
          </a:ln>
        </p:spPr>
        <p:txBody>
          <a:bodyPr spcFirstLastPara="1" wrap="square" lIns="91425" tIns="45700" rIns="91425" bIns="45700" anchor="t" anchorCtr="0">
            <a:normAutofit/>
          </a:bodyPr>
          <a:lstStyle/>
          <a:p>
            <a:pPr marL="0" marR="0" lvl="0" indent="-97155" algn="l" rtl="0">
              <a:lnSpc>
                <a:spcPct val="85000"/>
              </a:lnSpc>
              <a:spcBef>
                <a:spcPts val="0"/>
              </a:spcBef>
              <a:spcAft>
                <a:spcPts val="0"/>
              </a:spcAft>
              <a:buClr>
                <a:srgbClr val="262626"/>
              </a:buClr>
              <a:buSzPct val="100000"/>
              <a:buFont typeface="Arial"/>
              <a:buChar char=" "/>
              <a:defRPr sz="1800" b="1">
                <a:solidFill>
                  <a:srgbClr val="262626"/>
                </a:solidFill>
                <a:latin typeface="Calibri"/>
                <a:ea typeface="Calibri"/>
                <a:cs typeface="Calibri"/>
                <a:sym typeface="Calibri"/>
              </a:defRPr>
            </a:pPr>
            <a:r>
              <a:rPr dirty="0" err="1"/>
              <a:t>Φάση</a:t>
            </a:r>
            <a:r>
              <a:rPr dirty="0"/>
              <a:t> 4: </a:t>
            </a:r>
            <a:r>
              <a:rPr lang="el-GR" dirty="0"/>
              <a:t>Αναγνώριση </a:t>
            </a:r>
            <a:r>
              <a:rPr dirty="0" err="1"/>
              <a:t>της</a:t>
            </a:r>
            <a:r>
              <a:rPr dirty="0"/>
              <a:t> επιχειρηματικής ιδέας</a:t>
            </a:r>
          </a:p>
          <a:p>
            <a:pPr marL="0" marR="0" lvl="0" indent="0" algn="l" rtl="0">
              <a:lnSpc>
                <a:spcPct val="85000"/>
              </a:lnSpc>
              <a:spcBef>
                <a:spcPts val="600"/>
              </a:spcBef>
              <a:spcAft>
                <a:spcPts val="0"/>
              </a:spcAft>
              <a:buNone/>
            </a:pPr>
            <a:endParaRPr sz="1800" dirty="0">
              <a:solidFill>
                <a:srgbClr val="262626"/>
              </a:solidFill>
              <a:latin typeface="Calibri"/>
              <a:ea typeface="Calibri"/>
              <a:cs typeface="Calibri"/>
              <a:sym typeface="Calibri"/>
            </a:endParaRPr>
          </a:p>
        </p:txBody>
      </p:sp>
      <p:grpSp>
        <p:nvGrpSpPr>
          <p:cNvPr id="475" name="Google Shape;475;p44"/>
          <p:cNvGrpSpPr/>
          <p:nvPr/>
        </p:nvGrpSpPr>
        <p:grpSpPr>
          <a:xfrm>
            <a:off x="291225" y="822945"/>
            <a:ext cx="6550131" cy="5897375"/>
            <a:chOff x="406024" y="544389"/>
            <a:chExt cx="6550131" cy="5248643"/>
          </a:xfrm>
        </p:grpSpPr>
        <p:sp>
          <p:nvSpPr>
            <p:cNvPr id="476" name="Google Shape;476;p44"/>
            <p:cNvSpPr/>
            <p:nvPr/>
          </p:nvSpPr>
          <p:spPr>
            <a:xfrm>
              <a:off x="4897690" y="1827561"/>
              <a:ext cx="2058465" cy="3916364"/>
            </a:xfrm>
            <a:prstGeom prst="rect">
              <a:avLst/>
            </a:prstGeom>
            <a:solidFill>
              <a:srgbClr val="40B08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4"/>
            <p:cNvSpPr txBox="1"/>
            <p:nvPr/>
          </p:nvSpPr>
          <p:spPr>
            <a:xfrm rot="-5400000">
              <a:off x="4875362" y="3322324"/>
              <a:ext cx="3524727" cy="535201"/>
            </a:xfrm>
            <a:prstGeom prst="rect">
              <a:avLst/>
            </a:prstGeom>
            <a:noFill/>
            <a:ln>
              <a:noFill/>
            </a:ln>
          </p:spPr>
          <p:txBody>
            <a:bodyPr spcFirstLastPara="1" wrap="square" lIns="133350" tIns="0" rIns="200025" bIns="44450" anchor="ctr" anchorCtr="0">
              <a:noAutofit/>
            </a:bodyPr>
            <a:lstStyle/>
            <a:p>
              <a:pPr marL="0" marR="0" lvl="0" indent="0" algn="r" rtl="0">
                <a:lnSpc>
                  <a:spcPct val="90000"/>
                </a:lnSpc>
                <a:spcBef>
                  <a:spcPts val="0"/>
                </a:spcBef>
                <a:spcAft>
                  <a:spcPts val="0"/>
                </a:spcAft>
                <a:buClr>
                  <a:schemeClr val="lt1"/>
                </a:buClr>
                <a:buSzPts val="3500"/>
                <a:buFont typeface="Calibri"/>
                <a:buNone/>
                <a:defRPr sz="3500">
                  <a:solidFill>
                    <a:schemeClr val="lt1"/>
                  </a:solidFill>
                  <a:latin typeface="Calibri"/>
                  <a:ea typeface="Calibri"/>
                  <a:cs typeface="Calibri"/>
                  <a:sym typeface="Calibri"/>
                </a:defRPr>
              </a:pPr>
              <a:r>
                <a:t>ΣΤΡΑΤΗΓΙΚΗ</a:t>
              </a:r>
            </a:p>
          </p:txBody>
        </p:sp>
        <p:sp>
          <p:nvSpPr>
            <p:cNvPr id="478" name="Google Shape;478;p44"/>
            <p:cNvSpPr/>
            <p:nvPr/>
          </p:nvSpPr>
          <p:spPr>
            <a:xfrm>
              <a:off x="2655170" y="1166913"/>
              <a:ext cx="2058465" cy="4574923"/>
            </a:xfrm>
            <a:prstGeom prst="rect">
              <a:avLst/>
            </a:prstGeom>
            <a:solidFill>
              <a:srgbClr val="95BA4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4"/>
            <p:cNvSpPr txBox="1"/>
            <p:nvPr/>
          </p:nvSpPr>
          <p:spPr>
            <a:xfrm rot="-5400000">
              <a:off x="2336491" y="2958028"/>
              <a:ext cx="4117431" cy="535201"/>
            </a:xfrm>
            <a:prstGeom prst="rect">
              <a:avLst/>
            </a:prstGeom>
            <a:noFill/>
            <a:ln>
              <a:noFill/>
            </a:ln>
          </p:spPr>
          <p:txBody>
            <a:bodyPr spcFirstLastPara="1" wrap="square" lIns="133350" tIns="0" rIns="200025" bIns="44450" anchor="ctr" anchorCtr="0">
              <a:noAutofit/>
            </a:bodyPr>
            <a:lstStyle/>
            <a:p>
              <a:pPr marL="0" marR="0" lvl="0" indent="0" algn="r" rtl="0">
                <a:lnSpc>
                  <a:spcPct val="90000"/>
                </a:lnSpc>
                <a:spcBef>
                  <a:spcPts val="0"/>
                </a:spcBef>
                <a:spcAft>
                  <a:spcPts val="0"/>
                </a:spcAft>
                <a:buClr>
                  <a:schemeClr val="lt1"/>
                </a:buClr>
                <a:buSzPts val="3500"/>
                <a:buFont typeface="Calibri"/>
                <a:buNone/>
                <a:defRPr sz="3500">
                  <a:solidFill>
                    <a:schemeClr val="lt1"/>
                  </a:solidFill>
                  <a:latin typeface="Calibri"/>
                  <a:ea typeface="Calibri"/>
                  <a:cs typeface="Calibri"/>
                  <a:sym typeface="Calibri"/>
                </a:defRPr>
              </a:pPr>
              <a:r>
                <a:t>ΠΟΡΟΙ</a:t>
              </a:r>
            </a:p>
          </p:txBody>
        </p:sp>
        <p:sp>
          <p:nvSpPr>
            <p:cNvPr id="480" name="Google Shape;480;p44"/>
            <p:cNvSpPr/>
            <p:nvPr/>
          </p:nvSpPr>
          <p:spPr>
            <a:xfrm>
              <a:off x="406024" y="544389"/>
              <a:ext cx="2058465" cy="5197447"/>
            </a:xfrm>
            <a:prstGeom prst="rect">
              <a:avLst/>
            </a:prstGeom>
            <a:solidFill>
              <a:srgbClr val="BF504D"/>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4"/>
            <p:cNvSpPr txBox="1"/>
            <p:nvPr/>
          </p:nvSpPr>
          <p:spPr>
            <a:xfrm rot="-5400000">
              <a:off x="-192790" y="2615640"/>
              <a:ext cx="4677702" cy="535201"/>
            </a:xfrm>
            <a:prstGeom prst="rect">
              <a:avLst/>
            </a:prstGeom>
            <a:noFill/>
            <a:ln>
              <a:noFill/>
            </a:ln>
          </p:spPr>
          <p:txBody>
            <a:bodyPr spcFirstLastPara="1" wrap="square" lIns="133350" tIns="0" rIns="200025" bIns="44450" anchor="ctr" anchorCtr="0">
              <a:noAutofit/>
            </a:bodyPr>
            <a:lstStyle/>
            <a:p>
              <a:pPr marL="0" marR="0" lvl="0" indent="0" algn="r" rtl="0">
                <a:lnSpc>
                  <a:spcPct val="90000"/>
                </a:lnSpc>
                <a:spcBef>
                  <a:spcPts val="0"/>
                </a:spcBef>
                <a:spcAft>
                  <a:spcPts val="0"/>
                </a:spcAft>
                <a:buClr>
                  <a:schemeClr val="lt1"/>
                </a:buClr>
                <a:buSzPts val="3500"/>
                <a:buFont typeface="Calibri"/>
                <a:buNone/>
                <a:defRPr sz="3500">
                  <a:solidFill>
                    <a:schemeClr val="lt1"/>
                  </a:solidFill>
                  <a:latin typeface="Calibri"/>
                  <a:ea typeface="Calibri"/>
                  <a:cs typeface="Calibri"/>
                  <a:sym typeface="Calibri"/>
                </a:defRPr>
              </a:pPr>
              <a:r>
                <a:t>Αποστολή και όραμα</a:t>
              </a:r>
            </a:p>
          </p:txBody>
        </p:sp>
        <p:sp>
          <p:nvSpPr>
            <p:cNvPr id="482" name="Google Shape;482;p44"/>
            <p:cNvSpPr/>
            <p:nvPr/>
          </p:nvSpPr>
          <p:spPr>
            <a:xfrm>
              <a:off x="406024" y="544389"/>
              <a:ext cx="1461510" cy="52225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4"/>
            <p:cNvSpPr txBox="1"/>
            <p:nvPr/>
          </p:nvSpPr>
          <p:spPr>
            <a:xfrm>
              <a:off x="406024" y="544389"/>
              <a:ext cx="1461510" cy="5222515"/>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525"/>
                </a:spcBef>
                <a:spcAft>
                  <a:spcPts val="0"/>
                </a:spcAft>
                <a:buClr>
                  <a:schemeClr val="lt1"/>
                </a:buClr>
                <a:buSzPts val="1500"/>
                <a:buFont typeface="Calibri"/>
                <a:buNone/>
                <a:defRPr sz="1500">
                  <a:solidFill>
                    <a:schemeClr val="lt1"/>
                  </a:solidFill>
                  <a:latin typeface="Calibri"/>
                  <a:ea typeface="Calibri"/>
                  <a:cs typeface="Calibri"/>
                  <a:sym typeface="Calibri"/>
                </a:defRPr>
              </a:pPr>
              <a:r>
                <a:rPr dirty="0"/>
                <a:t>— </a:t>
              </a:r>
              <a:r>
                <a:rPr lang="el-GR" dirty="0"/>
                <a:t>Η</a:t>
              </a:r>
              <a:r>
                <a:rPr dirty="0"/>
                <a:t> </a:t>
              </a:r>
              <a:r>
                <a:rPr dirty="0" err="1"/>
                <a:t>δρ</a:t>
              </a:r>
              <a:r>
                <a:rPr dirty="0"/>
                <a:t>αστηριότητα της εταιρείας και το τμήμα στο οποίο βρίσκεται. — </a:t>
              </a:r>
              <a:r>
                <a:rPr dirty="0" err="1"/>
                <a:t>Αντ</a:t>
              </a:r>
              <a:r>
                <a:rPr dirty="0"/>
                <a:t>αγωνιστικά πλεονεκτήματα, επιχειρηματική κουλτούρα ή επιχειρηματικό μοντέλο που επιλέχθηκε.</a:t>
              </a:r>
              <a:endParaRPr lang="el-GR" dirty="0"/>
            </a:p>
            <a:p>
              <a:pPr marL="0" marR="0" lvl="0" indent="0" algn="l" rtl="0">
                <a:lnSpc>
                  <a:spcPct val="90000"/>
                </a:lnSpc>
                <a:spcBef>
                  <a:spcPts val="525"/>
                </a:spcBef>
                <a:spcAft>
                  <a:spcPts val="0"/>
                </a:spcAft>
                <a:buClr>
                  <a:schemeClr val="lt1"/>
                </a:buClr>
                <a:buSzPts val="1500"/>
                <a:buFont typeface="Calibri"/>
                <a:buNone/>
                <a:defRPr sz="1500">
                  <a:solidFill>
                    <a:schemeClr val="lt1"/>
                  </a:solidFill>
                  <a:latin typeface="Calibri"/>
                  <a:ea typeface="Calibri"/>
                  <a:cs typeface="Calibri"/>
                  <a:sym typeface="Calibri"/>
                </a:defRPr>
              </a:pPr>
              <a:r>
                <a:rPr dirty="0"/>
                <a:t> — </a:t>
              </a:r>
              <a:r>
                <a:rPr dirty="0" err="1"/>
                <a:t>Νομική</a:t>
              </a:r>
              <a:r>
                <a:rPr dirty="0"/>
                <a:t> </a:t>
              </a:r>
              <a:r>
                <a:rPr dirty="0" err="1"/>
                <a:t>δι</a:t>
              </a:r>
              <a:r>
                <a:rPr dirty="0"/>
                <a:t>ατύπωση την οποία επέλεξε η εταιρία.</a:t>
              </a:r>
              <a:endParaRPr lang="el-GR" dirty="0"/>
            </a:p>
            <a:p>
              <a:pPr marL="0" marR="0" lvl="0" indent="0" algn="l" rtl="0">
                <a:lnSpc>
                  <a:spcPct val="90000"/>
                </a:lnSpc>
                <a:spcBef>
                  <a:spcPts val="525"/>
                </a:spcBef>
                <a:spcAft>
                  <a:spcPts val="0"/>
                </a:spcAft>
                <a:buClr>
                  <a:schemeClr val="lt1"/>
                </a:buClr>
                <a:buSzPts val="1500"/>
                <a:buFont typeface="Calibri"/>
                <a:buNone/>
                <a:defRPr sz="1500">
                  <a:solidFill>
                    <a:schemeClr val="lt1"/>
                  </a:solidFill>
                  <a:latin typeface="Calibri"/>
                  <a:ea typeface="Calibri"/>
                  <a:cs typeface="Calibri"/>
                  <a:sym typeface="Calibri"/>
                </a:defRPr>
              </a:pPr>
              <a:r>
                <a:rPr dirty="0"/>
                <a:t> — </a:t>
              </a:r>
              <a:r>
                <a:rPr dirty="0" err="1"/>
                <a:t>Τό</a:t>
              </a:r>
              <a:r>
                <a:rPr dirty="0"/>
                <a:t>πος υλοποίησης της εταιρείας</a:t>
              </a:r>
              <a:endParaRPr lang="el-GR" dirty="0"/>
            </a:p>
            <a:p>
              <a:pPr marL="0" marR="0" lvl="0" indent="0" algn="l" rtl="0">
                <a:lnSpc>
                  <a:spcPct val="90000"/>
                </a:lnSpc>
                <a:spcBef>
                  <a:spcPts val="525"/>
                </a:spcBef>
                <a:spcAft>
                  <a:spcPts val="0"/>
                </a:spcAft>
                <a:buClr>
                  <a:schemeClr val="lt1"/>
                </a:buClr>
                <a:buSzPts val="1500"/>
                <a:buFont typeface="Calibri"/>
                <a:buNone/>
                <a:defRPr sz="1500">
                  <a:solidFill>
                    <a:schemeClr val="lt1"/>
                  </a:solidFill>
                  <a:latin typeface="Calibri"/>
                  <a:ea typeface="Calibri"/>
                  <a:cs typeface="Calibri"/>
                  <a:sym typeface="Calibri"/>
                </a:defRPr>
              </a:pPr>
              <a:r>
                <a:rPr dirty="0"/>
                <a:t>. </a:t>
              </a:r>
              <a:r>
                <a:rPr sz="1500" dirty="0"/>
                <a:t>— </a:t>
              </a:r>
              <a:r>
                <a:rPr sz="1500" dirty="0" err="1"/>
                <a:t>Είδος</a:t>
              </a:r>
              <a:r>
                <a:rPr sz="1500" dirty="0"/>
                <a:t> π</a:t>
              </a:r>
              <a:r>
                <a:rPr sz="1500" dirty="0" err="1"/>
                <a:t>ελ</a:t>
              </a:r>
              <a:r>
                <a:rPr sz="1500" dirty="0"/>
                <a:t>ατών και τμημάτων της αγοράς στα οποία βρίσκονται</a:t>
              </a:r>
              <a:r>
                <a:rPr sz="1400" dirty="0"/>
                <a:t>. </a:t>
              </a:r>
              <a:endParaRPr sz="1400" dirty="0">
                <a:solidFill>
                  <a:schemeClr val="lt1"/>
                </a:solidFill>
                <a:latin typeface="Calibri"/>
                <a:ea typeface="Calibri"/>
                <a:cs typeface="Calibri"/>
                <a:sym typeface="Calibri"/>
              </a:endParaRPr>
            </a:p>
          </p:txBody>
        </p:sp>
        <p:sp>
          <p:nvSpPr>
            <p:cNvPr id="484" name="Google Shape;484;p44"/>
            <p:cNvSpPr/>
            <p:nvPr/>
          </p:nvSpPr>
          <p:spPr>
            <a:xfrm>
              <a:off x="2701500" y="1193041"/>
              <a:ext cx="1577846" cy="45999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4"/>
            <p:cNvSpPr txBox="1"/>
            <p:nvPr/>
          </p:nvSpPr>
          <p:spPr>
            <a:xfrm>
              <a:off x="2701500" y="1193041"/>
              <a:ext cx="1577846" cy="4599991"/>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lt1"/>
                </a:buClr>
                <a:buSzPts val="1500"/>
                <a:buFont typeface="Calibri"/>
                <a:buNone/>
                <a:defRPr sz="1500">
                  <a:solidFill>
                    <a:schemeClr val="lt1"/>
                  </a:solidFill>
                  <a:latin typeface="Calibri"/>
                  <a:ea typeface="Calibri"/>
                  <a:cs typeface="Calibri"/>
                  <a:sym typeface="Calibri"/>
                </a:defRPr>
              </a:pPr>
              <a:r>
                <a:t>— Τεχνικοί πόροι (εγκαταστάσεις, οχήματα κ.λπ.) και οικονομικοί πόροι που απαιτεί η επιχείρηση. </a:t>
              </a:r>
              <a:endParaRPr sz="1500">
                <a:solidFill>
                  <a:schemeClr val="lt1"/>
                </a:solidFill>
                <a:latin typeface="Calibri"/>
                <a:ea typeface="Calibri"/>
                <a:cs typeface="Calibri"/>
                <a:sym typeface="Calibri"/>
              </a:endParaRPr>
            </a:p>
            <a:p>
              <a:pPr marL="0" marR="0" lvl="0" indent="0" algn="l" rtl="0">
                <a:lnSpc>
                  <a:spcPct val="90000"/>
                </a:lnSpc>
                <a:spcBef>
                  <a:spcPts val="525"/>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a:p>
              <a:pPr marL="0" marR="0" lvl="0" indent="0" algn="l" rtl="0">
                <a:lnSpc>
                  <a:spcPct val="90000"/>
                </a:lnSpc>
                <a:spcBef>
                  <a:spcPts val="525"/>
                </a:spcBef>
                <a:spcAft>
                  <a:spcPts val="0"/>
                </a:spcAft>
                <a:buClr>
                  <a:schemeClr val="lt1"/>
                </a:buClr>
                <a:buSzPts val="1500"/>
                <a:buFont typeface="Calibri"/>
                <a:buNone/>
                <a:defRPr sz="1500">
                  <a:solidFill>
                    <a:schemeClr val="lt1"/>
                  </a:solidFill>
                  <a:latin typeface="Calibri"/>
                  <a:ea typeface="Calibri"/>
                  <a:cs typeface="Calibri"/>
                  <a:sym typeface="Calibri"/>
                </a:defRPr>
              </a:pPr>
              <a:r>
                <a:t>— Προβλέπονται στρατηγικές συμμαχίες. </a:t>
              </a:r>
            </a:p>
            <a:p>
              <a:pPr marL="0" marR="0" lvl="0" indent="0" algn="l" rtl="0">
                <a:lnSpc>
                  <a:spcPct val="90000"/>
                </a:lnSpc>
                <a:spcBef>
                  <a:spcPts val="525"/>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a:p>
              <a:pPr marL="0" marR="0" lvl="0" indent="0" algn="l" rtl="0">
                <a:lnSpc>
                  <a:spcPct val="90000"/>
                </a:lnSpc>
                <a:spcBef>
                  <a:spcPts val="525"/>
                </a:spcBef>
                <a:spcAft>
                  <a:spcPts val="0"/>
                </a:spcAft>
                <a:buClr>
                  <a:schemeClr val="lt1"/>
                </a:buClr>
                <a:buSzPts val="1500"/>
                <a:buFont typeface="Calibri"/>
                <a:buNone/>
                <a:defRPr sz="1500">
                  <a:solidFill>
                    <a:schemeClr val="lt1"/>
                  </a:solidFill>
                  <a:latin typeface="Calibri"/>
                  <a:ea typeface="Calibri"/>
                  <a:cs typeface="Calibri"/>
                  <a:sym typeface="Calibri"/>
                </a:defRPr>
              </a:pPr>
              <a:r>
                <a:t>— Απαιτούμενοι ανθρώπινοι πόροι και επαγγελματικά προφίλ. </a:t>
              </a:r>
              <a:endParaRPr sz="1500">
                <a:solidFill>
                  <a:schemeClr val="lt1"/>
                </a:solidFill>
                <a:latin typeface="Calibri"/>
                <a:ea typeface="Calibri"/>
                <a:cs typeface="Calibri"/>
                <a:sym typeface="Calibri"/>
              </a:endParaRPr>
            </a:p>
            <a:p>
              <a:pPr marL="0" marR="0" lvl="0" indent="0" algn="l" rtl="0">
                <a:lnSpc>
                  <a:spcPct val="90000"/>
                </a:lnSpc>
                <a:spcBef>
                  <a:spcPts val="525"/>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a:p>
              <a:pPr marL="0" marR="0" lvl="0" indent="0" algn="l" rtl="0">
                <a:lnSpc>
                  <a:spcPct val="90000"/>
                </a:lnSpc>
                <a:spcBef>
                  <a:spcPts val="525"/>
                </a:spcBef>
                <a:spcAft>
                  <a:spcPts val="0"/>
                </a:spcAft>
                <a:buClr>
                  <a:schemeClr val="lt1"/>
                </a:buClr>
                <a:buSzPts val="1500"/>
                <a:buFont typeface="Calibri"/>
                <a:buNone/>
                <a:defRPr sz="1500">
                  <a:solidFill>
                    <a:schemeClr val="lt1"/>
                  </a:solidFill>
                  <a:latin typeface="Calibri"/>
                  <a:ea typeface="Calibri"/>
                  <a:cs typeface="Calibri"/>
                  <a:sym typeface="Calibri"/>
                </a:defRPr>
              </a:pPr>
              <a:r>
                <a:t>— Διαδρομές κατάρτισης που είναι απαραίτητες για να ακολουθήσουν. </a:t>
              </a:r>
              <a:endParaRPr sz="1500">
                <a:solidFill>
                  <a:schemeClr val="lt1"/>
                </a:solidFill>
                <a:latin typeface="Calibri"/>
                <a:ea typeface="Calibri"/>
                <a:cs typeface="Calibri"/>
                <a:sym typeface="Calibri"/>
              </a:endParaRPr>
            </a:p>
          </p:txBody>
        </p:sp>
        <p:sp>
          <p:nvSpPr>
            <p:cNvPr id="486" name="Google Shape;486;p44"/>
            <p:cNvSpPr/>
            <p:nvPr/>
          </p:nvSpPr>
          <p:spPr>
            <a:xfrm>
              <a:off x="4897690" y="1827561"/>
              <a:ext cx="1461510" cy="39393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4"/>
            <p:cNvSpPr txBox="1"/>
            <p:nvPr/>
          </p:nvSpPr>
          <p:spPr>
            <a:xfrm>
              <a:off x="4897690" y="1827561"/>
              <a:ext cx="1598154" cy="3939343"/>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lt1"/>
                </a:buClr>
                <a:buSzPts val="1500"/>
                <a:buFont typeface="Calibri"/>
                <a:buNone/>
                <a:defRPr sz="1500">
                  <a:solidFill>
                    <a:schemeClr val="lt1"/>
                  </a:solidFill>
                  <a:latin typeface="Calibri"/>
                  <a:ea typeface="Calibri"/>
                  <a:cs typeface="Calibri"/>
                  <a:sym typeface="Calibri"/>
                </a:defRPr>
              </a:pPr>
              <a:r>
                <a:rPr dirty="0"/>
                <a:t>— </a:t>
              </a:r>
              <a:r>
                <a:rPr dirty="0" err="1"/>
                <a:t>Σχέδιο</a:t>
              </a:r>
              <a:r>
                <a:rPr dirty="0"/>
                <a:t> </a:t>
              </a:r>
              <a:r>
                <a:rPr dirty="0" err="1"/>
                <a:t>μάρκετινγκ</a:t>
              </a:r>
              <a:r>
                <a:rPr dirty="0"/>
                <a:t> και </a:t>
              </a:r>
              <a:r>
                <a:rPr dirty="0" err="1"/>
                <a:t>εμ</a:t>
              </a:r>
              <a:r>
                <a:rPr dirty="0"/>
                <a:t>πορική στρατηγική </a:t>
              </a:r>
              <a:endParaRPr sz="1500" dirty="0">
                <a:solidFill>
                  <a:schemeClr val="lt1"/>
                </a:solidFill>
                <a:latin typeface="Calibri"/>
                <a:ea typeface="Calibri"/>
                <a:cs typeface="Calibri"/>
                <a:sym typeface="Calibri"/>
              </a:endParaRPr>
            </a:p>
            <a:p>
              <a:pPr marL="0" marR="0" lvl="0" indent="0" algn="l" rtl="0">
                <a:lnSpc>
                  <a:spcPct val="90000"/>
                </a:lnSpc>
                <a:spcBef>
                  <a:spcPts val="525"/>
                </a:spcBef>
                <a:spcAft>
                  <a:spcPts val="0"/>
                </a:spcAft>
                <a:buClr>
                  <a:schemeClr val="dk1"/>
                </a:buClr>
                <a:buSzPts val="1500"/>
                <a:buFont typeface="Calibri"/>
                <a:buNone/>
              </a:pPr>
              <a:endParaRPr sz="1500" dirty="0">
                <a:solidFill>
                  <a:schemeClr val="lt1"/>
                </a:solidFill>
                <a:latin typeface="Calibri"/>
                <a:ea typeface="Calibri"/>
                <a:cs typeface="Calibri"/>
                <a:sym typeface="Calibri"/>
              </a:endParaRPr>
            </a:p>
            <a:p>
              <a:pPr marL="0" marR="0" lvl="0" indent="0" algn="l" rtl="0">
                <a:lnSpc>
                  <a:spcPct val="90000"/>
                </a:lnSpc>
                <a:spcBef>
                  <a:spcPts val="525"/>
                </a:spcBef>
                <a:spcAft>
                  <a:spcPts val="0"/>
                </a:spcAft>
                <a:buClr>
                  <a:schemeClr val="lt1"/>
                </a:buClr>
                <a:buSzPts val="1500"/>
                <a:buFont typeface="Calibri"/>
                <a:buNone/>
                <a:defRPr sz="1500">
                  <a:solidFill>
                    <a:schemeClr val="lt1"/>
                  </a:solidFill>
                  <a:latin typeface="Calibri"/>
                  <a:ea typeface="Calibri"/>
                  <a:cs typeface="Calibri"/>
                  <a:sym typeface="Calibri"/>
                </a:defRPr>
              </a:pPr>
              <a:r>
                <a:rPr dirty="0"/>
                <a:t>— </a:t>
              </a:r>
              <a:r>
                <a:rPr dirty="0" err="1"/>
                <a:t>Πράξεις</a:t>
              </a:r>
              <a:r>
                <a:rPr dirty="0"/>
                <a:t> και </a:t>
              </a:r>
              <a:r>
                <a:rPr dirty="0" err="1"/>
                <a:t>σχέδιο</a:t>
              </a:r>
              <a:r>
                <a:rPr dirty="0"/>
                <a:t> π</a:t>
              </a:r>
              <a:r>
                <a:rPr dirty="0" err="1"/>
                <a:t>ρομηθειών</a:t>
              </a:r>
              <a:r>
                <a:rPr dirty="0"/>
                <a:t> </a:t>
              </a:r>
            </a:p>
            <a:p>
              <a:pPr marL="0" marR="0" lvl="0" indent="0" algn="l" rtl="0">
                <a:lnSpc>
                  <a:spcPct val="90000"/>
                </a:lnSpc>
                <a:spcBef>
                  <a:spcPts val="525"/>
                </a:spcBef>
                <a:spcAft>
                  <a:spcPts val="0"/>
                </a:spcAft>
                <a:buClr>
                  <a:schemeClr val="dk1"/>
                </a:buClr>
                <a:buSzPts val="1500"/>
                <a:buFont typeface="Calibri"/>
                <a:buNone/>
              </a:pPr>
              <a:endParaRPr sz="1500" dirty="0">
                <a:solidFill>
                  <a:schemeClr val="lt1"/>
                </a:solidFill>
                <a:latin typeface="Calibri"/>
                <a:ea typeface="Calibri"/>
                <a:cs typeface="Calibri"/>
                <a:sym typeface="Calibri"/>
              </a:endParaRPr>
            </a:p>
            <a:p>
              <a:pPr marL="0" marR="0" lvl="0" indent="0" algn="l" rtl="0">
                <a:lnSpc>
                  <a:spcPct val="90000"/>
                </a:lnSpc>
                <a:spcBef>
                  <a:spcPts val="525"/>
                </a:spcBef>
                <a:spcAft>
                  <a:spcPts val="0"/>
                </a:spcAft>
                <a:buClr>
                  <a:schemeClr val="lt1"/>
                </a:buClr>
                <a:buSzPts val="1500"/>
                <a:buFont typeface="Calibri"/>
                <a:buNone/>
                <a:defRPr sz="1500">
                  <a:solidFill>
                    <a:schemeClr val="lt1"/>
                  </a:solidFill>
                  <a:latin typeface="Calibri"/>
                  <a:ea typeface="Calibri"/>
                  <a:cs typeface="Calibri"/>
                  <a:sym typeface="Calibri"/>
                </a:defRPr>
              </a:pPr>
              <a:r>
                <a:rPr dirty="0"/>
                <a:t>— </a:t>
              </a:r>
              <a:r>
                <a:rPr dirty="0" err="1"/>
                <a:t>Ανάλυση</a:t>
              </a:r>
              <a:r>
                <a:rPr dirty="0"/>
                <a:t> και </a:t>
              </a:r>
              <a:r>
                <a:rPr dirty="0" err="1"/>
                <a:t>μετρι</a:t>
              </a:r>
              <a:r>
                <a:rPr dirty="0"/>
                <a:t>ασμός των κινδύνων </a:t>
              </a:r>
            </a:p>
            <a:p>
              <a:pPr marL="0" marR="0" lvl="0" indent="0" algn="l" rtl="0">
                <a:lnSpc>
                  <a:spcPct val="90000"/>
                </a:lnSpc>
                <a:spcBef>
                  <a:spcPts val="525"/>
                </a:spcBef>
                <a:spcAft>
                  <a:spcPts val="0"/>
                </a:spcAft>
                <a:buClr>
                  <a:schemeClr val="dk1"/>
                </a:buClr>
                <a:buSzPts val="1500"/>
                <a:buFont typeface="Calibri"/>
                <a:buNone/>
              </a:pPr>
              <a:endParaRPr sz="1500" dirty="0">
                <a:solidFill>
                  <a:schemeClr val="lt1"/>
                </a:solidFill>
                <a:latin typeface="Calibri"/>
                <a:ea typeface="Calibri"/>
                <a:cs typeface="Calibri"/>
                <a:sym typeface="Calibri"/>
              </a:endParaRPr>
            </a:p>
            <a:p>
              <a:pPr marL="0" marR="0" lvl="0" indent="0" algn="l" rtl="0">
                <a:lnSpc>
                  <a:spcPct val="90000"/>
                </a:lnSpc>
                <a:spcBef>
                  <a:spcPts val="525"/>
                </a:spcBef>
                <a:spcAft>
                  <a:spcPts val="0"/>
                </a:spcAft>
                <a:buClr>
                  <a:schemeClr val="lt1"/>
                </a:buClr>
                <a:buSzPts val="1500"/>
                <a:buFont typeface="Calibri"/>
                <a:buNone/>
                <a:defRPr sz="1500">
                  <a:solidFill>
                    <a:schemeClr val="lt1"/>
                  </a:solidFill>
                  <a:latin typeface="Calibri"/>
                  <a:ea typeface="Calibri"/>
                  <a:cs typeface="Calibri"/>
                  <a:sym typeface="Calibri"/>
                </a:defRPr>
              </a:pPr>
              <a:r>
                <a:rPr dirty="0"/>
                <a:t>— ΟΙΚΟΝΟΜΙΚΗ ΑΝΑΛΥΣΗ και ΣΧΕΔΙΟ ΧΡΗΜΑΤΟΔΟΤΗΣΗΣ </a:t>
              </a:r>
              <a:endParaRPr sz="1500" dirty="0">
                <a:solidFill>
                  <a:schemeClr val="lt1"/>
                </a:solidFill>
                <a:latin typeface="Calibri"/>
                <a:ea typeface="Calibri"/>
                <a:cs typeface="Calibri"/>
                <a:sym typeface="Calibri"/>
              </a:endParaRPr>
            </a:p>
          </p:txBody>
        </p:sp>
      </p:gr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p45"/>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3" name="Google Shape;493;p45"/>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45"/>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6. Σχεδιασμός επιμέρους σχεδίων καθοδήγησης</a:t>
            </a:r>
            <a:endParaRPr>
              <a:solidFill>
                <a:srgbClr val="FFFFFF"/>
              </a:solidFill>
            </a:endParaRPr>
          </a:p>
        </p:txBody>
      </p:sp>
      <p:sp>
        <p:nvSpPr>
          <p:cNvPr id="495" name="Google Shape;495;p45"/>
          <p:cNvSpPr txBox="1"/>
          <p:nvPr/>
        </p:nvSpPr>
        <p:spPr>
          <a:xfrm>
            <a:off x="599862" y="2671332"/>
            <a:ext cx="1099227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600">
                <a:solidFill>
                  <a:schemeClr val="dk1"/>
                </a:solidFill>
                <a:latin typeface="Calibri"/>
                <a:ea typeface="Calibri"/>
                <a:cs typeface="Calibri"/>
                <a:sym typeface="Calibri"/>
              </a:defRPr>
            </a:pPr>
            <a:r>
              <a:rPr sz="2000" b="1" dirty="0" err="1"/>
              <a:t>Φάση</a:t>
            </a:r>
            <a:r>
              <a:rPr sz="2000" b="1" dirty="0"/>
              <a:t> 5: </a:t>
            </a:r>
            <a:r>
              <a:rPr lang="el-GR" sz="2000" b="1" dirty="0"/>
              <a:t>Έναρξη Επιχείρησης</a:t>
            </a:r>
            <a:endParaRPr sz="2000" b="1" dirty="0"/>
          </a:p>
          <a:p>
            <a:pPr marL="0" marR="0" lvl="0" indent="0" algn="l" rtl="0">
              <a:spcBef>
                <a:spcPts val="0"/>
              </a:spcBef>
              <a:spcAft>
                <a:spcPts val="0"/>
              </a:spcAft>
              <a:buNone/>
            </a:pPr>
            <a:endParaRPr sz="2000" b="1" dirty="0">
              <a:solidFill>
                <a:schemeClr val="dk1"/>
              </a:solidFill>
              <a:latin typeface="Calibri"/>
              <a:ea typeface="Calibri"/>
              <a:cs typeface="Calibri"/>
              <a:sym typeface="Calibri"/>
            </a:endParaRPr>
          </a:p>
        </p:txBody>
      </p:sp>
      <p:grpSp>
        <p:nvGrpSpPr>
          <p:cNvPr id="496" name="Google Shape;496;p45"/>
          <p:cNvGrpSpPr/>
          <p:nvPr/>
        </p:nvGrpSpPr>
        <p:grpSpPr>
          <a:xfrm>
            <a:off x="2931582" y="3071753"/>
            <a:ext cx="6505938" cy="3786247"/>
            <a:chOff x="-67008" y="0"/>
            <a:chExt cx="6505938" cy="3786247"/>
          </a:xfrm>
        </p:grpSpPr>
        <p:sp>
          <p:nvSpPr>
            <p:cNvPr id="497" name="Google Shape;497;p45"/>
            <p:cNvSpPr/>
            <p:nvPr/>
          </p:nvSpPr>
          <p:spPr>
            <a:xfrm>
              <a:off x="483439" y="0"/>
              <a:ext cx="5478977" cy="3786247"/>
            </a:xfrm>
            <a:prstGeom prst="rightArrow">
              <a:avLst>
                <a:gd name="adj1" fmla="val 50000"/>
                <a:gd name="adj2" fmla="val 50000"/>
              </a:avLst>
            </a:prstGeom>
            <a:solidFill>
              <a:srgbClr val="E7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5"/>
            <p:cNvSpPr/>
            <p:nvPr/>
          </p:nvSpPr>
          <p:spPr>
            <a:xfrm>
              <a:off x="-67008" y="935824"/>
              <a:ext cx="2148691" cy="1714548"/>
            </a:xfrm>
            <a:prstGeom prst="roundRect">
              <a:avLst>
                <a:gd name="adj" fmla="val 16667"/>
              </a:avLst>
            </a:prstGeom>
            <a:solidFill>
              <a:srgbClr val="BF504D"/>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5"/>
            <p:cNvSpPr txBox="1"/>
            <p:nvPr/>
          </p:nvSpPr>
          <p:spPr>
            <a:xfrm>
              <a:off x="-67008" y="861892"/>
              <a:ext cx="2074759" cy="171454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defRPr sz="1900">
                  <a:solidFill>
                    <a:schemeClr val="lt1"/>
                  </a:solidFill>
                  <a:latin typeface="Calibri"/>
                  <a:ea typeface="Calibri"/>
                  <a:cs typeface="Calibri"/>
                  <a:sym typeface="Calibri"/>
                </a:defRPr>
              </a:pPr>
              <a:r>
                <a:rPr dirty="0" err="1"/>
                <a:t>Αν</a:t>
              </a:r>
              <a:r>
                <a:rPr dirty="0"/>
                <a:t>αζήτηση για χρηματοδότηση, πελάτες, συμμαχίες, στρατηγικές συμμαχίες,...</a:t>
              </a:r>
              <a:endParaRPr sz="1900" dirty="0">
                <a:solidFill>
                  <a:schemeClr val="lt1"/>
                </a:solidFill>
                <a:latin typeface="Calibri"/>
                <a:ea typeface="Calibri"/>
                <a:cs typeface="Calibri"/>
                <a:sym typeface="Calibri"/>
              </a:endParaRPr>
            </a:p>
          </p:txBody>
        </p:sp>
        <p:sp>
          <p:nvSpPr>
            <p:cNvPr id="500" name="Google Shape;500;p45"/>
            <p:cNvSpPr/>
            <p:nvPr/>
          </p:nvSpPr>
          <p:spPr>
            <a:xfrm>
              <a:off x="2185548" y="1135874"/>
              <a:ext cx="2074759" cy="1514498"/>
            </a:xfrm>
            <a:prstGeom prst="roundRect">
              <a:avLst>
                <a:gd name="adj" fmla="val 16667"/>
              </a:avLst>
            </a:prstGeom>
            <a:solidFill>
              <a:srgbClr val="95BA4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5"/>
            <p:cNvSpPr txBox="1"/>
            <p:nvPr/>
          </p:nvSpPr>
          <p:spPr>
            <a:xfrm>
              <a:off x="2259480" y="1209806"/>
              <a:ext cx="1926895" cy="1366634"/>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defRPr sz="1900">
                  <a:solidFill>
                    <a:schemeClr val="lt1"/>
                  </a:solidFill>
                  <a:latin typeface="Calibri"/>
                  <a:ea typeface="Calibri"/>
                  <a:cs typeface="Calibri"/>
                  <a:sym typeface="Calibri"/>
                </a:defRPr>
              </a:pPr>
              <a:r>
                <a:rPr dirty="0"/>
                <a:t>Επ</a:t>
              </a:r>
              <a:r>
                <a:rPr dirty="0" err="1"/>
                <a:t>ίλυση</a:t>
              </a:r>
              <a:r>
                <a:rPr dirty="0"/>
                <a:t> α</a:t>
              </a:r>
              <a:r>
                <a:rPr dirty="0" err="1"/>
                <a:t>μφι</a:t>
              </a:r>
              <a:r>
                <a:rPr dirty="0"/>
                <a:t>βολιών</a:t>
              </a:r>
            </a:p>
          </p:txBody>
        </p:sp>
        <p:sp>
          <p:nvSpPr>
            <p:cNvPr id="502" name="Google Shape;502;p45"/>
            <p:cNvSpPr/>
            <p:nvPr/>
          </p:nvSpPr>
          <p:spPr>
            <a:xfrm>
              <a:off x="4364171" y="1135874"/>
              <a:ext cx="2074759" cy="1514498"/>
            </a:xfrm>
            <a:prstGeom prst="roundRect">
              <a:avLst>
                <a:gd name="adj" fmla="val 16667"/>
              </a:avLst>
            </a:prstGeom>
            <a:solidFill>
              <a:srgbClr val="40B08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5"/>
            <p:cNvSpPr txBox="1"/>
            <p:nvPr/>
          </p:nvSpPr>
          <p:spPr>
            <a:xfrm>
              <a:off x="4438103" y="1209806"/>
              <a:ext cx="1926895" cy="1366634"/>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defRPr sz="1900">
                  <a:solidFill>
                    <a:schemeClr val="lt1"/>
                  </a:solidFill>
                  <a:latin typeface="Calibri"/>
                  <a:ea typeface="Calibri"/>
                  <a:cs typeface="Calibri"/>
                  <a:sym typeface="Calibri"/>
                </a:defRPr>
              </a:pPr>
              <a:r>
                <a:t>Προσαρμογή του επιχειρηματικού σχεδίου</a:t>
              </a:r>
            </a:p>
          </p:txBody>
        </p:sp>
      </p:gr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7"/>
        <p:cNvGrpSpPr/>
        <p:nvPr/>
      </p:nvGrpSpPr>
      <p:grpSpPr>
        <a:xfrm>
          <a:off x="0" y="0"/>
          <a:ext cx="0" cy="0"/>
          <a:chOff x="0" y="0"/>
          <a:chExt cx="0" cy="0"/>
        </a:xfrm>
      </p:grpSpPr>
      <p:sp>
        <p:nvSpPr>
          <p:cNvPr id="508" name="Google Shape;508;p46"/>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46"/>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46"/>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6. Σχεδιασμός επιμέρους σχεδίων καθοδήγησης</a:t>
            </a:r>
            <a:endParaRPr>
              <a:solidFill>
                <a:srgbClr val="FFFFFF"/>
              </a:solidFill>
            </a:endParaRPr>
          </a:p>
        </p:txBody>
      </p:sp>
      <p:sp>
        <p:nvSpPr>
          <p:cNvPr id="511" name="Google Shape;511;p46"/>
          <p:cNvSpPr txBox="1"/>
          <p:nvPr/>
        </p:nvSpPr>
        <p:spPr>
          <a:xfrm>
            <a:off x="599862" y="2767280"/>
            <a:ext cx="10992273" cy="4770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600">
                <a:solidFill>
                  <a:schemeClr val="dk1"/>
                </a:solidFill>
                <a:latin typeface="Calibri"/>
                <a:ea typeface="Calibri"/>
                <a:cs typeface="Calibri"/>
                <a:sym typeface="Calibri"/>
              </a:defRPr>
            </a:pPr>
            <a:r>
              <a:rPr dirty="0" err="1"/>
              <a:t>Έν</a:t>
            </a:r>
            <a:r>
              <a:rPr dirty="0"/>
              <a:t>α θεμελιώδες στοιχείο για τη δημιουργία μιας κοινωνικής επιχείρησης είναι η κοινωνική κουλτούρα της εταιρείας, </a:t>
            </a:r>
            <a:r>
              <a:rPr lang="el-GR" dirty="0"/>
              <a:t>να είναι </a:t>
            </a:r>
            <a:r>
              <a:rPr dirty="0"/>
              <a:t>κατα</a:t>
            </a:r>
            <a:r>
              <a:rPr dirty="0" err="1"/>
              <a:t>νοητή</a:t>
            </a:r>
            <a:r>
              <a:rPr dirty="0"/>
              <a:t> </a:t>
            </a:r>
            <a:r>
              <a:rPr dirty="0" err="1"/>
              <a:t>ως</a:t>
            </a:r>
            <a:r>
              <a:rPr dirty="0"/>
              <a:t> </a:t>
            </a:r>
            <a:r>
              <a:rPr dirty="0" err="1"/>
              <a:t>το</a:t>
            </a:r>
            <a:r>
              <a:rPr dirty="0"/>
              <a:t> </a:t>
            </a:r>
            <a:r>
              <a:rPr dirty="0" err="1"/>
              <a:t>σύνολο</a:t>
            </a:r>
            <a:r>
              <a:rPr dirty="0"/>
              <a:t> </a:t>
            </a:r>
            <a:r>
              <a:rPr dirty="0" err="1"/>
              <a:t>των</a:t>
            </a:r>
            <a:r>
              <a:rPr dirty="0"/>
              <a:t> α</a:t>
            </a:r>
            <a:r>
              <a:rPr dirty="0" err="1"/>
              <a:t>ξιών</a:t>
            </a:r>
            <a:r>
              <a:rPr dirty="0"/>
              <a:t> π</a:t>
            </a:r>
            <a:r>
              <a:rPr dirty="0" err="1"/>
              <a:t>ου</a:t>
            </a:r>
            <a:r>
              <a:rPr dirty="0"/>
              <a:t> </a:t>
            </a:r>
            <a:r>
              <a:rPr dirty="0" err="1"/>
              <a:t>μοιράζοντ</a:t>
            </a:r>
            <a:r>
              <a:rPr dirty="0"/>
              <a:t>αι οι εργαζόμενοι και οι συνεργάτες της εταιρείας. </a:t>
            </a:r>
            <a:r>
              <a:rPr dirty="0" err="1"/>
              <a:t>Αυτές</a:t>
            </a:r>
            <a:r>
              <a:rPr dirty="0"/>
              <a:t> </a:t>
            </a:r>
            <a:r>
              <a:rPr dirty="0" err="1"/>
              <a:t>οι</a:t>
            </a:r>
            <a:r>
              <a:rPr dirty="0"/>
              <a:t> α</a:t>
            </a:r>
            <a:r>
              <a:rPr dirty="0" err="1"/>
              <a:t>ξίες</a:t>
            </a:r>
            <a:r>
              <a:rPr dirty="0"/>
              <a:t> </a:t>
            </a:r>
            <a:r>
              <a:rPr dirty="0" err="1"/>
              <a:t>χρησιμεύουν</a:t>
            </a:r>
            <a:r>
              <a:rPr dirty="0"/>
              <a:t> </a:t>
            </a:r>
            <a:r>
              <a:rPr dirty="0" err="1"/>
              <a:t>γι</a:t>
            </a:r>
            <a:r>
              <a:rPr dirty="0"/>
              <a:t>α να αποτυπώσουν έναν χαρακτήρα και τη σημασία στις προσπάθειες που καταβάλλει η εταιρεία. </a:t>
            </a:r>
            <a:r>
              <a:rPr dirty="0" err="1"/>
              <a:t>Εν</a:t>
            </a:r>
            <a:r>
              <a:rPr dirty="0"/>
              <a:t>απόκειται σε κάθε οργανισμό να αναπτύξει ένα κοινό πλαίσιο στο οποίο θα συμμετέχουν όλοι οι υπάλληλοί του. </a:t>
            </a:r>
            <a:r>
              <a:rPr dirty="0" err="1"/>
              <a:t>Γι</a:t>
            </a:r>
            <a:r>
              <a:rPr dirty="0"/>
              <a:t>α το σκοπό αυτό, ο σύμβουλος μπορεί να ασχοληθεί με τις ακόλουθες πτυχές:</a:t>
            </a: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defRPr sz="1600">
                <a:solidFill>
                  <a:schemeClr val="dk1"/>
                </a:solidFill>
                <a:latin typeface="Calibri"/>
                <a:ea typeface="Calibri"/>
                <a:cs typeface="Calibri"/>
                <a:sym typeface="Calibri"/>
              </a:defRPr>
            </a:pPr>
            <a:r>
              <a:rPr dirty="0" err="1"/>
              <a:t>Ενθ</a:t>
            </a:r>
            <a:r>
              <a:rPr dirty="0"/>
              <a:t>αρρύνετε τους μαθητές να δημιουργήσουν ιδέες, θέτοντας το ακόλουθο ερώτημα: </a:t>
            </a:r>
          </a:p>
          <a:p>
            <a:pPr marL="285750" marR="0" lvl="0" indent="-285750" algn="l" rtl="0">
              <a:spcBef>
                <a:spcPts val="0"/>
              </a:spcBef>
              <a:spcAft>
                <a:spcPts val="0"/>
              </a:spcAft>
              <a:buClr>
                <a:schemeClr val="dk1"/>
              </a:buClr>
              <a:buSzPts val="1600"/>
              <a:buFont typeface="Arial"/>
              <a:buChar char="•"/>
              <a:defRPr sz="1600">
                <a:solidFill>
                  <a:schemeClr val="dk1"/>
                </a:solidFill>
                <a:latin typeface="Calibri"/>
                <a:ea typeface="Calibri"/>
                <a:cs typeface="Calibri"/>
                <a:sym typeface="Calibri"/>
              </a:defRPr>
            </a:pPr>
            <a:r>
              <a:rPr dirty="0" err="1"/>
              <a:t>Πώς</a:t>
            </a:r>
            <a:r>
              <a:rPr dirty="0"/>
              <a:t> μπ</a:t>
            </a:r>
            <a:r>
              <a:rPr dirty="0" err="1"/>
              <a:t>ορούμε</a:t>
            </a:r>
            <a:r>
              <a:rPr dirty="0"/>
              <a:t> να επ</a:t>
            </a:r>
            <a:r>
              <a:rPr dirty="0" err="1"/>
              <a:t>ινοήσουμε</a:t>
            </a:r>
            <a:r>
              <a:rPr dirty="0"/>
              <a:t> </a:t>
            </a:r>
            <a:r>
              <a:rPr dirty="0" err="1"/>
              <a:t>μι</a:t>
            </a:r>
            <a:r>
              <a:rPr dirty="0"/>
              <a:t>α κοινωνική επιχείρηση με στόχο να βελτιώσουμε ένα ζήτημα που αφορά την κοινότητά μας;</a:t>
            </a:r>
          </a:p>
          <a:p>
            <a:pPr marL="285750" marR="0" lvl="0" indent="-285750" algn="l" rtl="0">
              <a:spcBef>
                <a:spcPts val="0"/>
              </a:spcBef>
              <a:spcAft>
                <a:spcPts val="0"/>
              </a:spcAft>
              <a:buClr>
                <a:schemeClr val="dk1"/>
              </a:buClr>
              <a:buSzPts val="1600"/>
              <a:buFont typeface="Arial"/>
              <a:buChar char="•"/>
              <a:defRPr sz="1600">
                <a:solidFill>
                  <a:schemeClr val="dk1"/>
                </a:solidFill>
                <a:latin typeface="Calibri"/>
                <a:ea typeface="Calibri"/>
                <a:cs typeface="Calibri"/>
                <a:sym typeface="Calibri"/>
              </a:defRPr>
            </a:pPr>
            <a:r>
              <a:rPr dirty="0" err="1"/>
              <a:t>Ομ</a:t>
            </a:r>
            <a:r>
              <a:rPr dirty="0"/>
              <a:t>αδοποιήστε τους συμμετέχοντες ανάλογα με το ενδιαφέρον τους σε ένα κοινωνικό ζήτημα/πρόβλημα που αφορά την κοινότητά τους.</a:t>
            </a:r>
          </a:p>
          <a:p>
            <a:pPr marL="285750" marR="0" lvl="0" indent="-285750" algn="l" rtl="0">
              <a:spcBef>
                <a:spcPts val="0"/>
              </a:spcBef>
              <a:spcAft>
                <a:spcPts val="0"/>
              </a:spcAft>
              <a:buClr>
                <a:schemeClr val="dk1"/>
              </a:buClr>
              <a:buSzPts val="1600"/>
              <a:buFont typeface="Arial"/>
              <a:buChar char="•"/>
              <a:defRPr sz="1600">
                <a:solidFill>
                  <a:schemeClr val="dk1"/>
                </a:solidFill>
                <a:latin typeface="Calibri"/>
                <a:ea typeface="Calibri"/>
                <a:cs typeface="Calibri"/>
                <a:sym typeface="Calibri"/>
              </a:defRPr>
            </a:pPr>
            <a:r>
              <a:rPr dirty="0" err="1"/>
              <a:t>Ζητήστε</a:t>
            </a:r>
            <a:r>
              <a:rPr dirty="0"/>
              <a:t> </a:t>
            </a:r>
            <a:r>
              <a:rPr dirty="0" err="1"/>
              <a:t>τους</a:t>
            </a:r>
            <a:r>
              <a:rPr dirty="0"/>
              <a:t> να </a:t>
            </a:r>
            <a:r>
              <a:rPr dirty="0" err="1"/>
              <a:t>γράψουν</a:t>
            </a:r>
            <a:r>
              <a:rPr dirty="0"/>
              <a:t> </a:t>
            </a:r>
            <a:r>
              <a:rPr dirty="0" err="1"/>
              <a:t>το</a:t>
            </a:r>
            <a:r>
              <a:rPr dirty="0"/>
              <a:t> </a:t>
            </a:r>
            <a:r>
              <a:rPr dirty="0" err="1"/>
              <a:t>κοινωνικό</a:t>
            </a:r>
            <a:r>
              <a:rPr dirty="0"/>
              <a:t> </a:t>
            </a:r>
            <a:r>
              <a:rPr dirty="0" err="1"/>
              <a:t>ζήτημ</a:t>
            </a:r>
            <a:r>
              <a:rPr dirty="0"/>
              <a:t>α που τους αφορά στο κέντρο ενός μεγάλου φύλλου χαρτιού. </a:t>
            </a:r>
            <a:r>
              <a:rPr dirty="0" err="1"/>
              <a:t>Δώστε</a:t>
            </a:r>
            <a:r>
              <a:rPr dirty="0"/>
              <a:t> </a:t>
            </a:r>
            <a:r>
              <a:rPr dirty="0" err="1"/>
              <a:t>σε</a:t>
            </a:r>
            <a:r>
              <a:rPr dirty="0"/>
              <a:t> </a:t>
            </a:r>
            <a:r>
              <a:rPr dirty="0" err="1"/>
              <a:t>κάθε</a:t>
            </a:r>
            <a:r>
              <a:rPr dirty="0"/>
              <a:t> μα</a:t>
            </a:r>
            <a:r>
              <a:rPr dirty="0" err="1"/>
              <a:t>θητή</a:t>
            </a:r>
            <a:r>
              <a:rPr dirty="0"/>
              <a:t> α</a:t>
            </a:r>
            <a:r>
              <a:rPr dirty="0" err="1"/>
              <a:t>υτοκόλλητες</a:t>
            </a:r>
            <a:r>
              <a:rPr dirty="0"/>
              <a:t> </a:t>
            </a:r>
            <a:r>
              <a:rPr dirty="0" err="1"/>
              <a:t>σημειώσεις</a:t>
            </a:r>
            <a:r>
              <a:rPr dirty="0"/>
              <a:t> και </a:t>
            </a:r>
            <a:r>
              <a:rPr dirty="0" err="1"/>
              <a:t>δώστε</a:t>
            </a:r>
            <a:r>
              <a:rPr dirty="0"/>
              <a:t> </a:t>
            </a:r>
            <a:r>
              <a:rPr dirty="0" err="1"/>
              <a:t>τους</a:t>
            </a:r>
            <a:r>
              <a:rPr dirty="0"/>
              <a:t> </a:t>
            </a:r>
            <a:r>
              <a:rPr dirty="0" err="1"/>
              <a:t>χρόνο</a:t>
            </a:r>
            <a:r>
              <a:rPr dirty="0"/>
              <a:t> π</a:t>
            </a:r>
            <a:r>
              <a:rPr dirty="0" err="1"/>
              <a:t>έντε</a:t>
            </a:r>
            <a:r>
              <a:rPr dirty="0"/>
              <a:t> </a:t>
            </a:r>
            <a:r>
              <a:rPr dirty="0" err="1"/>
              <a:t>λε</a:t>
            </a:r>
            <a:r>
              <a:rPr dirty="0"/>
              <a:t>πτών για να σκεφτούν πιθανές λύσεις σε αυτό το συγκεκριμένο πρόβλημα ή ζήτημα.</a:t>
            </a:r>
          </a:p>
          <a:p>
            <a:pPr marL="285750" marR="0" lvl="0" indent="-285750" algn="l" rtl="0">
              <a:spcBef>
                <a:spcPts val="0"/>
              </a:spcBef>
              <a:spcAft>
                <a:spcPts val="0"/>
              </a:spcAft>
              <a:buClr>
                <a:schemeClr val="dk1"/>
              </a:buClr>
              <a:buSzPts val="1600"/>
              <a:buFont typeface="Arial"/>
              <a:buChar char="•"/>
              <a:defRPr sz="1600">
                <a:solidFill>
                  <a:schemeClr val="dk1"/>
                </a:solidFill>
                <a:latin typeface="Calibri"/>
                <a:ea typeface="Calibri"/>
                <a:cs typeface="Calibri"/>
                <a:sym typeface="Calibri"/>
              </a:defRPr>
            </a:pPr>
            <a:r>
              <a:rPr dirty="0" err="1"/>
              <a:t>Ζητήστε</a:t>
            </a:r>
            <a:r>
              <a:rPr dirty="0"/>
              <a:t> από </a:t>
            </a:r>
            <a:r>
              <a:rPr dirty="0" err="1"/>
              <a:t>κάθε</a:t>
            </a:r>
            <a:r>
              <a:rPr dirty="0"/>
              <a:t> </a:t>
            </a:r>
            <a:r>
              <a:rPr dirty="0" err="1"/>
              <a:t>ομάδ</a:t>
            </a:r>
            <a:r>
              <a:rPr dirty="0"/>
              <a:t>α να συζητήσει τις προτεινόμενες λύσεις και να δημιουργήσει μια κοινωνική επιχείρηση που θα μπορούσε να προσφέρει μια λύση στο διακυβευόμενο κοινωνικό ζήτημα μέσω μιας συγκεκριμένης επιχειρηματικής δραστηριότητας.</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5"/>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5"/>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5"/>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1. Κοινωνική επιχειρηματικότητα και ΣΒΑ</a:t>
            </a:r>
            <a:endParaRPr>
              <a:solidFill>
                <a:srgbClr val="FFFFFF"/>
              </a:solidFill>
            </a:endParaRPr>
          </a:p>
        </p:txBody>
      </p:sp>
      <p:sp>
        <p:nvSpPr>
          <p:cNvPr id="115" name="Google Shape;115;p5"/>
          <p:cNvSpPr txBox="1"/>
          <p:nvPr/>
        </p:nvSpPr>
        <p:spPr>
          <a:xfrm>
            <a:off x="643467" y="2633149"/>
            <a:ext cx="11350413"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sz="1600" dirty="0" err="1"/>
              <a:t>Το</a:t>
            </a:r>
            <a:r>
              <a:rPr sz="1600" dirty="0"/>
              <a:t> </a:t>
            </a:r>
            <a:r>
              <a:rPr sz="1600" dirty="0" err="1"/>
              <a:t>κύριο</a:t>
            </a:r>
            <a:r>
              <a:rPr sz="1600" dirty="0"/>
              <a:t> πλα</a:t>
            </a:r>
            <a:r>
              <a:rPr sz="1600" dirty="0" err="1"/>
              <a:t>ίσιο</a:t>
            </a:r>
            <a:r>
              <a:rPr sz="1600" dirty="0"/>
              <a:t> ανα</a:t>
            </a:r>
            <a:r>
              <a:rPr sz="1600" dirty="0" err="1"/>
              <a:t>φοράς</a:t>
            </a:r>
            <a:r>
              <a:rPr sz="1600" dirty="0"/>
              <a:t> </a:t>
            </a:r>
            <a:r>
              <a:rPr sz="1600" dirty="0" err="1"/>
              <a:t>γι</a:t>
            </a:r>
            <a:r>
              <a:rPr sz="1600" dirty="0"/>
              <a:t>α την κοινωνική επιχειρηματικότητα είναι η στρατηγική «Ευρώπη 2020» και το θεματολόγιο της ΕΕ για την ανάπτυξη και την απασχόληση για αυτή τη δεκαετία. </a:t>
            </a:r>
            <a:r>
              <a:rPr sz="1600" dirty="0" err="1"/>
              <a:t>Εν</a:t>
            </a:r>
            <a:r>
              <a:rPr sz="1600" dirty="0"/>
              <a:t> π</a:t>
            </a:r>
            <a:r>
              <a:rPr sz="1600" dirty="0" err="1"/>
              <a:t>ροκειμένω</a:t>
            </a:r>
            <a:r>
              <a:rPr sz="1600" dirty="0"/>
              <a:t>, η </a:t>
            </a:r>
            <a:r>
              <a:rPr sz="1600" dirty="0" err="1"/>
              <a:t>έξυ</a:t>
            </a:r>
            <a:r>
              <a:rPr sz="1600" dirty="0"/>
              <a:t>πνη, διατηρήσιμη και χωρίς αποκλεισμούς ανάπτυξη προσδιορίζεται ως ο τρόπος για να ξεπεραστούν οι διαρθρωτικές ελλείψεις της ευρωπαϊκής οικονομίας, να βελτιωθεί η ανταγωνιστικότητα και η παραγωγικότητά της και να υποστηριχθεί μια βιώσιμη κοινωνική οικονομία της αγοράς. Η </a:t>
            </a:r>
            <a:r>
              <a:rPr sz="1600" dirty="0" err="1"/>
              <a:t>έννοι</a:t>
            </a:r>
            <a:r>
              <a:rPr sz="1600" dirty="0"/>
              <a:t>α της «ανάπτυξης» είναι ήδη άρρηκτα συνδεδεμένη με τη «βιωσιμότητα».</a:t>
            </a: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sz="1600" dirty="0" err="1"/>
              <a:t>Αυτό</a:t>
            </a:r>
            <a:r>
              <a:rPr sz="1600" dirty="0"/>
              <a:t> </a:t>
            </a:r>
            <a:r>
              <a:rPr sz="1600" dirty="0" err="1"/>
              <a:t>σημ</a:t>
            </a:r>
            <a:r>
              <a:rPr sz="1600" dirty="0"/>
              <a:t>αίνει ότι, από ηθική και πρακτική άποψη, ο σημερινός τρόπος ανάπτυξης δημιουργεί αυξανόμενη ανισότητα και είναι επίσης σαφές ότι ο μεγαλύτερος περιοριστικός παράγοντας για τη μελλοντική ανάπτυξη δεν είναι η διαθεσιμότητα ανθρώπινου κεφαλαίου, αλλά οι εναπομείναντες φυσικοί πόροι στον πλανήτη. </a:t>
            </a:r>
            <a:r>
              <a:rPr sz="1600" dirty="0" err="1"/>
              <a:t>Γι</a:t>
            </a:r>
            <a:r>
              <a:rPr sz="1600" dirty="0"/>
              <a:t>α να ορίσουμε αυτές τις πολιτικές και δράσεις για την αντιμετώπιση της ανισότητας και της κλιματικής αλλαγής, μπορούμε να κατανοήσουμε την κοινωνική επιχειρηματικότητα ως υπηρεσία σε τρεις κλίμακες:</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sz="1600" dirty="0"/>
              <a:t>1. </a:t>
            </a:r>
            <a:r>
              <a:rPr sz="1600" dirty="0" err="1"/>
              <a:t>Σε</a:t>
            </a:r>
            <a:r>
              <a:rPr sz="1600" dirty="0"/>
              <a:t> </a:t>
            </a:r>
            <a:r>
              <a:rPr sz="1600" dirty="0" err="1"/>
              <a:t>το</a:t>
            </a:r>
            <a:r>
              <a:rPr sz="1600" dirty="0"/>
              <a:t>πικό επίπεδο: η συμβολή της αξίας στην άμεση κοινότητα</a:t>
            </a:r>
          </a:p>
          <a:p>
            <a:pPr marL="0" marR="0" lvl="0" indent="0" algn="l" rtl="0">
              <a:spcBef>
                <a:spcPts val="0"/>
              </a:spcBef>
              <a:spcAft>
                <a:spcPts val="0"/>
              </a:spcAft>
              <a:buNone/>
              <a:defRPr sz="1800">
                <a:solidFill>
                  <a:schemeClr val="dk1"/>
                </a:solidFill>
                <a:latin typeface="Calibri"/>
                <a:ea typeface="Calibri"/>
                <a:cs typeface="Calibri"/>
                <a:sym typeface="Calibri"/>
              </a:defRPr>
            </a:pPr>
            <a:r>
              <a:rPr sz="1600" dirty="0"/>
              <a:t>2. </a:t>
            </a:r>
            <a:r>
              <a:rPr sz="1600" dirty="0" err="1"/>
              <a:t>Σε</a:t>
            </a:r>
            <a:r>
              <a:rPr sz="1600" dirty="0"/>
              <a:t> </a:t>
            </a:r>
            <a:r>
              <a:rPr sz="1600" dirty="0" err="1"/>
              <a:t>ευρω</a:t>
            </a:r>
            <a:r>
              <a:rPr sz="1600" dirty="0"/>
              <a:t>περιφερειακό επίπεδο: δημιουργία αξίας στο πλαίσιο των τομέων κοινού ενδιαφέροντος της ΕΕ</a:t>
            </a:r>
          </a:p>
          <a:p>
            <a:pPr marL="0" marR="0" lvl="0" indent="0" algn="l" rtl="0">
              <a:spcBef>
                <a:spcPts val="0"/>
              </a:spcBef>
              <a:spcAft>
                <a:spcPts val="0"/>
              </a:spcAft>
              <a:buNone/>
              <a:defRPr sz="1800">
                <a:solidFill>
                  <a:schemeClr val="dk1"/>
                </a:solidFill>
                <a:latin typeface="Calibri"/>
                <a:ea typeface="Calibri"/>
                <a:cs typeface="Calibri"/>
                <a:sym typeface="Calibri"/>
              </a:defRPr>
            </a:pPr>
            <a:r>
              <a:rPr sz="1600" dirty="0"/>
              <a:t>3. </a:t>
            </a:r>
            <a:r>
              <a:rPr sz="1600" dirty="0" err="1"/>
              <a:t>Σφ</a:t>
            </a:r>
            <a:r>
              <a:rPr sz="1600" dirty="0"/>
              <a:t>αιρικό: δημιουργία αξίας για τη βιόσφαιρα, με τη μορφή μειώσεων των αρνητικών εξωτερικών επιδράσεων που επιτρέπουν</a:t>
            </a:r>
          </a:p>
          <a:p>
            <a:pPr marL="0" marR="0" lvl="0" indent="0" algn="l" rtl="0">
              <a:spcBef>
                <a:spcPts val="0"/>
              </a:spcBef>
              <a:spcAft>
                <a:spcPts val="0"/>
              </a:spcAft>
              <a:buNone/>
              <a:defRPr sz="1800">
                <a:solidFill>
                  <a:schemeClr val="dk1"/>
                </a:solidFill>
                <a:latin typeface="Calibri"/>
                <a:ea typeface="Calibri"/>
                <a:cs typeface="Calibri"/>
                <a:sym typeface="Calibri"/>
              </a:defRPr>
            </a:pPr>
            <a:r>
              <a:rPr sz="1600" dirty="0"/>
              <a:t>α</a:t>
            </a:r>
            <a:r>
              <a:rPr sz="1600" dirty="0" err="1"/>
              <a:t>ντιμετω</a:t>
            </a:r>
            <a:r>
              <a:rPr sz="1600" dirty="0"/>
              <a:t>πίστε με επιτυχία την πρόκληση του περιορισμού της ανθρώπινης δραστηριότητας (συμπεριλαμβανομένης της οικονομικής) στη φέρουσα ικανότητα </a:t>
            </a:r>
            <a:r>
              <a:rPr lang="el-GR" sz="1600" dirty="0"/>
              <a:t>του πλανήτη</a:t>
            </a:r>
            <a:r>
              <a:rPr sz="1600" dirty="0"/>
              <a:t>.</a:t>
            </a:r>
            <a:endParaRPr sz="16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5"/>
        <p:cNvGrpSpPr/>
        <p:nvPr/>
      </p:nvGrpSpPr>
      <p:grpSpPr>
        <a:xfrm>
          <a:off x="0" y="0"/>
          <a:ext cx="0" cy="0"/>
          <a:chOff x="0" y="0"/>
          <a:chExt cx="0" cy="0"/>
        </a:xfrm>
      </p:grpSpPr>
      <p:sp>
        <p:nvSpPr>
          <p:cNvPr id="516" name="Google Shape;516;p47"/>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47"/>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47"/>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6. Σχεδιασμός επιμέρους σχεδίων καθοδήγησης</a:t>
            </a:r>
            <a:endParaRPr>
              <a:solidFill>
                <a:srgbClr val="FFFFFF"/>
              </a:solidFill>
            </a:endParaRPr>
          </a:p>
        </p:txBody>
      </p:sp>
      <p:sp>
        <p:nvSpPr>
          <p:cNvPr id="519" name="Google Shape;519;p47"/>
          <p:cNvSpPr txBox="1"/>
          <p:nvPr/>
        </p:nvSpPr>
        <p:spPr>
          <a:xfrm>
            <a:off x="556259" y="2633149"/>
            <a:ext cx="10992273" cy="4770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600">
                <a:solidFill>
                  <a:schemeClr val="dk1"/>
                </a:solidFill>
                <a:latin typeface="Calibri"/>
                <a:ea typeface="Calibri"/>
                <a:cs typeface="Calibri"/>
                <a:sym typeface="Calibri"/>
              </a:defRPr>
            </a:pPr>
            <a:r>
              <a:rPr dirty="0" err="1"/>
              <a:t>Μι</a:t>
            </a:r>
            <a:r>
              <a:rPr dirty="0"/>
              <a:t>α βασική πτυχή που δεν μπορεί να αγνοηθεί κατά τον σχεδιασμό σχεδίων που θα συνοδεύουν την επιχειρηματική διαδικασία είναι η αξιολόγηση. </a:t>
            </a:r>
            <a:r>
              <a:rPr dirty="0" err="1"/>
              <a:t>Μι</a:t>
            </a:r>
            <a:r>
              <a:rPr dirty="0"/>
              <a:t>α καλή διαδικασία αξιολόγησης θα πρέπει να περιλαμβάνει τουλάχιστον τις ακόλουθες διαστάσεις:</a:t>
            </a: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defRPr sz="1600">
                <a:solidFill>
                  <a:schemeClr val="dk1"/>
                </a:solidFill>
                <a:latin typeface="Calibri"/>
                <a:ea typeface="Calibri"/>
                <a:cs typeface="Calibri"/>
                <a:sym typeface="Calibri"/>
              </a:defRPr>
            </a:pPr>
            <a:r>
              <a:rPr lang="en-GB" dirty="0"/>
              <a:t>o </a:t>
            </a:r>
            <a:r>
              <a:rPr dirty="0" err="1"/>
              <a:t>Λόγοι</a:t>
            </a:r>
            <a:r>
              <a:rPr dirty="0"/>
              <a:t> </a:t>
            </a:r>
            <a:r>
              <a:rPr dirty="0" err="1"/>
              <a:t>συμμετοχής</a:t>
            </a:r>
            <a:r>
              <a:rPr dirty="0"/>
              <a:t> </a:t>
            </a:r>
            <a:r>
              <a:rPr dirty="0" err="1"/>
              <a:t>στο</a:t>
            </a:r>
            <a:r>
              <a:rPr dirty="0"/>
              <a:t> </a:t>
            </a:r>
            <a:r>
              <a:rPr dirty="0" err="1"/>
              <a:t>Πρόγρ</a:t>
            </a:r>
            <a:r>
              <a:rPr dirty="0"/>
              <a:t>αμμα Υποστήριξης Επιχειρηματικότητας.</a:t>
            </a:r>
          </a:p>
          <a:p>
            <a:pPr marL="0" marR="0" lvl="0" indent="0" algn="just" rtl="0">
              <a:spcBef>
                <a:spcPts val="0"/>
              </a:spcBef>
              <a:spcAft>
                <a:spcPts val="0"/>
              </a:spcAft>
              <a:buNone/>
              <a:defRPr sz="1600">
                <a:solidFill>
                  <a:schemeClr val="dk1"/>
                </a:solidFill>
                <a:latin typeface="Calibri"/>
                <a:ea typeface="Calibri"/>
                <a:cs typeface="Calibri"/>
                <a:sym typeface="Calibri"/>
              </a:defRPr>
            </a:pPr>
            <a:r>
              <a:rPr lang="en-GB" dirty="0"/>
              <a:t>o </a:t>
            </a:r>
            <a:r>
              <a:rPr dirty="0" err="1"/>
              <a:t>Ενδι</a:t>
            </a:r>
            <a:r>
              <a:rPr dirty="0"/>
              <a:t>αφέρον για τις δραστηριότητες καθοδήγησης και το βαθμό συμμετοχής σε αυτές.</a:t>
            </a:r>
          </a:p>
          <a:p>
            <a:pPr marL="0" marR="0" lvl="0" indent="0" algn="l" rtl="0">
              <a:spcBef>
                <a:spcPts val="0"/>
              </a:spcBef>
              <a:spcAft>
                <a:spcPts val="0"/>
              </a:spcAft>
              <a:buNone/>
              <a:defRPr sz="1600">
                <a:solidFill>
                  <a:schemeClr val="dk1"/>
                </a:solidFill>
                <a:latin typeface="Calibri"/>
                <a:ea typeface="Calibri"/>
                <a:cs typeface="Calibri"/>
                <a:sym typeface="Calibri"/>
              </a:defRPr>
            </a:pPr>
            <a:r>
              <a:rPr dirty="0" err="1"/>
              <a:t>ικ</a:t>
            </a:r>
            <a:r>
              <a:rPr dirty="0"/>
              <a:t>ανοποίηση με τα στάδια καθοδήγησης που έχουν περάσει.</a:t>
            </a:r>
          </a:p>
          <a:p>
            <a:pPr marL="0" marR="0" lvl="0" indent="0" algn="l" rtl="0">
              <a:spcBef>
                <a:spcPts val="0"/>
              </a:spcBef>
              <a:spcAft>
                <a:spcPts val="0"/>
              </a:spcAft>
              <a:buNone/>
              <a:defRPr sz="1600">
                <a:solidFill>
                  <a:schemeClr val="dk1"/>
                </a:solidFill>
                <a:latin typeface="Calibri"/>
                <a:ea typeface="Calibri"/>
                <a:cs typeface="Calibri"/>
                <a:sym typeface="Calibri"/>
              </a:defRPr>
            </a:pPr>
            <a:r>
              <a:rPr dirty="0"/>
              <a:t>π</a:t>
            </a:r>
            <a:r>
              <a:rPr dirty="0" err="1"/>
              <a:t>ληροφορίες</a:t>
            </a:r>
            <a:r>
              <a:rPr dirty="0"/>
              <a:t> και κα</a:t>
            </a:r>
            <a:r>
              <a:rPr dirty="0" err="1"/>
              <a:t>θοδήγηση</a:t>
            </a:r>
            <a:r>
              <a:rPr dirty="0"/>
              <a:t> π</a:t>
            </a:r>
            <a:r>
              <a:rPr dirty="0" err="1"/>
              <a:t>ου</a:t>
            </a:r>
            <a:r>
              <a:rPr dirty="0"/>
              <a:t> </a:t>
            </a:r>
            <a:r>
              <a:rPr dirty="0" err="1"/>
              <a:t>ήτ</a:t>
            </a:r>
            <a:r>
              <a:rPr dirty="0"/>
              <a:t>αν πιο χρήσιμες για εσάς.</a:t>
            </a:r>
          </a:p>
          <a:p>
            <a:pPr marL="0" marR="0" lvl="0" indent="0" algn="l" rtl="0">
              <a:spcBef>
                <a:spcPts val="0"/>
              </a:spcBef>
              <a:spcAft>
                <a:spcPts val="0"/>
              </a:spcAft>
              <a:buNone/>
              <a:defRPr sz="1600">
                <a:solidFill>
                  <a:schemeClr val="dk1"/>
                </a:solidFill>
                <a:latin typeface="Calibri"/>
                <a:ea typeface="Calibri"/>
                <a:cs typeface="Calibri"/>
                <a:sym typeface="Calibri"/>
              </a:defRPr>
            </a:pPr>
            <a:r>
              <a:rPr dirty="0"/>
              <a:t>o Επ</a:t>
            </a:r>
            <a:r>
              <a:rPr dirty="0" err="1"/>
              <a:t>ίδρ</a:t>
            </a:r>
            <a:r>
              <a:rPr dirty="0"/>
              <a:t>αση της υπηρεσίας καθοδήγησης στην ευαισθητοποίηση όσον αφορά τη συμμετοχή σε δραστηριότητες επιχειρηματικότητας.</a:t>
            </a:r>
          </a:p>
          <a:p>
            <a:pPr marL="0" marR="0" lvl="0" indent="0" algn="l" rtl="0">
              <a:spcBef>
                <a:spcPts val="0"/>
              </a:spcBef>
              <a:spcAft>
                <a:spcPts val="0"/>
              </a:spcAft>
              <a:buNone/>
              <a:defRPr sz="1600">
                <a:solidFill>
                  <a:schemeClr val="dk1"/>
                </a:solidFill>
                <a:latin typeface="Calibri"/>
                <a:ea typeface="Calibri"/>
                <a:cs typeface="Calibri"/>
                <a:sym typeface="Calibri"/>
              </a:defRPr>
            </a:pPr>
            <a:r>
              <a:rPr dirty="0"/>
              <a:t>o</a:t>
            </a:r>
            <a:r>
              <a:rPr lang="el-GR" dirty="0"/>
              <a:t>Ευχαριστημένοι </a:t>
            </a:r>
            <a:r>
              <a:rPr dirty="0" err="1"/>
              <a:t>με</a:t>
            </a:r>
            <a:r>
              <a:rPr dirty="0"/>
              <a:t> τον σύμβουλο καθοδήγησης</a:t>
            </a:r>
          </a:p>
          <a:p>
            <a:pPr marL="0" marR="0" lvl="0" indent="0" algn="l" rtl="0">
              <a:spcBef>
                <a:spcPts val="0"/>
              </a:spcBef>
              <a:spcAft>
                <a:spcPts val="0"/>
              </a:spcAft>
              <a:buNone/>
              <a:defRPr sz="1600">
                <a:solidFill>
                  <a:schemeClr val="dk1"/>
                </a:solidFill>
                <a:latin typeface="Calibri"/>
                <a:ea typeface="Calibri"/>
                <a:cs typeface="Calibri"/>
                <a:sym typeface="Calibri"/>
              </a:defRPr>
            </a:pPr>
            <a:r>
              <a:rPr dirty="0"/>
              <a:t>α</a:t>
            </a:r>
            <a:r>
              <a:rPr dirty="0" err="1"/>
              <a:t>λλ</a:t>
            </a:r>
            <a:r>
              <a:rPr dirty="0"/>
              <a:t>αγές που θα προτείνατε.</a:t>
            </a:r>
          </a:p>
          <a:p>
            <a:pPr marL="0" marR="0" lvl="0" indent="0" algn="l" rtl="0">
              <a:spcBef>
                <a:spcPts val="0"/>
              </a:spcBef>
              <a:spcAft>
                <a:spcPts val="0"/>
              </a:spcAft>
              <a:buNone/>
            </a:pPr>
            <a:endParaRPr sz="1600" b="1" dirty="0">
              <a:solidFill>
                <a:schemeClr val="dk1"/>
              </a:solidFill>
              <a:latin typeface="Calibri"/>
              <a:cs typeface="Calibri"/>
              <a:sym typeface="Calibri"/>
            </a:endParaRPr>
          </a:p>
          <a:p>
            <a:pPr marL="0" marR="0" lvl="0" indent="0" algn="l" rtl="0">
              <a:spcBef>
                <a:spcPts val="0"/>
              </a:spcBef>
              <a:spcAft>
                <a:spcPts val="0"/>
              </a:spcAft>
              <a:buNone/>
              <a:defRPr sz="1600" b="1">
                <a:solidFill>
                  <a:schemeClr val="dk1"/>
                </a:solidFill>
                <a:latin typeface="Calibri"/>
                <a:cs typeface="Calibri"/>
                <a:sym typeface="Calibri"/>
              </a:defRPr>
            </a:pPr>
            <a:r>
              <a:rPr dirty="0" err="1"/>
              <a:t>Τέλος</a:t>
            </a:r>
            <a:r>
              <a:rPr dirty="0"/>
              <a:t> </a:t>
            </a:r>
            <a:r>
              <a:rPr dirty="0" err="1"/>
              <a:t>της</a:t>
            </a:r>
            <a:r>
              <a:rPr dirty="0"/>
              <a:t> </a:t>
            </a:r>
            <a:r>
              <a:rPr dirty="0" err="1"/>
              <a:t>ενότητ</a:t>
            </a:r>
            <a:r>
              <a:rPr dirty="0"/>
              <a:t>ας</a:t>
            </a:r>
            <a:endParaRPr b="1"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a:defRPr sz="1600">
                <a:solidFill>
                  <a:schemeClr val="dk1"/>
                </a:solidFill>
                <a:latin typeface="Calibri"/>
                <a:cs typeface="Calibri"/>
              </a:defRPr>
            </a:pPr>
            <a:r>
              <a:rPr dirty="0" err="1"/>
              <a:t>Έχετε</a:t>
            </a:r>
            <a:r>
              <a:rPr dirty="0"/>
              <a:t> </a:t>
            </a:r>
            <a:r>
              <a:rPr dirty="0" err="1"/>
              <a:t>φτάσει</a:t>
            </a:r>
            <a:r>
              <a:rPr dirty="0"/>
              <a:t> </a:t>
            </a:r>
            <a:r>
              <a:rPr dirty="0" err="1"/>
              <a:t>στο</a:t>
            </a:r>
            <a:r>
              <a:rPr dirty="0"/>
              <a:t> </a:t>
            </a:r>
            <a:r>
              <a:rPr dirty="0" err="1"/>
              <a:t>τέλος</a:t>
            </a:r>
            <a:r>
              <a:rPr dirty="0"/>
              <a:t> α</a:t>
            </a:r>
            <a:r>
              <a:rPr dirty="0" err="1"/>
              <a:t>υτής</a:t>
            </a:r>
            <a:r>
              <a:rPr dirty="0"/>
              <a:t> </a:t>
            </a:r>
            <a:r>
              <a:rPr dirty="0" err="1"/>
              <a:t>της</a:t>
            </a:r>
            <a:r>
              <a:rPr dirty="0"/>
              <a:t> </a:t>
            </a:r>
            <a:r>
              <a:rPr dirty="0" err="1"/>
              <a:t>ενότητ</a:t>
            </a:r>
            <a:r>
              <a:rPr dirty="0"/>
              <a:t>ας. </a:t>
            </a:r>
            <a:r>
              <a:rPr dirty="0" err="1"/>
              <a:t>Στη</a:t>
            </a:r>
            <a:r>
              <a:rPr dirty="0"/>
              <a:t> </a:t>
            </a:r>
            <a:r>
              <a:rPr dirty="0" err="1"/>
              <a:t>συνέχει</a:t>
            </a:r>
            <a:r>
              <a:rPr dirty="0"/>
              <a:t>α θα βρείτε αρκετές ερωτήσεις κουίζ σχετικά με τα τέσσερα θέματα που παρουσιάζονται εδώ. </a:t>
            </a:r>
          </a:p>
          <a:p>
            <a:pPr>
              <a:defRPr sz="1600">
                <a:solidFill>
                  <a:schemeClr val="dk1"/>
                </a:solidFill>
                <a:latin typeface="Calibri"/>
                <a:cs typeface="Calibri"/>
              </a:defRPr>
            </a:pPr>
            <a:r>
              <a:rPr dirty="0" err="1"/>
              <a:t>Ότ</a:t>
            </a:r>
            <a:r>
              <a:rPr dirty="0"/>
              <a:t>αν τελειώσετε, συνεχίστε στην επόμενη ενότητα.</a:t>
            </a: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1"/>
        <p:cNvGrpSpPr/>
        <p:nvPr/>
      </p:nvGrpSpPr>
      <p:grpSpPr>
        <a:xfrm>
          <a:off x="0" y="0"/>
          <a:ext cx="0" cy="0"/>
          <a:chOff x="0" y="0"/>
          <a:chExt cx="0" cy="0"/>
        </a:xfrm>
      </p:grpSpPr>
      <p:sp>
        <p:nvSpPr>
          <p:cNvPr id="532" name="Google Shape;532;p49"/>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49"/>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4" name="Google Shape;534;p49"/>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Αξιολόγηση της μάθησης </a:t>
            </a:r>
          </a:p>
        </p:txBody>
      </p:sp>
      <p:sp>
        <p:nvSpPr>
          <p:cNvPr id="535" name="Google Shape;535;p49"/>
          <p:cNvSpPr txBox="1"/>
          <p:nvPr/>
        </p:nvSpPr>
        <p:spPr>
          <a:xfrm>
            <a:off x="724830" y="2705226"/>
            <a:ext cx="11467170"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b="1" dirty="0" err="1"/>
              <a:t>Ερώτηση</a:t>
            </a:r>
            <a:r>
              <a:rPr b="1" dirty="0"/>
              <a:t> 1:  </a:t>
            </a:r>
            <a:r>
              <a:rPr b="1" dirty="0" err="1"/>
              <a:t>Κοινωνική</a:t>
            </a:r>
            <a:r>
              <a:rPr b="1" dirty="0"/>
              <a:t> επ</a:t>
            </a:r>
            <a:r>
              <a:rPr b="1" dirty="0" err="1"/>
              <a:t>ιχειρημ</a:t>
            </a:r>
            <a:r>
              <a:rPr b="1" dirty="0"/>
              <a:t>ατικότητα και ΣΒΑ: Υπάρχουν 17 στόχοι που ταξινομούνται σε πέντε γραμμές δράσης. </a:t>
            </a:r>
            <a:r>
              <a:rPr b="1" dirty="0" err="1"/>
              <a:t>Ποιο</a:t>
            </a:r>
            <a:r>
              <a:rPr b="1" dirty="0"/>
              <a:t> από τα παρα</a:t>
            </a:r>
            <a:r>
              <a:rPr b="1" dirty="0" err="1"/>
              <a:t>κάτω</a:t>
            </a:r>
            <a:r>
              <a:rPr b="1" dirty="0"/>
              <a:t> </a:t>
            </a:r>
            <a:r>
              <a:rPr b="1" dirty="0" err="1"/>
              <a:t>δεν</a:t>
            </a:r>
            <a:r>
              <a:rPr b="1" dirty="0"/>
              <a:t> α</a:t>
            </a:r>
            <a:r>
              <a:rPr b="1" dirty="0" err="1"/>
              <a:t>νήκει</a:t>
            </a:r>
            <a:r>
              <a:rPr b="1" dirty="0"/>
              <a:t> </a:t>
            </a:r>
            <a:r>
              <a:rPr b="1" dirty="0" err="1"/>
              <a:t>στη</a:t>
            </a:r>
            <a:r>
              <a:rPr b="1" dirty="0"/>
              <a:t> </a:t>
            </a:r>
            <a:r>
              <a:rPr b="1" dirty="0" err="1"/>
              <a:t>λίστ</a:t>
            </a:r>
            <a:r>
              <a:rPr b="1" dirty="0"/>
              <a:t>α;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πλα</a:t>
            </a:r>
            <a:r>
              <a:rPr dirty="0" err="1"/>
              <a:t>νήτης</a:t>
            </a:r>
            <a:r>
              <a:rPr dirty="0"/>
              <a:t>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a:t>
            </a:r>
            <a:r>
              <a:rPr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Ειρήνη</a:t>
            </a:r>
            <a:r>
              <a:rPr dirty="0"/>
              <a:t>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a:t>
            </a:r>
            <a:r>
              <a:rPr lang="el-G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ευημερία</a:t>
            </a:r>
            <a:r>
              <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a:t>
            </a:r>
            <a:r>
              <a:rPr dirty="0" err="1"/>
              <a:t>Οικονομί</a:t>
            </a:r>
            <a:r>
              <a:rPr dirty="0"/>
              <a:t>α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cs typeface="Calibri"/>
                <a:sym typeface="Calibri"/>
              </a:defRPr>
            </a:pPr>
            <a:r>
              <a:rPr b="1" dirty="0" err="1"/>
              <a:t>Όλ</a:t>
            </a:r>
            <a:r>
              <a:rPr b="1" dirty="0"/>
              <a:t>α τα παραπάνω</a:t>
            </a:r>
          </a:p>
        </p:txBody>
      </p:sp>
      <p:sp>
        <p:nvSpPr>
          <p:cNvPr id="536" name="Google Shape;536;p49"/>
          <p:cNvSpPr txBox="1"/>
          <p:nvPr/>
        </p:nvSpPr>
        <p:spPr>
          <a:xfrm>
            <a:off x="724830" y="4736511"/>
            <a:ext cx="1146717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lang="el-GR" b="1" dirty="0"/>
              <a:t>Ερώτηση </a:t>
            </a:r>
            <a:r>
              <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2: </a:t>
            </a:r>
            <a:r>
              <a:rPr b="1"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Κοινωνική</a:t>
            </a:r>
            <a:r>
              <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Επ</a:t>
            </a:r>
            <a:r>
              <a:rPr b="1"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ιχειρημ</a:t>
            </a:r>
            <a:r>
              <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ατικότητα και ΣΒΑ. </a:t>
            </a:r>
            <a:r>
              <a:rPr b="1"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Ποιες</a:t>
            </a:r>
            <a:r>
              <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t>
            </a:r>
            <a:r>
              <a:rPr b="1"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δηλώσεις</a:t>
            </a:r>
            <a:r>
              <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t>
            </a:r>
            <a:r>
              <a:rPr b="1"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είν</a:t>
            </a:r>
            <a:r>
              <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αι σωστές;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a:t>
            </a:r>
            <a:r>
              <a:rPr b="1" dirty="0" err="1"/>
              <a:t>Οι</a:t>
            </a:r>
            <a:r>
              <a:rPr b="1" dirty="0"/>
              <a:t> ΣΒΑ π</a:t>
            </a:r>
            <a:r>
              <a:rPr b="1" dirty="0" err="1"/>
              <a:t>εριλ</a:t>
            </a:r>
            <a:r>
              <a:rPr b="1" dirty="0"/>
              <a:t>αμβάνουν συγκεκριμένες προτάσεις που μπορούν να υλοποιήσουν όλοι οι άνθρωποι, οι οντότητες, οι εταιρείες και τα εδάφη για να εργαστούν για μια πιο βιώσιμη περιβαλλοντική, κοινωνική και οικονομική ανάπτυξη.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Η α</a:t>
            </a:r>
            <a:r>
              <a:rPr dirty="0" err="1"/>
              <a:t>νά</a:t>
            </a:r>
            <a:r>
              <a:rPr dirty="0"/>
              <a:t>πτυξη της κοινωνικής επιχειρηματικότητας σύμφωνα με τους ΣΒΑ σημαίνει αναπαραγωγή του κοινωνικού συστήματος.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a:t>
            </a:r>
            <a:r>
              <a:rPr dirty="0" err="1"/>
              <a:t>Οι</a:t>
            </a:r>
            <a:r>
              <a:rPr dirty="0"/>
              <a:t> ΣΒΑ </a:t>
            </a:r>
            <a:r>
              <a:rPr dirty="0" err="1"/>
              <a:t>δεν</a:t>
            </a:r>
            <a:r>
              <a:rPr dirty="0"/>
              <a:t> μπ</a:t>
            </a:r>
            <a:r>
              <a:rPr dirty="0" err="1"/>
              <a:t>ορούν</a:t>
            </a:r>
            <a:r>
              <a:rPr dirty="0"/>
              <a:t> να </a:t>
            </a:r>
            <a:r>
              <a:rPr dirty="0" err="1"/>
              <a:t>εκ</a:t>
            </a:r>
            <a:r>
              <a:rPr dirty="0"/>
              <a:t>πληρωθούν ανεξάρτητα. </a:t>
            </a:r>
            <a:r>
              <a:rPr dirty="0" err="1"/>
              <a:t>Ως</a:t>
            </a:r>
            <a:r>
              <a:rPr dirty="0"/>
              <a:t> </a:t>
            </a:r>
            <a:r>
              <a:rPr dirty="0" err="1"/>
              <a:t>εκ</a:t>
            </a:r>
            <a:r>
              <a:rPr dirty="0"/>
              <a:t> </a:t>
            </a:r>
            <a:r>
              <a:rPr dirty="0" err="1"/>
              <a:t>τούτου</a:t>
            </a:r>
            <a:r>
              <a:rPr dirty="0"/>
              <a:t>, π</a:t>
            </a:r>
            <a:r>
              <a:rPr dirty="0" err="1"/>
              <a:t>ρέ</a:t>
            </a:r>
            <a:r>
              <a:rPr dirty="0"/>
              <a:t>πει να ενισχυθεί η συνεργασία μεταξύ τομέων, οργανισμών και ατόμων. </a:t>
            </a: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0"/>
        <p:cNvGrpSpPr/>
        <p:nvPr/>
      </p:nvGrpSpPr>
      <p:grpSpPr>
        <a:xfrm>
          <a:off x="0" y="0"/>
          <a:ext cx="0" cy="0"/>
          <a:chOff x="0" y="0"/>
          <a:chExt cx="0" cy="0"/>
        </a:xfrm>
      </p:grpSpPr>
      <p:sp>
        <p:nvSpPr>
          <p:cNvPr id="541" name="Google Shape;541;p50"/>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50"/>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50"/>
          <p:cNvSpPr txBox="1">
            <a:spLocks noGrp="1"/>
          </p:cNvSpPr>
          <p:nvPr>
            <p:ph type="title"/>
          </p:nvPr>
        </p:nvSpPr>
        <p:spPr>
          <a:xfrm>
            <a:off x="1071848" y="1024243"/>
            <a:ext cx="9638064" cy="122813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Αξιολόγηση της μάθησης </a:t>
            </a:r>
          </a:p>
        </p:txBody>
      </p:sp>
      <p:sp>
        <p:nvSpPr>
          <p:cNvPr id="544" name="Google Shape;544;p50"/>
          <p:cNvSpPr txBox="1"/>
          <p:nvPr/>
        </p:nvSpPr>
        <p:spPr>
          <a:xfrm>
            <a:off x="724830" y="2631568"/>
            <a:ext cx="10742337"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b="1" dirty="0" err="1"/>
              <a:t>Ερώτηση</a:t>
            </a:r>
            <a:r>
              <a:rPr b="1" dirty="0"/>
              <a:t> 3:  Πα</a:t>
            </a:r>
            <a:r>
              <a:rPr b="1" dirty="0" err="1"/>
              <a:t>ιδ</a:t>
            </a:r>
            <a:r>
              <a:rPr b="1" dirty="0"/>
              <a:t>αγωγικές προσεγγίσεις για την εργασία με ενήλικες: Ποιο από </a:t>
            </a:r>
            <a:r>
              <a:rPr lang="el-GR" b="1" dirty="0"/>
              <a:t>τα </a:t>
            </a:r>
            <a:r>
              <a:rPr b="1" dirty="0"/>
              <a:t>παρα</a:t>
            </a:r>
            <a:r>
              <a:rPr b="1" dirty="0" err="1"/>
              <a:t>κάτω</a:t>
            </a:r>
            <a:r>
              <a:rPr b="1" dirty="0"/>
              <a:t> δεν αποτελεί θεμελιώδη αρχή της εκπαίδευσης ενηλίκων;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Ο </a:t>
            </a:r>
            <a:r>
              <a:rPr dirty="0" err="1"/>
              <a:t>ενήλικ</a:t>
            </a:r>
            <a:r>
              <a:rPr dirty="0"/>
              <a:t>ας μαθητής έχει ένα βαθμό ωριμότητας και ευθύνης</a:t>
            </a:r>
            <a:endParaRPr sz="1800" b="0" i="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Ο </a:t>
            </a:r>
            <a:r>
              <a:rPr dirty="0" err="1"/>
              <a:t>ενήλικ</a:t>
            </a:r>
            <a:r>
              <a:rPr dirty="0"/>
              <a:t>ας μαθητής έχει εκτεταμένο υπόβαθρο και εμπειρία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Ο </a:t>
            </a:r>
            <a:r>
              <a:rPr dirty="0" err="1"/>
              <a:t>σχεδι</a:t>
            </a:r>
            <a:r>
              <a:rPr dirty="0"/>
              <a:t>ασμός της κατάρτισης θα πρέπει να λαμβάνει υπόψη νέες μεθοδολογικές προσεγγίσεις που συνδέουν το μαθησιακό υλικό με την πραγματικότητα του εκπαιδευόμενου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Ο </a:t>
            </a:r>
            <a:r>
              <a:rPr dirty="0" err="1"/>
              <a:t>σχεδι</a:t>
            </a:r>
            <a:r>
              <a:rPr dirty="0"/>
              <a:t>ασμός δεν χρειάζεται να δώσει έμφαση στα κίνητρα επειδή οι ενήλικες εκπαιδευόμενοι γνωρίζουν ήδη γιατί μαθαίνουν νέα θέματα ή θέματα</a:t>
            </a:r>
            <a:endParaRPr sz="1800" dirty="0">
              <a:solidFill>
                <a:schemeClr val="dk1"/>
              </a:solidFill>
              <a:latin typeface="Calibri"/>
              <a:ea typeface="Calibri"/>
              <a:cs typeface="Calibri"/>
              <a:sym typeface="Calibri"/>
            </a:endParaRPr>
          </a:p>
        </p:txBody>
      </p:sp>
      <p:sp>
        <p:nvSpPr>
          <p:cNvPr id="545" name="Google Shape;545;p50"/>
          <p:cNvSpPr txBox="1"/>
          <p:nvPr/>
        </p:nvSpPr>
        <p:spPr>
          <a:xfrm>
            <a:off x="806195" y="5101048"/>
            <a:ext cx="1090506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b="1" dirty="0" err="1"/>
              <a:t>Ερώτηση</a:t>
            </a:r>
            <a:r>
              <a:rPr b="1" dirty="0"/>
              <a:t> 4: </a:t>
            </a:r>
            <a:r>
              <a:rPr b="1" dirty="0" err="1"/>
              <a:t>Μοντέλ</a:t>
            </a:r>
            <a:r>
              <a:rPr b="1" dirty="0"/>
              <a:t>α για την καριέρα gudiance — Συμπληρώστε το κενό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Μπ</a:t>
            </a:r>
            <a:r>
              <a:rPr dirty="0" err="1"/>
              <a:t>ορούμε</a:t>
            </a:r>
            <a:r>
              <a:rPr dirty="0"/>
              <a:t> να </a:t>
            </a:r>
            <a:r>
              <a:rPr dirty="0" err="1"/>
              <a:t>δι</a:t>
            </a:r>
            <a:r>
              <a:rPr dirty="0"/>
              <a:t>ακρίνουμε μεταξύ των μεθοδολογιών παρέμβασης που εφαρμόζονται για την καθοδήγηση στα σχολεία και εκείνων που στοχεύουν στον χώρο εργασίας, συμπεριλαμβανομένων </a:t>
            </a:r>
            <a:r>
              <a:rPr i="1" dirty="0"/>
              <a:t>των μεθοδολογιών παρέμβασης που εφαρμόζονται στην καθοδήγηση στα σχολεία.</a:t>
            </a: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51"/>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51"/>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51"/>
          <p:cNvSpPr txBox="1">
            <a:spLocks noGrp="1"/>
          </p:cNvSpPr>
          <p:nvPr>
            <p:ph type="title"/>
          </p:nvPr>
        </p:nvSpPr>
        <p:spPr>
          <a:xfrm>
            <a:off x="1071848" y="1024243"/>
            <a:ext cx="9638064" cy="122813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Αξιολόγηση της μάθησης </a:t>
            </a:r>
          </a:p>
        </p:txBody>
      </p:sp>
      <p:sp>
        <p:nvSpPr>
          <p:cNvPr id="554" name="Google Shape;554;p51"/>
          <p:cNvSpPr txBox="1"/>
          <p:nvPr/>
        </p:nvSpPr>
        <p:spPr>
          <a:xfrm>
            <a:off x="643466" y="2851188"/>
            <a:ext cx="10905065"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b="1" dirty="0" err="1"/>
              <a:t>Ερώτηση</a:t>
            </a:r>
            <a:r>
              <a:rPr b="1" dirty="0"/>
              <a:t> 5: Ο </a:t>
            </a:r>
            <a:r>
              <a:rPr b="1" dirty="0" err="1"/>
              <a:t>ρόλος</a:t>
            </a:r>
            <a:r>
              <a:rPr b="1" dirty="0"/>
              <a:t> </a:t>
            </a:r>
            <a:r>
              <a:rPr b="1" dirty="0" err="1"/>
              <a:t>του</a:t>
            </a:r>
            <a:r>
              <a:rPr b="1" dirty="0"/>
              <a:t> </a:t>
            </a:r>
            <a:r>
              <a:rPr b="1" dirty="0" err="1"/>
              <a:t>συμ</a:t>
            </a:r>
            <a:r>
              <a:rPr b="1" dirty="0"/>
              <a:t>βούλου σε προγράμματα επιχειρηματικής δραστηριότητας:  Τι είναι μέρος της διαδικασίας καθοδήγησης;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a:t>
            </a:r>
            <a:r>
              <a:rPr dirty="0" err="1"/>
              <a:t>Ανάλυση</a:t>
            </a:r>
            <a:r>
              <a:rPr dirty="0"/>
              <a:t> </a:t>
            </a:r>
            <a:r>
              <a:rPr dirty="0" err="1"/>
              <a:t>των</a:t>
            </a:r>
            <a:r>
              <a:rPr dirty="0"/>
              <a:t> </a:t>
            </a:r>
            <a:r>
              <a:rPr dirty="0" err="1"/>
              <a:t>δυν</a:t>
            </a:r>
            <a:r>
              <a:rPr dirty="0"/>
              <a:t>ατοτήτων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a:t>
            </a:r>
            <a:r>
              <a:rPr dirty="0" err="1"/>
              <a:t>Αξιολόγηση</a:t>
            </a:r>
            <a:r>
              <a:rPr dirty="0"/>
              <a:t> </a:t>
            </a:r>
            <a:r>
              <a:rPr dirty="0" err="1"/>
              <a:t>των</a:t>
            </a:r>
            <a:r>
              <a:rPr dirty="0"/>
              <a:t> απ</a:t>
            </a:r>
            <a:r>
              <a:rPr dirty="0" err="1"/>
              <a:t>οτελεσμάτων</a:t>
            </a:r>
            <a:r>
              <a:rPr dirty="0"/>
              <a:t>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a:t>
            </a:r>
            <a:r>
              <a:rPr dirty="0" err="1"/>
              <a:t>Λήψη</a:t>
            </a:r>
            <a:r>
              <a:rPr dirty="0"/>
              <a:t> απ</a:t>
            </a:r>
            <a:r>
              <a:rPr dirty="0" err="1"/>
              <a:t>οφάσεων</a:t>
            </a:r>
            <a:r>
              <a:rPr dirty="0"/>
              <a:t> </a:t>
            </a:r>
          </a:p>
          <a:p>
            <a:pPr marL="342900" marR="0" lvl="0" indent="-342900" algn="l" rtl="0">
              <a:spcBef>
                <a:spcPts val="0"/>
              </a:spcBef>
              <a:spcAft>
                <a:spcPts val="0"/>
              </a:spcAft>
              <a:buClr>
                <a:schemeClr val="dk1"/>
              </a:buClr>
              <a:buSzPts val="1800"/>
              <a:buFont typeface="Calibri"/>
              <a:buAutoNum type="alphaLcPeriod"/>
              <a:defRPr sz="1800">
                <a:solidFill>
                  <a:schemeClr val="dk1"/>
                </a:solidFill>
                <a:latin typeface="Calibri"/>
                <a:ea typeface="Calibri"/>
                <a:cs typeface="Calibri"/>
                <a:sym typeface="Calibri"/>
              </a:defRPr>
            </a:pPr>
            <a:r>
              <a:rPr dirty="0"/>
              <a:t>☐ </a:t>
            </a:r>
            <a:r>
              <a:rPr dirty="0" err="1"/>
              <a:t>Εκτέλεση</a:t>
            </a:r>
            <a:r>
              <a:rPr dirty="0"/>
              <a:t> </a:t>
            </a:r>
            <a:r>
              <a:rPr dirty="0" err="1"/>
              <a:t>των</a:t>
            </a:r>
            <a:r>
              <a:rPr dirty="0"/>
              <a:t> απ</a:t>
            </a:r>
            <a:r>
              <a:rPr dirty="0" err="1"/>
              <a:t>οφάσεων</a:t>
            </a:r>
            <a:r>
              <a:rPr dirty="0"/>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3"/>
        <p:cNvGrpSpPr/>
        <p:nvPr/>
      </p:nvGrpSpPr>
      <p:grpSpPr>
        <a:xfrm>
          <a:off x="0" y="0"/>
          <a:ext cx="0" cy="0"/>
          <a:chOff x="0" y="0"/>
          <a:chExt cx="0" cy="0"/>
        </a:xfrm>
      </p:grpSpPr>
      <p:sp>
        <p:nvSpPr>
          <p:cNvPr id="524" name="Google Shape;524;p48"/>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48"/>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48"/>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ΑΝΑΦΟΡΈΣ</a:t>
            </a:r>
            <a:endParaRPr>
              <a:solidFill>
                <a:srgbClr val="FFFFFF"/>
              </a:solidFill>
            </a:endParaRPr>
          </a:p>
        </p:txBody>
      </p:sp>
      <p:sp>
        <p:nvSpPr>
          <p:cNvPr id="527" name="Google Shape;527;p48"/>
          <p:cNvSpPr txBox="1"/>
          <p:nvPr/>
        </p:nvSpPr>
        <p:spPr>
          <a:xfrm>
            <a:off x="556259" y="2633149"/>
            <a:ext cx="109923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600">
                <a:solidFill>
                  <a:schemeClr val="dk1"/>
                </a:solidFill>
                <a:latin typeface="Calibri"/>
                <a:ea typeface="Calibri"/>
                <a:cs typeface="Calibri"/>
                <a:sym typeface="Calibri"/>
              </a:defRPr>
            </a:pPr>
            <a:r>
              <a:t>Ασόκα (2010). Επίσημη ιστοσελίδα της Ashoka. </a:t>
            </a:r>
            <a:r>
              <a:rPr u="sng">
                <a:hlinkClick r:id="rId4">
                  <a:extLst>
                    <a:ext uri="{A12FA001-AC4F-418D-AE19-62706E023703}">
                      <ahyp:hlinkClr xmlns:ahyp="http://schemas.microsoft.com/office/drawing/2018/hyperlinkcolor" val="tx"/>
                    </a:ext>
                  </a:extLst>
                </a:hlinkClick>
              </a:rPr>
              <a:t>www.ashoka.org</a:t>
            </a:r>
            <a:endParaRPr sz="1600">
              <a:solidFill>
                <a:schemeClr val="dk1"/>
              </a:solidFill>
              <a:latin typeface="Calibri"/>
              <a:ea typeface="Calibri"/>
              <a:cs typeface="Calibri"/>
              <a:sym typeface="Calibri"/>
            </a:endParaRPr>
          </a:p>
          <a:p>
            <a:pPr marL="0" marR="0" lvl="0" indent="0" algn="l" rtl="0">
              <a:spcBef>
                <a:spcPts val="0"/>
              </a:spcBef>
              <a:spcAft>
                <a:spcPts val="0"/>
              </a:spcAft>
              <a:buNone/>
              <a:defRPr sz="1600">
                <a:solidFill>
                  <a:schemeClr val="dk1"/>
                </a:solidFill>
                <a:latin typeface="Calibri"/>
                <a:ea typeface="Calibri"/>
                <a:cs typeface="Calibri"/>
                <a:sym typeface="Calibri"/>
              </a:defRPr>
            </a:pPr>
            <a:r>
              <a:t>BUDINICH, V. (2005). Στρατηγικές με βάση την αγορά που εξυπηρετούν πληθυσμούς χαμηλού εισοδήματος. Πλαίσιο δράσης. Σειρά εγγράφου εργασίας Ashoka.</a:t>
            </a:r>
          </a:p>
          <a:p>
            <a:pPr marL="0" marR="0" lvl="0" indent="0" algn="l" rtl="0">
              <a:spcBef>
                <a:spcPts val="0"/>
              </a:spcBef>
              <a:spcAft>
                <a:spcPts val="0"/>
              </a:spcAft>
              <a:buNone/>
              <a:defRPr sz="1600">
                <a:solidFill>
                  <a:schemeClr val="dk1"/>
                </a:solidFill>
                <a:latin typeface="Calibri"/>
                <a:ea typeface="Calibri"/>
                <a:cs typeface="Calibri"/>
                <a:sym typeface="Calibri"/>
              </a:defRPr>
            </a:pPr>
            <a:r>
              <a:t>ERAEDT, Ε. (2009). Η κοινωνική επιχείρηση: Εννοιολογικό πλαίσιο. Katholieke Universiteit Leuven έγγραφο εργασίας. Ο Λέουβεν.</a:t>
            </a:r>
          </a:p>
          <a:p>
            <a:pPr marL="0" marR="0" lvl="0" indent="0" algn="l" rtl="0">
              <a:spcBef>
                <a:spcPts val="0"/>
              </a:spcBef>
              <a:spcAft>
                <a:spcPts val="0"/>
              </a:spcAft>
              <a:buNone/>
              <a:defRPr sz="1600">
                <a:solidFill>
                  <a:schemeClr val="dk1"/>
                </a:solidFill>
                <a:latin typeface="Calibri"/>
                <a:ea typeface="Calibri"/>
                <a:cs typeface="Calibri"/>
                <a:sym typeface="Calibri"/>
              </a:defRPr>
            </a:pPr>
            <a:r>
              <a:t>MORENO, A, URIARTE, L, M, TOPA, G (2010). La responsabilidad social empresarial. Συντάκτης Pirámide. Μαδρίτη</a:t>
            </a:r>
          </a:p>
          <a:p>
            <a:pPr marL="0" marR="0" lvl="0" indent="0" algn="l" rtl="0">
              <a:spcBef>
                <a:spcPts val="0"/>
              </a:spcBef>
              <a:spcAft>
                <a:spcPts val="0"/>
              </a:spcAft>
              <a:buNone/>
              <a:defRPr sz="1600">
                <a:solidFill>
                  <a:schemeClr val="dk1"/>
                </a:solidFill>
                <a:latin typeface="Calibri"/>
                <a:ea typeface="Calibri"/>
                <a:cs typeface="Calibri"/>
                <a:sym typeface="Calibri"/>
              </a:defRPr>
            </a:pPr>
            <a:r>
              <a:t>ΕΘΝΙΚΉ ΈΝΩΣΗ ΕΠΙΧΕΙΡΗΜΑΤΙΚΏΝ ΚΕΦΑΛΑΊΩΝ. (2008). www.nvca.org</a:t>
            </a:r>
            <a:endParaRPr sz="1600">
              <a:solidFill>
                <a:schemeClr val="dk1"/>
              </a:solidFill>
              <a:latin typeface="Calibri"/>
              <a:ea typeface="Calibri"/>
              <a:cs typeface="Calibri"/>
              <a:sym typeface="Calibri"/>
            </a:endParaRPr>
          </a:p>
          <a:p>
            <a:pPr marL="0" marR="0" lvl="0" indent="0" algn="l" rtl="0">
              <a:spcBef>
                <a:spcPts val="0"/>
              </a:spcBef>
              <a:spcAft>
                <a:spcPts val="0"/>
              </a:spcAft>
              <a:buNone/>
              <a:defRPr sz="1600">
                <a:solidFill>
                  <a:schemeClr val="dk1"/>
                </a:solidFill>
                <a:latin typeface="Calibri"/>
                <a:ea typeface="Calibri"/>
                <a:cs typeface="Calibri"/>
                <a:sym typeface="Calibri"/>
              </a:defRPr>
            </a:pPr>
            <a:r>
              <a:t>ΣΆΝΤΛΕΡ, ΜΆΙΚΛ (2010): Κοινωνική Επιχειρηματικότητα στην Εκπαίδευση. Ιδιωτικές επιχειρήσεις</a:t>
            </a:r>
          </a:p>
          <a:p>
            <a:pPr marL="0" marR="0" lvl="0" indent="0" algn="l" rtl="0">
              <a:spcBef>
                <a:spcPts val="0"/>
              </a:spcBef>
              <a:spcAft>
                <a:spcPts val="0"/>
              </a:spcAft>
              <a:buNone/>
              <a:defRPr sz="1600">
                <a:solidFill>
                  <a:schemeClr val="dk1"/>
                </a:solidFill>
                <a:latin typeface="Calibri"/>
                <a:ea typeface="Calibri"/>
                <a:cs typeface="Calibri"/>
                <a:sym typeface="Calibri"/>
              </a:defRPr>
            </a:pPr>
            <a:r>
              <a:t>για το Δημόσιο Καλό, Rowman &amp;Littlefield Education, Lanham, MA.</a:t>
            </a:r>
            <a:endParaRPr sz="1600">
              <a:solidFill>
                <a:schemeClr val="dk1"/>
              </a:solidFill>
              <a:latin typeface="Calibri"/>
              <a:ea typeface="Calibri"/>
              <a:cs typeface="Calibri"/>
              <a:sym typeface="Calibri"/>
            </a:endParaRPr>
          </a:p>
          <a:p>
            <a:pPr marL="0" marR="0" lvl="0" indent="0" algn="l" rtl="0">
              <a:spcBef>
                <a:spcPts val="0"/>
              </a:spcBef>
              <a:spcAft>
                <a:spcPts val="0"/>
              </a:spcAft>
              <a:buNone/>
              <a:defRPr sz="1600">
                <a:solidFill>
                  <a:schemeClr val="dk1"/>
                </a:solidFill>
                <a:latin typeface="Calibri"/>
                <a:ea typeface="Calibri"/>
                <a:cs typeface="Calibri"/>
                <a:sym typeface="Calibri"/>
              </a:defRPr>
            </a:pPr>
            <a:r>
              <a:t>ΣΕΚΝ (2010). Επιχειρήσεις χωρίς κοινωνικούς αποκλεισμούς. Συμμετοχή των φτωχών μέσω πρωτοβουλιών της αγοράς στην iberoamerica. Δίκτυο Knoledge Social Enterprise. Εκδόσεις Πανεπιστημίου Χάρβαρντ, Cambridge, Massachussets.</a:t>
            </a:r>
          </a:p>
          <a:p>
            <a:pPr marL="0" marR="0" lvl="0" indent="0" algn="l" rtl="0">
              <a:spcBef>
                <a:spcPts val="0"/>
              </a:spcBef>
              <a:spcAft>
                <a:spcPts val="0"/>
              </a:spcAft>
              <a:buNone/>
              <a:defRPr sz="1600">
                <a:solidFill>
                  <a:schemeClr val="dk1"/>
                </a:solidFill>
                <a:latin typeface="Calibri"/>
                <a:ea typeface="Calibri"/>
                <a:cs typeface="Calibri"/>
                <a:sym typeface="Calibri"/>
              </a:defRPr>
            </a:pPr>
            <a:r>
              <a:t>Vernis I DOMENCH, Alfred (2009), «Innovación social local a través del mercado en las organizaciones de la sociedad civil en Iberoamérica», Revista Española del Tercer Sector, αριθ. 13, septiembre-diciembre 200</a:t>
            </a:r>
            <a:endParaRPr sz="1600">
              <a:solidFill>
                <a:schemeClr val="dk1"/>
              </a:solidFill>
              <a:latin typeface="Calibri"/>
              <a:ea typeface="Calibri"/>
              <a:cs typeface="Calibri"/>
              <a:sym typeface="Calibri"/>
            </a:endParaRPr>
          </a:p>
          <a:p>
            <a:pPr marL="0" marR="0" lvl="0" indent="0" algn="l" rtl="0">
              <a:spcBef>
                <a:spcPts val="0"/>
              </a:spcBef>
              <a:spcAft>
                <a:spcPts val="0"/>
              </a:spcAft>
              <a:buNone/>
              <a:defRPr sz="1600">
                <a:solidFill>
                  <a:schemeClr val="dk1"/>
                </a:solidFill>
                <a:latin typeface="Calibri"/>
                <a:ea typeface="Calibri"/>
                <a:cs typeface="Calibri"/>
                <a:sym typeface="Calibri"/>
              </a:defRPr>
            </a:pPr>
            <a:r>
              <a:t>UNESCO (2019). Συνάντηση του ΟΗΕ «Ο Αόρατος Φίλος: Η Εκπαίδευση των Ενηλίκων και οι Στόχοι Βιώσιμης Ανάπτυξης» στη Νέα Υόρκη.</a:t>
            </a:r>
            <a:endParaRPr sz="2300" b="1">
              <a:solidFill>
                <a:schemeClr val="dk1"/>
              </a:solidFill>
            </a:endParaRPr>
          </a:p>
          <a:p>
            <a:pPr marL="0" marR="0" lvl="0" indent="0" algn="l" rtl="0">
              <a:spcBef>
                <a:spcPts val="0"/>
              </a:spcBef>
              <a:spcAft>
                <a:spcPts val="0"/>
              </a:spcAft>
              <a:buNone/>
              <a:defRPr sz="1600" u="sng">
                <a:solidFill>
                  <a:schemeClr val="hlink"/>
                </a:solidFill>
                <a:latin typeface="Calibri"/>
                <a:ea typeface="Calibri"/>
                <a:cs typeface="Calibri"/>
                <a:sym typeface="Calibri"/>
                <a:hlinkClick r:id="rId5"/>
              </a:defRPr>
            </a:pPr>
            <a:r>
              <a:t>https://uil.unesco.org/adult-education/meets-invisible-friend-adult-education-and-sustainable-development-goals-new-york</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9" name="Google Shape;569;p53" descr="Logotipo  Descripción generada automáticamente"/>
          <p:cNvPicPr preferRelativeResize="0">
            <a:picLocks noGrp="1"/>
          </p:cNvPicPr>
          <p:nvPr>
            <p:ph type="pic" idx="2"/>
          </p:nvPr>
        </p:nvPicPr>
        <p:blipFill rotWithShape="1">
          <a:blip r:embed="rId4">
            <a:alphaModFix/>
          </a:blip>
          <a:srcRect t="28138" b="28137"/>
          <a:stretch/>
        </p:blipFill>
        <p:spPr>
          <a:xfrm>
            <a:off x="0" y="0"/>
            <a:ext cx="12192000" cy="5330952"/>
          </a:xfrm>
          <a:prstGeom prst="rect">
            <a:avLst/>
          </a:prstGeom>
          <a:solidFill>
            <a:srgbClr val="D6F0E6"/>
          </a:solidFill>
          <a:ln>
            <a:noFill/>
          </a:ln>
        </p:spPr>
      </p:pic>
      <p:sp>
        <p:nvSpPr>
          <p:cNvPr id="570" name="Google Shape;570;p53"/>
          <p:cNvSpPr txBox="1">
            <a:spLocks noGrp="1"/>
          </p:cNvSpPr>
          <p:nvPr>
            <p:ph type="body" idx="1"/>
          </p:nvPr>
        </p:nvSpPr>
        <p:spPr>
          <a:xfrm>
            <a:off x="676656" y="5909735"/>
            <a:ext cx="10866120" cy="533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1400"/>
              <a:buNone/>
            </a:pPr>
            <a:r>
              <a:rPr lang="el-GR" dirty="0"/>
              <a:t>Ενότητα 4. Ο σχεδιασμός επιμέρους δράσεων καθοδήγησης για κοινωνικούς επιχειρηματίες με στόχο την επίτευξη των Στόχων Βιώσιμης Ανάπτυξης</a:t>
            </a:r>
          </a:p>
          <a:p>
            <a:pPr marL="0" lvl="0" indent="0" algn="l" rtl="0">
              <a:lnSpc>
                <a:spcPct val="90000"/>
              </a:lnSpc>
              <a:spcBef>
                <a:spcPts val="0"/>
              </a:spcBef>
              <a:spcAft>
                <a:spcPts val="0"/>
              </a:spcAft>
              <a:buClr>
                <a:srgbClr val="262626"/>
              </a:buClr>
              <a:buSzPts val="1400"/>
              <a:buNone/>
            </a:pPr>
            <a:endParaRPr lang="el-GR"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6"/>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6"/>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6"/>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1. Κοινωνική επιχειρηματικότητα και ΣΒΑ</a:t>
            </a:r>
            <a:endParaRPr>
              <a:solidFill>
                <a:srgbClr val="FFFFFF"/>
              </a:solidFill>
            </a:endParaRPr>
          </a:p>
        </p:txBody>
      </p:sp>
      <p:sp>
        <p:nvSpPr>
          <p:cNvPr id="123" name="Google Shape;123;p6"/>
          <p:cNvSpPr txBox="1"/>
          <p:nvPr/>
        </p:nvSpPr>
        <p:spPr>
          <a:xfrm>
            <a:off x="643467" y="3010339"/>
            <a:ext cx="10992273"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rPr sz="2000" dirty="0" err="1"/>
              <a:t>Το</a:t>
            </a:r>
            <a:r>
              <a:rPr sz="2000" dirty="0"/>
              <a:t> </a:t>
            </a:r>
            <a:r>
              <a:rPr sz="2000" dirty="0" err="1"/>
              <a:t>σχέδιο</a:t>
            </a:r>
            <a:r>
              <a:rPr sz="2000" dirty="0"/>
              <a:t> </a:t>
            </a:r>
            <a:r>
              <a:rPr sz="2000" dirty="0" err="1"/>
              <a:t>δράσης</a:t>
            </a:r>
            <a:r>
              <a:rPr sz="2000" dirty="0"/>
              <a:t> </a:t>
            </a:r>
            <a:r>
              <a:rPr sz="2000" dirty="0" err="1"/>
              <a:t>γι</a:t>
            </a:r>
            <a:r>
              <a:rPr sz="2000" dirty="0"/>
              <a:t>α την επιχειρηματικότητα 2020 της Ευρωπαϊκής Επιτροπής αποσκοπεί στην επανεκκίνηση του επιχειρηματικού πνεύματος στην Ευρώπη.</a:t>
            </a: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sz="2000" dirty="0" err="1"/>
              <a:t>Προτείνει</a:t>
            </a:r>
            <a:r>
              <a:rPr sz="2000" dirty="0"/>
              <a:t> να α</a:t>
            </a:r>
            <a:r>
              <a:rPr sz="2000" dirty="0" err="1"/>
              <a:t>λλάξει</a:t>
            </a:r>
            <a:r>
              <a:rPr sz="2000" dirty="0"/>
              <a:t> </a:t>
            </a:r>
            <a:r>
              <a:rPr lang="el-GR" sz="2000" dirty="0"/>
              <a:t>τ</a:t>
            </a:r>
            <a:r>
              <a:rPr sz="2000" dirty="0"/>
              <a:t>η</a:t>
            </a:r>
            <a:r>
              <a:rPr lang="el-GR" sz="2000" dirty="0"/>
              <a:t>ν</a:t>
            </a:r>
            <a:r>
              <a:rPr sz="2000" dirty="0"/>
              <a:t> α</a:t>
            </a:r>
            <a:r>
              <a:rPr sz="2000" dirty="0" err="1"/>
              <a:t>ντίληψη</a:t>
            </a:r>
            <a:r>
              <a:rPr sz="2000" dirty="0"/>
              <a:t> π</a:t>
            </a:r>
            <a:r>
              <a:rPr sz="2000" dirty="0" err="1"/>
              <a:t>ου</a:t>
            </a:r>
            <a:r>
              <a:rPr sz="2000" dirty="0"/>
              <a:t> </a:t>
            </a:r>
            <a:r>
              <a:rPr sz="2000" dirty="0" err="1"/>
              <a:t>έχουν</a:t>
            </a:r>
            <a:r>
              <a:rPr sz="2000" dirty="0"/>
              <a:t> </a:t>
            </a:r>
            <a:r>
              <a:rPr sz="2000" dirty="0" err="1"/>
              <a:t>οι</a:t>
            </a:r>
            <a:r>
              <a:rPr sz="2000" dirty="0"/>
              <a:t> </a:t>
            </a:r>
            <a:r>
              <a:rPr sz="2000" dirty="0" err="1"/>
              <a:t>άνθρω</a:t>
            </a:r>
            <a:r>
              <a:rPr sz="2000" dirty="0"/>
              <a:t>ποι για τους επιχειρηματίες. </a:t>
            </a:r>
            <a:r>
              <a:rPr sz="2000" dirty="0" err="1"/>
              <a:t>Στοχεύει</a:t>
            </a:r>
            <a:r>
              <a:rPr sz="2000" dirty="0"/>
              <a:t> </a:t>
            </a:r>
            <a:r>
              <a:rPr sz="2000" dirty="0" err="1"/>
              <a:t>στην</a:t>
            </a:r>
            <a:r>
              <a:rPr sz="2000" dirty="0"/>
              <a:t> </a:t>
            </a:r>
            <a:r>
              <a:rPr sz="2000" dirty="0" err="1"/>
              <a:t>εκ</a:t>
            </a:r>
            <a:r>
              <a:rPr sz="2000" dirty="0"/>
              <a:t>παίδευση για την επιχειρηματικότητα και υποστηρίζει ομάδες που υποεκπροσωπούνται μεταξύ των επιχειρηματιών.</a:t>
            </a: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rPr sz="2000" dirty="0"/>
              <a:t>Η π</a:t>
            </a:r>
            <a:r>
              <a:rPr sz="2000" dirty="0" err="1"/>
              <a:t>ρωτο</a:t>
            </a:r>
            <a:r>
              <a:rPr sz="2000" dirty="0"/>
              <a:t>βουλία για τις κοινωνικές επιχειρήσεις έχει ως στόχο να δημιουργήσει ένα ευνοϊκό κλίμα για τις κοινωνικές επιχειρήσεις ως κλειδιά για την κοινωνική οικονομία και την καινοτομία. Η Επ</a:t>
            </a:r>
            <a:r>
              <a:rPr sz="2000" dirty="0" err="1"/>
              <a:t>ιτρο</a:t>
            </a:r>
            <a:r>
              <a:rPr sz="2000" dirty="0"/>
              <a:t>πή καλεί τα κράτη μέλη και τις περιφερειακές αρχές να στηρίξουν και να ενθαρρύνουν την ανάπτυξη των κοινωνικών επιχειρήσεων στον τομέα των αρμοδιοτήτων τους.</a:t>
            </a:r>
            <a:endParaRPr sz="20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7"/>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7"/>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7"/>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1. Κοινωνική επιχειρηματικότητα και ΣΒΑ</a:t>
            </a:r>
            <a:endParaRPr>
              <a:solidFill>
                <a:srgbClr val="FFFFFF"/>
              </a:solidFill>
            </a:endParaRPr>
          </a:p>
        </p:txBody>
      </p:sp>
      <p:sp>
        <p:nvSpPr>
          <p:cNvPr id="131" name="Google Shape;131;p7"/>
          <p:cNvSpPr txBox="1"/>
          <p:nvPr/>
        </p:nvSpPr>
        <p:spPr>
          <a:xfrm>
            <a:off x="338666" y="2662984"/>
            <a:ext cx="11380893" cy="424727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1800">
                <a:solidFill>
                  <a:schemeClr val="dk1"/>
                </a:solidFill>
                <a:latin typeface="Calibri"/>
                <a:ea typeface="Calibri"/>
                <a:cs typeface="Calibri"/>
                <a:sym typeface="Calibri"/>
              </a:defRPr>
            </a:pPr>
            <a:r>
              <a:rPr dirty="0"/>
              <a:t>Ο </a:t>
            </a:r>
            <a:r>
              <a:rPr dirty="0" err="1"/>
              <a:t>κόσμος</a:t>
            </a:r>
            <a:r>
              <a:rPr dirty="0"/>
              <a:t> </a:t>
            </a:r>
            <a:r>
              <a:rPr dirty="0" err="1"/>
              <a:t>είν</a:t>
            </a:r>
            <a:r>
              <a:rPr dirty="0"/>
              <a:t>αι σε πλήρη μεταμόρφωση. Η ανα</a:t>
            </a:r>
            <a:r>
              <a:rPr dirty="0" err="1"/>
              <a:t>ζήτηση</a:t>
            </a:r>
            <a:r>
              <a:rPr dirty="0"/>
              <a:t> απ</a:t>
            </a:r>
            <a:r>
              <a:rPr dirty="0" err="1"/>
              <a:t>οτελεσμ</a:t>
            </a:r>
            <a:r>
              <a:rPr dirty="0"/>
              <a:t>ατικών λύσεων για την κλιματική αλλαγή, την κοινωνική και οικονομική ανισότητα, τη φτώχεια, την πείνα, τη βιωσιμότητα των συστημάτων παραγωγής και των καταναλωτικών συνηθειών, ή τη δικαιοσύνη έχουν γίνει προτεραιότητα για την παγκόσμια κοινωνία. </a:t>
            </a:r>
            <a:r>
              <a:rPr dirty="0" err="1"/>
              <a:t>Γι</a:t>
            </a:r>
            <a:r>
              <a:rPr dirty="0"/>
              <a:t>α το λόγο αυτό, οι 17 Στόχοι Βιώσιμης Ανάπτυξης (ΣΒΑ) και οι 169 </a:t>
            </a:r>
            <a:r>
              <a:rPr lang="el-GR" dirty="0"/>
              <a:t>κατευθύνσεις</a:t>
            </a:r>
            <a:r>
              <a:rPr dirty="0"/>
              <a:t> τους καταλαμβάνουν κεντρική θέση στην ατζέντα των κυβερνήσεων, των ρυθμιστικών αρχών, των επενδυτών και των καταναλωτών.</a:t>
            </a: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dirty="0" err="1"/>
              <a:t>Οι</a:t>
            </a:r>
            <a:r>
              <a:rPr dirty="0"/>
              <a:t> ΣΒΑ π</a:t>
            </a:r>
            <a:r>
              <a:rPr dirty="0" err="1"/>
              <a:t>εριλ</a:t>
            </a:r>
            <a:r>
              <a:rPr dirty="0"/>
              <a:t>αμβάνουν συγκεκριμένες προτάσεις τις οποίες όλοι οι άνθρωποι, οι οντότητες, οι εταιρείες και τα εδάφη μπορούν να εφαρμόσουν για να εργαστούν για μια πιο βιώσιμη περιβαλλοντική, κοινωνική και οικονομική ανάπτυξη. </a:t>
            </a:r>
            <a:r>
              <a:rPr dirty="0" err="1"/>
              <a:t>Αυτοί</a:t>
            </a:r>
            <a:r>
              <a:rPr dirty="0"/>
              <a:t> </a:t>
            </a:r>
            <a:r>
              <a:rPr dirty="0" err="1"/>
              <a:t>οι</a:t>
            </a:r>
            <a:r>
              <a:rPr dirty="0"/>
              <a:t> 17 </a:t>
            </a:r>
            <a:r>
              <a:rPr dirty="0" err="1"/>
              <a:t>στόχοι</a:t>
            </a:r>
            <a:r>
              <a:rPr dirty="0"/>
              <a:t> τα</a:t>
            </a:r>
            <a:r>
              <a:rPr dirty="0" err="1"/>
              <a:t>ξινομούντ</a:t>
            </a:r>
            <a:r>
              <a:rPr dirty="0"/>
              <a:t>αι σε πέντε γραμμές δράσης: ο πλανήτης, οι άνθρωποι, η ευημερία, η ειρήνη και οι συμμαχίες, και μαζί τους, ο στόχος είναι η εξάλειψη της φτώχειας και της πείνας, η καταπολέμηση της κλιματικής αλλαγής και η οικοδόμηση πιο δίκαιων, υπεύθυνων και βιώσιμων μοντέλων ανάπτυξης.</a:t>
            </a: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defRPr sz="1800">
                <a:solidFill>
                  <a:schemeClr val="dk1"/>
                </a:solidFill>
                <a:latin typeface="Calibri"/>
                <a:ea typeface="Calibri"/>
                <a:cs typeface="Calibri"/>
                <a:sym typeface="Calibri"/>
              </a:defRPr>
            </a:pPr>
            <a:r>
              <a:rPr dirty="0" err="1"/>
              <a:t>Με</a:t>
            </a:r>
            <a:r>
              <a:rPr dirty="0"/>
              <a:t> α</a:t>
            </a:r>
            <a:r>
              <a:rPr dirty="0" err="1"/>
              <a:t>υτόν</a:t>
            </a:r>
            <a:r>
              <a:rPr dirty="0"/>
              <a:t> </a:t>
            </a:r>
            <a:r>
              <a:rPr dirty="0" err="1"/>
              <a:t>τον</a:t>
            </a:r>
            <a:r>
              <a:rPr dirty="0"/>
              <a:t> </a:t>
            </a:r>
            <a:r>
              <a:rPr dirty="0" err="1"/>
              <a:t>τρό</a:t>
            </a:r>
            <a:r>
              <a:rPr dirty="0"/>
              <a:t>πο, χτίζεται </a:t>
            </a:r>
            <a:r>
              <a:rPr lang="el-GR" dirty="0"/>
              <a:t>μια επιχείρηση </a:t>
            </a:r>
            <a:r>
              <a:rPr dirty="0"/>
              <a:t>και επιχειρηματικός ιστός που είναι πιο συνεπής με τις αξίες της βιωσιμότητας σε όλες τις διαστάσεις του, γεγονός που θα μας βοηθήσει επίσης να βρούμε νέες αγορές που βρίσκονται και θα βρίσκονται στο επίκεντρο της οικονομικής μηχανής.</a:t>
            </a:r>
            <a:endParaRPr sz="1800"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5"/>
        <p:cNvGrpSpPr/>
        <p:nvPr/>
      </p:nvGrpSpPr>
      <p:grpSpPr>
        <a:xfrm>
          <a:off x="0" y="0"/>
          <a:ext cx="0" cy="0"/>
          <a:chOff x="0" y="0"/>
          <a:chExt cx="0" cy="0"/>
        </a:xfrm>
      </p:grpSpPr>
      <p:sp>
        <p:nvSpPr>
          <p:cNvPr id="136" name="Google Shape;136;p8"/>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txBox="1">
            <a:spLocks noGrp="1"/>
          </p:cNvSpPr>
          <p:nvPr>
            <p:ph type="title"/>
          </p:nvPr>
        </p:nvSpPr>
        <p:spPr>
          <a:xfrm>
            <a:off x="0" y="770467"/>
            <a:ext cx="4639056" cy="3352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rgbClr val="FFFFFF"/>
              </a:buClr>
              <a:buSzPts val="3800"/>
              <a:buFont typeface="Calibri"/>
              <a:buNone/>
              <a:defRPr sz="3800">
                <a:solidFill>
                  <a:srgbClr val="FFFFFF"/>
                </a:solidFill>
              </a:defRPr>
            </a:pPr>
            <a:r>
              <a:rPr dirty="0"/>
              <a:t>4.1. </a:t>
            </a:r>
            <a:r>
              <a:rPr dirty="0" err="1"/>
              <a:t>Κοινωνική</a:t>
            </a:r>
            <a:r>
              <a:rPr dirty="0"/>
              <a:t> </a:t>
            </a:r>
            <a:r>
              <a:rPr sz="3600" dirty="0"/>
              <a:t>επ</a:t>
            </a:r>
            <a:r>
              <a:rPr sz="3600" dirty="0" err="1"/>
              <a:t>ιχειρημ</a:t>
            </a:r>
            <a:r>
              <a:rPr sz="3600" dirty="0"/>
              <a:t>ατικότητα</a:t>
            </a:r>
            <a:r>
              <a:rPr dirty="0"/>
              <a:t> και ΣΒΑ</a:t>
            </a:r>
          </a:p>
        </p:txBody>
      </p:sp>
      <p:sp>
        <p:nvSpPr>
          <p:cNvPr id="138" name="Google Shape;138;p8"/>
          <p:cNvSpPr/>
          <p:nvPr/>
        </p:nvSpPr>
        <p:spPr>
          <a:xfrm>
            <a:off x="4639056" y="0"/>
            <a:ext cx="7552944"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8"/>
          <p:cNvPicPr preferRelativeResize="0"/>
          <p:nvPr/>
        </p:nvPicPr>
        <p:blipFill rotWithShape="1">
          <a:blip r:embed="rId4">
            <a:alphaModFix/>
          </a:blip>
          <a:srcRect/>
          <a:stretch/>
        </p:blipFill>
        <p:spPr>
          <a:xfrm>
            <a:off x="4639056" y="510817"/>
            <a:ext cx="7552944" cy="5836365"/>
          </a:xfrm>
          <a:prstGeom prst="rect">
            <a:avLst/>
          </a:prstGeom>
          <a:noFill/>
          <a:ln>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9"/>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9"/>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9"/>
          <p:cNvSpPr txBox="1">
            <a:spLocks noGrp="1"/>
          </p:cNvSpPr>
          <p:nvPr>
            <p:ph type="title"/>
          </p:nvPr>
        </p:nvSpPr>
        <p:spPr>
          <a:xfrm>
            <a:off x="1071847" y="1059736"/>
            <a:ext cx="9638064"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4. 1. Κοινωνική επιχειρηματικότητα και ΣΒΑ</a:t>
            </a:r>
            <a:endParaRPr>
              <a:solidFill>
                <a:srgbClr val="FFFFFF"/>
              </a:solidFill>
            </a:endParaRPr>
          </a:p>
        </p:txBody>
      </p:sp>
      <p:sp>
        <p:nvSpPr>
          <p:cNvPr id="147" name="Google Shape;147;p9"/>
          <p:cNvSpPr txBox="1"/>
          <p:nvPr/>
        </p:nvSpPr>
        <p:spPr>
          <a:xfrm>
            <a:off x="643467" y="2723944"/>
            <a:ext cx="10992300" cy="330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1800">
                <a:solidFill>
                  <a:schemeClr val="dk1"/>
                </a:solidFill>
                <a:latin typeface="Calibri"/>
                <a:ea typeface="Calibri"/>
                <a:cs typeface="Calibri"/>
                <a:sym typeface="Calibri"/>
              </a:defRPr>
            </a:pPr>
            <a:r>
              <a:t>Η ανάπτυξη στρατηγικών κοινωνικής επιχειρηματικότητας, σύμφωνα με τους ΣΒΑ, απαιτεί την ανάπτυξη πρωτοβουλιών οι οποίες, με βάση τη δημιουργία κοινωνικού αντικτύπου, έχουν την ικανότητα να κλιμακώνουν και να αναπαράγουν τη δραστηριότητά τους ώστε να καλύπτουν τους τομείς που υποδεικνύονται από αυτούς, δημιουργώντας συστημικές αλλαγές στην κοινωνία. </a:t>
            </a: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t>Υπό αυτή την έννοια, πρέπει να έχουμε κατά νου ότι οι ΣΒΑ δεν μπορούν να εκπληρωθούν ανεξάρτητα. Πρέπει να προωθηθεί η συνεργασία μεταξύ τομέων, οργανισμών και ιδιωτών, ιδίως δεδομένου ότι οι παραδοσιακές εταιρείες επικεντρώνονται στους τομείς που βρίσκονται πλησιέστερα στη δραστηριότητά τους, γεγονός που οδηγεί σε περιορισμό των πόρων που διατίθενται για τους υπόλοιπους ΣΒΑ.</a:t>
            </a: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defRPr sz="1800">
                <a:solidFill>
                  <a:schemeClr val="dk1"/>
                </a:solidFill>
                <a:latin typeface="Calibri"/>
                <a:ea typeface="Calibri"/>
                <a:cs typeface="Calibri"/>
                <a:sym typeface="Calibri"/>
              </a:defRPr>
            </a:pPr>
            <a:r>
              <a:t>Ως εκ τούτου, η κοινωνική επιχειρηματικότητα διευκολύνει την εφαρμογή των κοινωνικών και επιχειρηματικών αρχών που προτείνουν λύσεις για την επίλυση κοινωνικών προβλημάτων που εγείρονται στους ΣΒΑ.</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defRPr sz="1100" b="1">
                <a:solidFill>
                  <a:schemeClr val="dk1"/>
                </a:solidFill>
              </a:defRPr>
            </a:pPr>
            <a:r>
              <a:t>Η ενότητα 3 παρουσίασε τα χαρακτηριστικά ενός κοινωνικού επιχειρηματία και τους λόγους για τους οποίους επέλεξε τέτοιου είδους επιχειρήσεις. </a:t>
            </a:r>
            <a:endParaRPr sz="1800">
              <a:solidFill>
                <a:schemeClr val="dk1"/>
              </a:solidFill>
              <a:latin typeface="Calibri"/>
              <a:ea typeface="Calibri"/>
              <a:cs typeface="Calibri"/>
              <a:sym typeface="Calibri"/>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etropolitano">
  <a:themeElements>
    <a:clrScheme name="Personalizado 3">
      <a:dk1>
        <a:srgbClr val="000000"/>
      </a:dk1>
      <a:lt1>
        <a:srgbClr val="FFFFFF"/>
      </a:lt1>
      <a:dk2>
        <a:srgbClr val="F2DCDB"/>
      </a:dk2>
      <a:lt2>
        <a:srgbClr val="EEECE1"/>
      </a:lt2>
      <a:accent1>
        <a:srgbClr val="40B385"/>
      </a:accent1>
      <a:accent2>
        <a:srgbClr val="C0504D"/>
      </a:accent2>
      <a:accent3>
        <a:srgbClr val="40B385"/>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7035</Words>
  <Application>Microsoft Office PowerPoint</Application>
  <PresentationFormat>Widescreen</PresentationFormat>
  <Paragraphs>429</Paragraphs>
  <Slides>55</Slides>
  <Notes>55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Metropolitano</vt:lpstr>
      <vt:lpstr>PowerPoint Presentation</vt:lpstr>
      <vt:lpstr>Περίληψη</vt:lpstr>
      <vt:lpstr>Μαθησιακοί Στόχοι</vt:lpstr>
      <vt:lpstr>Περιεχόμενα</vt:lpstr>
      <vt:lpstr>4. 1. Κοινωνική επιχειρηματικότητα και ΣΒΑ</vt:lpstr>
      <vt:lpstr>4. 1. Κοινωνική επιχειρηματικότητα και ΣΒΑ</vt:lpstr>
      <vt:lpstr>4. 1. Κοινωνική επιχειρηματικότητα και ΣΒΑ</vt:lpstr>
      <vt:lpstr>4.1. Κοινωνική επιχειρηματικότητα και ΣΒΑ</vt:lpstr>
      <vt:lpstr>4. 1. Κοινωνική επιχειρηματικότητα και ΣΒΑ</vt:lpstr>
      <vt:lpstr>4. 2. Παιδαγωγικές προσεγγίσεις για την εργασία με ενήλικες</vt:lpstr>
      <vt:lpstr>4. 2. Παιδαγωγικές προσεγγίσεις για την εργασία με ενήλικες</vt:lpstr>
      <vt:lpstr>4. 2. Παιδαγωγικές προσεγγίσεις για την εργασία με ενήλικες</vt:lpstr>
      <vt:lpstr>4. 2. Παιδαγωγικές προσεγγίσεις για την εργασία με ενήλικες</vt:lpstr>
      <vt:lpstr>4. 2. Παιδαγωγικές προσεγγίσεις για την εργασία με ενήλικες</vt:lpstr>
      <vt:lpstr>4. 2. Παιδαγωγικές προσεγγίσεις για την εργασία με ενήλικες</vt:lpstr>
      <vt:lpstr>4. 2. Παιδαγωγικές προσεγγίσεις για την εργασία με ενήλικες</vt:lpstr>
      <vt:lpstr>4. 3. Μοντέλα για τον επαγγελματικό προσανατολισμό</vt:lpstr>
      <vt:lpstr>4. 3. Μοντέλα για τον επαγγελματικό προσανατολισμό</vt:lpstr>
      <vt:lpstr>4. 3. Μοντέλα για τον επαγγελματικό προσανατολισμό</vt:lpstr>
      <vt:lpstr>4. 3. Μοντέλα για τον επαγγελματικό προσανατολισμό</vt:lpstr>
      <vt:lpstr>4. 3. Μοντέλα για τον επαγγελματικό προσανατολισμό</vt:lpstr>
      <vt:lpstr>4. 4. Ο ρόλος του συμβούλου σε προγράμματα επιχειρηματικότητας</vt:lpstr>
      <vt:lpstr>4. 4. Ο ρόλος του συμβούλου σε προγράμματα επιχειρηματικότητας</vt:lpstr>
      <vt:lpstr>4. 4. Ο ρόλος του συμβούλου σε προγράμματα επιχειρηματικότητας</vt:lpstr>
      <vt:lpstr>4. 4. Ο ρόλος του συμβούλου σε προγράμματα επιχειρηματικότητας</vt:lpstr>
      <vt:lpstr>4. 4. Ο ρόλος του συμβούλου σε προγράμματα επιχειρηματικότητας</vt:lpstr>
      <vt:lpstr>4. 4. Ο ρόλος του συμβούλου σε προγράμματα επιχειρηματικότητας</vt:lpstr>
      <vt:lpstr>4. 5. Τεχνικές για την κοινωνική επιχειρηματικότητα</vt:lpstr>
      <vt:lpstr>4. 5. Τεχνικές για την κοινωνική επιχειρηματικότητα</vt:lpstr>
      <vt:lpstr>4. 5. Τεχνικές για την κοινωνική επιχειρηματικότητα</vt:lpstr>
      <vt:lpstr>4. 5. Τεχνικές για την κοινωνική επιχειρηματικότητα</vt:lpstr>
      <vt:lpstr>4. 5. Τεχνικές για την κοινωνική επιχειρηματικότητα</vt:lpstr>
      <vt:lpstr>4. 5. Τεχνικές για την κοινωνική επιχειρηματικότητα</vt:lpstr>
      <vt:lpstr>4. 5. Τεχνικές για την κοινωνική επιχειρηματικότητα</vt:lpstr>
      <vt:lpstr>4. 5. Τεχνικές για την κοινωνική επιχειρηματικότητα</vt:lpstr>
      <vt:lpstr>4. 5. Τεχνικές για την κοινωνική επιχειρηματικότητα</vt:lpstr>
      <vt:lpstr>4. 5. Τεχνικές για την κοινωνική επιχειρηματικότητα</vt:lpstr>
      <vt:lpstr>4. 5. Τεχνικές για την κοινωνική επιχειρηματικότητα</vt:lpstr>
      <vt:lpstr>4. 5. Τεχνικές για την κοινωνική επιχειρηματικότητα</vt:lpstr>
      <vt:lpstr>4. 5. Τεχνικές για την κοινωνική επιχειρηματικότητα</vt:lpstr>
      <vt:lpstr>4. 5. Τεχνικές για την κοινωνική επιχειρηματικότητα</vt:lpstr>
      <vt:lpstr>4. 6. Σχεδιασμός επιμέρους σχεδίων καθοδήγησης</vt:lpstr>
      <vt:lpstr>4. 6. Σχεδιασμός επιμέρους σχεδίων καθοδήγησης</vt:lpstr>
      <vt:lpstr>4. 6. Σχεδιασμός επιμέρους σχεδίων καθοδήγησης</vt:lpstr>
      <vt:lpstr>4. 6. Σχεδιασμός επιμέρους σχεδίων καθοδήγησης</vt:lpstr>
      <vt:lpstr>4. 6. Σχεδιασμός επιμέρους σχεδίων καθοδήγησης</vt:lpstr>
      <vt:lpstr>4. 6. Σχεδιασμός επιμέρους σχεδίων καθοδήγησης</vt:lpstr>
      <vt:lpstr>4. 6. Σχεδιασμός επιμέρους σχεδίων καθοδήγησης</vt:lpstr>
      <vt:lpstr>4. 6. Σχεδιασμός επιμέρους σχεδίων καθοδήγησης</vt:lpstr>
      <vt:lpstr>4. 6. Σχεδιασμός επιμέρους σχεδίων καθοδήγησης</vt:lpstr>
      <vt:lpstr>Αξιολόγηση της μάθησης </vt:lpstr>
      <vt:lpstr>Αξιολόγηση της μάθησης </vt:lpstr>
      <vt:lpstr>Αξιολόγηση της μάθησης </vt:lpstr>
      <vt:lpstr>ΑΝΑΦΟΡΈΣ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Iñigo Arrieta Arbulu</dc:creator>
  <cp:lastModifiedBy>Sofia Tsiortou</cp:lastModifiedBy>
  <cp:revision>5</cp:revision>
  <dcterms:created xsi:type="dcterms:W3CDTF">2022-05-20T10:02:23Z</dcterms:created>
  <dcterms:modified xsi:type="dcterms:W3CDTF">2022-11-02T12:49:38Z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2D913CED-8C16-4560-A471-A2AB124B2144</vt:lpwstr>
  </property>
  <property fmtid="{D5CDD505-2E9C-101B-9397-08002B2CF9AE}" pid="3" name="ArticulatePath">
    <vt:lpwstr>Metropolitano</vt:lpwstr>
  </property>
</Properties>
</file>