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Quattrocento Sans" panose="020B0502050000020003" pitchFamily="34" charset="0"/>
      <p:regular r:id="rId40"/>
      <p:bold r:id="rId41"/>
      <p:italic r:id="rId42"/>
      <p:bold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cT3uCNw8yT0Llu3D38A5bJhjT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06"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Tsiortou" userId="68427d275b08e60f" providerId="LiveId" clId="{7A9EB8BB-6EAF-4A9C-BBB1-577804224D6C}"/>
    <pc:docChg chg="modSld">
      <pc:chgData name="Sofia Tsiortou" userId="68427d275b08e60f" providerId="LiveId" clId="{7A9EB8BB-6EAF-4A9C-BBB1-577804224D6C}" dt="2022-11-02T12:45:34.112" v="20" actId="20577"/>
      <pc:docMkLst>
        <pc:docMk/>
      </pc:docMkLst>
      <pc:sldChg chg="modSp mod">
        <pc:chgData name="Sofia Tsiortou" userId="68427d275b08e60f" providerId="LiveId" clId="{7A9EB8BB-6EAF-4A9C-BBB1-577804224D6C}" dt="2022-11-02T12:44:29.768" v="0"/>
        <pc:sldMkLst>
          <pc:docMk/>
          <pc:sldMk cId="0" sldId="259"/>
        </pc:sldMkLst>
        <pc:spChg chg="mod">
          <ac:chgData name="Sofia Tsiortou" userId="68427d275b08e60f" providerId="LiveId" clId="{7A9EB8BB-6EAF-4A9C-BBB1-577804224D6C}" dt="2022-11-02T12:44:29.768" v="0"/>
          <ac:spMkLst>
            <pc:docMk/>
            <pc:sldMk cId="0" sldId="259"/>
            <ac:spMk id="106" creationId="{00000000-0000-0000-0000-000000000000}"/>
          </ac:spMkLst>
        </pc:spChg>
      </pc:sldChg>
      <pc:sldChg chg="modSp mod">
        <pc:chgData name="Sofia Tsiortou" userId="68427d275b08e60f" providerId="LiveId" clId="{7A9EB8BB-6EAF-4A9C-BBB1-577804224D6C}" dt="2022-11-02T12:45:21.906" v="18" actId="20577"/>
        <pc:sldMkLst>
          <pc:docMk/>
          <pc:sldMk cId="0" sldId="282"/>
        </pc:sldMkLst>
        <pc:spChg chg="mod">
          <ac:chgData name="Sofia Tsiortou" userId="68427d275b08e60f" providerId="LiveId" clId="{7A9EB8BB-6EAF-4A9C-BBB1-577804224D6C}" dt="2022-11-02T12:45:21.906" v="18" actId="20577"/>
          <ac:spMkLst>
            <pc:docMk/>
            <pc:sldMk cId="0" sldId="282"/>
            <ac:spMk id="303" creationId="{00000000-0000-0000-0000-000000000000}"/>
          </ac:spMkLst>
        </pc:spChg>
      </pc:sldChg>
      <pc:sldChg chg="modSp mod">
        <pc:chgData name="Sofia Tsiortou" userId="68427d275b08e60f" providerId="LiveId" clId="{7A9EB8BB-6EAF-4A9C-BBB1-577804224D6C}" dt="2022-11-02T12:45:34.112" v="20" actId="20577"/>
        <pc:sldMkLst>
          <pc:docMk/>
          <pc:sldMk cId="0" sldId="285"/>
        </pc:sldMkLst>
        <pc:spChg chg="mod">
          <ac:chgData name="Sofia Tsiortou" userId="68427d275b08e60f" providerId="LiveId" clId="{7A9EB8BB-6EAF-4A9C-BBB1-577804224D6C}" dt="2022-11-02T12:45:34.112" v="20" actId="20577"/>
          <ac:spMkLst>
            <pc:docMk/>
            <pc:sldMk cId="0" sldId="285"/>
            <ac:spMk id="3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1"/>
        <p:cNvGrpSpPr/>
        <p:nvPr/>
      </p:nvGrpSpPr>
      <p:grpSpPr>
        <a:xfrm>
          <a:off x="0" y="0"/>
          <a:ext cx="0" cy="0"/>
          <a:chOff x="0" y="0"/>
          <a:chExt cx="0" cy="0"/>
        </a:xfrm>
      </p:grpSpPr>
      <p:sp>
        <p:nvSpPr>
          <p:cNvPr id="12" name="Google Shape;12;p37"/>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3" name="Google Shape;13;p37"/>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14" name="Google Shape;14;p3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5" name="Google Shape;15;p3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6" name="Google Shape;16;p3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3" name="Google Shape;73;p4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47"/>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7"/>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9" name="Google Shape;79;p4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9" name="Google Shape;19;p38"/>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lvl1pPr>
            <a:lvl2pPr marL="914400" lvl="1" indent="-342900" algn="l">
              <a:lnSpc>
                <a:spcPct val="85000"/>
              </a:lnSpc>
              <a:spcBef>
                <a:spcPts val="600"/>
              </a:spcBef>
              <a:spcAft>
                <a:spcPts val="0"/>
              </a:spcAft>
              <a:buClr>
                <a:srgbClr val="262626"/>
              </a:buClr>
              <a:buSzPts val="1800"/>
              <a:buChar char=" "/>
            </a:lvl2pPr>
            <a:lvl3pPr marL="1371600" lvl="2" indent="-342900" algn="l">
              <a:lnSpc>
                <a:spcPct val="85000"/>
              </a:lnSpc>
              <a:spcBef>
                <a:spcPts val="600"/>
              </a:spcBef>
              <a:spcAft>
                <a:spcPts val="0"/>
              </a:spcAft>
              <a:buClr>
                <a:srgbClr val="262626"/>
              </a:buClr>
              <a:buSzPts val="1800"/>
              <a:buChar char=" "/>
            </a:lvl3pPr>
            <a:lvl4pPr marL="1828800" lvl="3" indent="-342900" algn="l">
              <a:lnSpc>
                <a:spcPct val="85000"/>
              </a:lnSpc>
              <a:spcBef>
                <a:spcPts val="600"/>
              </a:spcBef>
              <a:spcAft>
                <a:spcPts val="0"/>
              </a:spcAft>
              <a:buClr>
                <a:srgbClr val="262626"/>
              </a:buClr>
              <a:buSzPts val="1800"/>
              <a:buChar char=" "/>
            </a:lvl4pPr>
            <a:lvl5pPr marL="2286000" lvl="4" indent="-342900" algn="l">
              <a:lnSpc>
                <a:spcPct val="85000"/>
              </a:lnSpc>
              <a:spcBef>
                <a:spcPts val="600"/>
              </a:spcBef>
              <a:spcAft>
                <a:spcPts val="0"/>
              </a:spcAft>
              <a:buClr>
                <a:srgbClr val="262626"/>
              </a:buClr>
              <a:buSzPts val="1800"/>
              <a:buChar char=" "/>
            </a:lvl5pPr>
            <a:lvl6pPr marL="2743200" lvl="5" indent="-342900" algn="l">
              <a:lnSpc>
                <a:spcPct val="85000"/>
              </a:lnSpc>
              <a:spcBef>
                <a:spcPts val="600"/>
              </a:spcBef>
              <a:spcAft>
                <a:spcPts val="0"/>
              </a:spcAft>
              <a:buClr>
                <a:srgbClr val="262626"/>
              </a:buClr>
              <a:buSzPts val="1800"/>
              <a:buChar char=" "/>
            </a:lvl6pPr>
            <a:lvl7pPr marL="3200400" lvl="6" indent="-342900" algn="l">
              <a:lnSpc>
                <a:spcPct val="85000"/>
              </a:lnSpc>
              <a:spcBef>
                <a:spcPts val="600"/>
              </a:spcBef>
              <a:spcAft>
                <a:spcPts val="0"/>
              </a:spcAft>
              <a:buClr>
                <a:srgbClr val="262626"/>
              </a:buClr>
              <a:buSzPts val="1800"/>
              <a:buChar char=" "/>
            </a:lvl7pPr>
            <a:lvl8pPr marL="3657600" lvl="7" indent="-342900" algn="l">
              <a:lnSpc>
                <a:spcPct val="85000"/>
              </a:lnSpc>
              <a:spcBef>
                <a:spcPts val="600"/>
              </a:spcBef>
              <a:spcAft>
                <a:spcPts val="0"/>
              </a:spcAft>
              <a:buClr>
                <a:srgbClr val="262626"/>
              </a:buClr>
              <a:buSzPts val="1800"/>
              <a:buChar char=" "/>
            </a:lvl8pPr>
            <a:lvl9pPr marL="4114800" lvl="8" indent="-342900" algn="l">
              <a:lnSpc>
                <a:spcPct val="85000"/>
              </a:lnSpc>
              <a:spcBef>
                <a:spcPts val="600"/>
              </a:spcBef>
              <a:spcAft>
                <a:spcPts val="0"/>
              </a:spcAft>
              <a:buClr>
                <a:srgbClr val="262626"/>
              </a:buClr>
              <a:buSzPts val="1800"/>
              <a:buChar char=" "/>
            </a:lvl9pPr>
          </a:lstStyle>
          <a:p>
            <a:endParaRPr/>
          </a:p>
        </p:txBody>
      </p:sp>
      <p:sp>
        <p:nvSpPr>
          <p:cNvPr id="20" name="Google Shape;20;p3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1" name="Google Shape;21;p3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2" name="Google Shape;22;p3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chemeClr val="accent1"/>
        </a:solidFill>
        <a:effectLst/>
      </p:bgPr>
    </p:bg>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5" name="Google Shape;25;p39"/>
          <p:cNvSpPr>
            <a:spLocks noGrp="1"/>
          </p:cNvSpPr>
          <p:nvPr>
            <p:ph type="pic" idx="2"/>
          </p:nvPr>
        </p:nvSpPr>
        <p:spPr>
          <a:xfrm>
            <a:off x="0" y="0"/>
            <a:ext cx="12192000" cy="5330952"/>
          </a:xfrm>
          <a:prstGeom prst="rect">
            <a:avLst/>
          </a:prstGeom>
          <a:solidFill>
            <a:srgbClr val="D6F0E6"/>
          </a:solidFill>
          <a:ln>
            <a:noFill/>
          </a:ln>
        </p:spPr>
      </p:sp>
      <p:sp>
        <p:nvSpPr>
          <p:cNvPr id="26" name="Google Shape;26;p39"/>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27" name="Google Shape;27;p3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8" name="Google Shape;28;p3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9" name="Google Shape;29;p3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accent1"/>
        </a:solidFill>
        <a:effectLst/>
      </p:bgPr>
    </p:bg>
    <p:spTree>
      <p:nvGrpSpPr>
        <p:cNvPr id="1" name="Shape 30"/>
        <p:cNvGrpSpPr/>
        <p:nvPr/>
      </p:nvGrpSpPr>
      <p:grpSpPr>
        <a:xfrm>
          <a:off x="0" y="0"/>
          <a:ext cx="0" cy="0"/>
          <a:chOff x="0" y="0"/>
          <a:chExt cx="0" cy="0"/>
        </a:xfrm>
      </p:grpSpPr>
      <p:sp>
        <p:nvSpPr>
          <p:cNvPr id="31" name="Google Shape;31;p40"/>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0"/>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0"/>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3200"/>
              <a:buNone/>
              <a:defRPr sz="3200">
                <a:solidFill>
                  <a:srgbClr val="262626"/>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34" name="Google Shape;34;p4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0" name="Google Shape;40;p41"/>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1" name="Google Shape;41;p4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47" name="Google Shape;47;p42"/>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8" name="Google Shape;48;p42"/>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49" name="Google Shape;49;p42"/>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0" name="Google Shape;50;p4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8"/>
        <p:cNvGrpSpPr/>
        <p:nvPr/>
      </p:nvGrpSpPr>
      <p:grpSpPr>
        <a:xfrm>
          <a:off x="0" y="0"/>
          <a:ext cx="0" cy="0"/>
          <a:chOff x="0" y="0"/>
          <a:chExt cx="0" cy="0"/>
        </a:xfrm>
      </p:grpSpPr>
      <p:sp>
        <p:nvSpPr>
          <p:cNvPr id="59" name="Google Shape;59;p4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45"/>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5"/>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5"/>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66" name="Google Shape;66;p45"/>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67" name="Google Shape;67;p4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8" name="Google Shape;8;p3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8" Type="http://schemas.openxmlformats.org/officeDocument/2006/relationships/hyperlink" Target="https://www.sciencedirect.com/science/article/abs/pii/S2352673421000743" TargetMode="External"/><Relationship Id="rId3" Type="http://schemas.openxmlformats.org/officeDocument/2006/relationships/notesSlide" Target="../notesSlides/notesSlide32.xml"/><Relationship Id="rId7" Type="http://schemas.openxmlformats.org/officeDocument/2006/relationships/hyperlink" Target="https://www.mdpi.com/2071-1050/11/4/1091" TargetMode="Externa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www.csh.umn.edu/education/whole-systems-healing/social-entrepreneurship" TargetMode="External"/><Relationship Id="rId11" Type="http://schemas.openxmlformats.org/officeDocument/2006/relationships/hyperlink" Target="https://borgenproject.org/6-qualities-of-social-entrepreneurs/" TargetMode="External"/><Relationship Id="rId5" Type="http://schemas.openxmlformats.org/officeDocument/2006/relationships/hyperlink" Target="https://online.norwich.edu/academic-programs/resources/how-social-entrepreneurs-make-social-impact-and-profit" TargetMode="External"/><Relationship Id="rId10" Type="http://schemas.openxmlformats.org/officeDocument/2006/relationships/hyperlink" Target="https://www.theglobalcitizenacademy.com/blog/essential-skills-qualities-of-a-social-entrepreneur" TargetMode="External"/><Relationship Id="rId4" Type="http://schemas.openxmlformats.org/officeDocument/2006/relationships/hyperlink" Target="https://www.takingcharge.csh.umn.edu/improving-your-community-social-entrepreneurship" TargetMode="External"/><Relationship Id="rId9" Type="http://schemas.openxmlformats.org/officeDocument/2006/relationships/hyperlink" Target="https://onlinemasters.ohio.edu/blog/seven-skills-for-social-entrepreneur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 descr="Logotipo  Descripción generada automáticamente"/>
          <p:cNvPicPr preferRelativeResize="0"/>
          <p:nvPr/>
        </p:nvPicPr>
        <p:blipFill rotWithShape="1">
          <a:blip r:embed="rId4">
            <a:alphaModFix/>
          </a:blip>
          <a:srcRect/>
          <a:stretch/>
        </p:blipFill>
        <p:spPr>
          <a:xfrm>
            <a:off x="2481263" y="-500063"/>
            <a:ext cx="6858000" cy="6858000"/>
          </a:xfrm>
          <a:prstGeom prst="rect">
            <a:avLst/>
          </a:prstGeom>
          <a:noFill/>
          <a:ln>
            <a:noFill/>
          </a:ln>
        </p:spPr>
      </p:pic>
      <p:sp>
        <p:nvSpPr>
          <p:cNvPr id="87" name="Google Shape;87;p1"/>
          <p:cNvSpPr txBox="1">
            <a:spLocks noGrp="1"/>
          </p:cNvSpPr>
          <p:nvPr>
            <p:ph type="body" idx="1"/>
          </p:nvPr>
        </p:nvSpPr>
        <p:spPr>
          <a:xfrm>
            <a:off x="4799798" y="3317742"/>
            <a:ext cx="6741659" cy="272821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3A3A3A"/>
              </a:buClr>
              <a:buSzPts val="3200"/>
              <a:buNone/>
              <a:defRPr b="1"/>
            </a:pPr>
            <a:r>
              <a:rPr lang="el-GR" dirty="0">
                <a:solidFill>
                  <a:srgbClr val="3A3A3A"/>
                </a:solidFill>
              </a:rPr>
              <a:t>Πακέτο εργαλείων κατάρτισης</a:t>
            </a:r>
            <a:endParaRPr dirty="0">
              <a:solidFill>
                <a:srgbClr val="3A3A3A"/>
              </a:solidFill>
            </a:endParaRPr>
          </a:p>
        </p:txBody>
      </p:sp>
      <p:sp>
        <p:nvSpPr>
          <p:cNvPr id="88" name="Google Shape;88;p1"/>
          <p:cNvSpPr/>
          <p:nvPr/>
        </p:nvSpPr>
        <p:spPr>
          <a:xfrm>
            <a:off x="0" y="0"/>
            <a:ext cx="2628900" cy="6858000"/>
          </a:xfrm>
          <a:prstGeom prst="rect">
            <a:avLst/>
          </a:prstGeom>
          <a:solidFill>
            <a:srgbClr val="40B385"/>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4868036" y="3919687"/>
            <a:ext cx="7069206" cy="164592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85000"/>
              </a:lnSpc>
              <a:spcBef>
                <a:spcPts val="0"/>
              </a:spcBef>
              <a:spcAft>
                <a:spcPts val="0"/>
              </a:spcAft>
              <a:buClr>
                <a:srgbClr val="3A3A3A"/>
              </a:buClr>
              <a:buSzPts val="3200"/>
              <a:buFont typeface="Arial"/>
              <a:buNone/>
              <a:defRPr sz="3200">
                <a:solidFill>
                  <a:srgbClr val="3A3A3A"/>
                </a:solidFill>
                <a:latin typeface="Calibri"/>
                <a:ea typeface="Calibri"/>
                <a:cs typeface="Calibri"/>
                <a:sym typeface="Calibri"/>
              </a:defRPr>
            </a:pPr>
            <a:r>
              <a:rPr dirty="0" err="1"/>
              <a:t>Ενότητ</a:t>
            </a:r>
            <a:r>
              <a:rPr dirty="0"/>
              <a:t>α 3: Ιδιαιτερότητες της κοινωνικής επιχειρηματικότητας: πώς επηρεάζει τις διαδικασίες που συνοδεύουν τον επιχειρηματία.</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657224" y="499534"/>
            <a:ext cx="10772775" cy="933482"/>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Η κοινωνική επιχειρηματικότητα ως εργαλείο κοινωνικής αλλαγής</a:t>
            </a:r>
          </a:p>
        </p:txBody>
      </p:sp>
      <p:sp>
        <p:nvSpPr>
          <p:cNvPr id="158" name="Google Shape;158;p10"/>
          <p:cNvSpPr txBox="1">
            <a:spLocks noGrp="1"/>
          </p:cNvSpPr>
          <p:nvPr>
            <p:ph type="body" idx="1"/>
          </p:nvPr>
        </p:nvSpPr>
        <p:spPr>
          <a:xfrm>
            <a:off x="737226" y="1792061"/>
            <a:ext cx="4942908" cy="4195204"/>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t>Η κοινωνική επιχειρηματικότητα έχει αναγνωριστεί ως εργαλείο για την επίτευξη βιώσιμης ανάπτυξης, αλλά και για την πρόκληση κοινωνικών αλλαγών. </a:t>
            </a:r>
          </a:p>
          <a:p>
            <a:pPr marL="0" lvl="0" indent="0" algn="l" rtl="0">
              <a:lnSpc>
                <a:spcPct val="85000"/>
              </a:lnSpc>
              <a:spcBef>
                <a:spcPts val="0"/>
              </a:spcBef>
              <a:spcAft>
                <a:spcPts val="0"/>
              </a:spcAft>
              <a:buClr>
                <a:srgbClr val="262626"/>
              </a:buClr>
              <a:buSzPts val="2400"/>
              <a:buNone/>
            </a:pPr>
            <a:endParaRPr/>
          </a:p>
          <a:p>
            <a:pPr marL="0" lvl="0" indent="0" algn="l" rtl="0">
              <a:lnSpc>
                <a:spcPct val="85000"/>
              </a:lnSpc>
              <a:spcBef>
                <a:spcPts val="0"/>
              </a:spcBef>
              <a:spcAft>
                <a:spcPts val="0"/>
              </a:spcAft>
              <a:buClr>
                <a:srgbClr val="262626"/>
              </a:buClr>
              <a:buSzPts val="2400"/>
              <a:buNone/>
            </a:pPr>
            <a:r>
              <a:t>Περνώντας από τον πιθανό αντίκτυπο που μια κοινωνική επιχείρηση μπορεί να φέρει σε μια τοπική κοινότητα, μπορεί να εκληφθεί ως μια διακριτική δύναμη και εργαλείο για να συμβάλει στην αλλαγή.</a:t>
            </a:r>
          </a:p>
        </p:txBody>
      </p:sp>
      <p:pic>
        <p:nvPicPr>
          <p:cNvPr id="159" name="Google Shape;159;p10" descr="Map  Description automatically generated"/>
          <p:cNvPicPr preferRelativeResize="0"/>
          <p:nvPr/>
        </p:nvPicPr>
        <p:blipFill rotWithShape="1">
          <a:blip r:embed="rId4">
            <a:alphaModFix/>
          </a:blip>
          <a:srcRect/>
          <a:stretch/>
        </p:blipFill>
        <p:spPr>
          <a:xfrm>
            <a:off x="6282245" y="1855006"/>
            <a:ext cx="5211233" cy="3474155"/>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body" idx="1"/>
          </p:nvPr>
        </p:nvSpPr>
        <p:spPr>
          <a:xfrm>
            <a:off x="398207" y="1076020"/>
            <a:ext cx="6205793" cy="5653770"/>
          </a:xfrm>
          <a:prstGeom prst="rect">
            <a:avLst/>
          </a:prstGeom>
          <a:noFill/>
          <a:ln>
            <a:noFill/>
          </a:ln>
        </p:spPr>
        <p:txBody>
          <a:bodyPr spcFirstLastPara="1" wrap="square" lIns="91425" tIns="45700" rIns="91425" bIns="45700" anchor="t" anchorCtr="0">
            <a:normAutofit/>
          </a:bodyPr>
          <a:lstStyle/>
          <a:p>
            <a:pPr marL="91440" lvl="0" indent="60960" algn="l" rtl="0">
              <a:lnSpc>
                <a:spcPct val="85000"/>
              </a:lnSpc>
              <a:spcBef>
                <a:spcPts val="0"/>
              </a:spcBef>
              <a:spcAft>
                <a:spcPts val="0"/>
              </a:spcAft>
              <a:buClr>
                <a:srgbClr val="262626"/>
              </a:buClr>
              <a:buSzPts val="2400"/>
              <a:buNone/>
            </a:pPr>
            <a:endParaRPr dirty="0"/>
          </a:p>
          <a:p>
            <a:pPr marL="0" lvl="0" indent="0" algn="l" rtl="0">
              <a:lnSpc>
                <a:spcPct val="85000"/>
              </a:lnSpc>
              <a:spcBef>
                <a:spcPts val="0"/>
              </a:spcBef>
              <a:spcAft>
                <a:spcPts val="0"/>
              </a:spcAft>
              <a:buClr>
                <a:srgbClr val="262626"/>
              </a:buClr>
              <a:buSzPts val="2400"/>
              <a:buNone/>
            </a:pPr>
            <a:r>
              <a:rPr dirty="0" err="1"/>
              <a:t>Μι</a:t>
            </a:r>
            <a:r>
              <a:rPr dirty="0"/>
              <a:t>α πρωτοβουλία του σεφ Jamie Oliver που βοήθησε τους μειονεκτούντες νέους να δημιουργήσουν καλύτερο μέλλον για τον εαυτό τους. </a:t>
            </a:r>
            <a:r>
              <a:rPr dirty="0" err="1"/>
              <a:t>Ονομ</a:t>
            </a:r>
            <a:r>
              <a:rPr dirty="0"/>
              <a:t>αζόταν δεκαπέντε, επειδή αυτός ήταν ο αριθμός των μαθητευομένων που είχε το πρώτο έτος.  </a:t>
            </a:r>
          </a:p>
          <a:p>
            <a:pPr marL="0" lvl="0" indent="0" algn="l" rtl="0">
              <a:lnSpc>
                <a:spcPct val="85000"/>
              </a:lnSpc>
              <a:spcBef>
                <a:spcPts val="0"/>
              </a:spcBef>
              <a:spcAft>
                <a:spcPts val="0"/>
              </a:spcAft>
              <a:buClr>
                <a:srgbClr val="262626"/>
              </a:buClr>
              <a:buSzPts val="2400"/>
              <a:buNone/>
            </a:pPr>
            <a:endParaRPr dirty="0"/>
          </a:p>
          <a:p>
            <a:pPr marL="0" lvl="0" indent="0" algn="l" rtl="0">
              <a:lnSpc>
                <a:spcPct val="85000"/>
              </a:lnSpc>
              <a:spcBef>
                <a:spcPts val="0"/>
              </a:spcBef>
              <a:spcAft>
                <a:spcPts val="0"/>
              </a:spcAft>
              <a:buClr>
                <a:srgbClr val="262626"/>
              </a:buClr>
              <a:buSzPts val="2400"/>
              <a:buNone/>
            </a:pPr>
            <a:r>
              <a:rPr lang="el-GR" dirty="0"/>
              <a:t>Α</a:t>
            </a:r>
            <a:r>
              <a:rPr dirty="0" err="1"/>
              <a:t>ντίκτυ</a:t>
            </a:r>
            <a:r>
              <a:rPr dirty="0"/>
              <a:t>πο: </a:t>
            </a:r>
          </a:p>
          <a:p>
            <a:pPr marL="0" lvl="0" indent="0" algn="l" rtl="0">
              <a:lnSpc>
                <a:spcPct val="85000"/>
              </a:lnSpc>
              <a:spcBef>
                <a:spcPts val="0"/>
              </a:spcBef>
              <a:spcAft>
                <a:spcPts val="0"/>
              </a:spcAft>
              <a:buClr>
                <a:srgbClr val="262626"/>
              </a:buClr>
              <a:buSzPts val="2400"/>
              <a:buNone/>
            </a:pPr>
            <a:r>
              <a:rPr dirty="0" err="1"/>
              <a:t>άνοιξ</a:t>
            </a:r>
            <a:r>
              <a:rPr dirty="0"/>
              <a:t>αν άλλα δύο εστιατόρια </a:t>
            </a:r>
          </a:p>
          <a:p>
            <a:pPr marL="342900" lvl="0" indent="-342900" algn="l" rtl="0">
              <a:lnSpc>
                <a:spcPct val="85000"/>
              </a:lnSpc>
              <a:spcBef>
                <a:spcPts val="0"/>
              </a:spcBef>
              <a:spcAft>
                <a:spcPts val="0"/>
              </a:spcAft>
              <a:buClr>
                <a:srgbClr val="262626"/>
              </a:buClr>
              <a:buSzPts val="2400"/>
              <a:buFont typeface="Calibri"/>
              <a:buChar char="-"/>
            </a:pPr>
            <a:r>
              <a:rPr dirty="0"/>
              <a:t>220 </a:t>
            </a:r>
            <a:r>
              <a:rPr dirty="0" err="1"/>
              <a:t>μειονεκτούντες</a:t>
            </a:r>
            <a:r>
              <a:rPr dirty="0"/>
              <a:t> </a:t>
            </a:r>
            <a:r>
              <a:rPr dirty="0" err="1"/>
              <a:t>νέοι</a:t>
            </a:r>
            <a:r>
              <a:rPr dirty="0"/>
              <a:t> </a:t>
            </a:r>
            <a:r>
              <a:rPr dirty="0" err="1"/>
              <a:t>έχουν</a:t>
            </a:r>
            <a:r>
              <a:rPr dirty="0"/>
              <a:t> </a:t>
            </a:r>
            <a:r>
              <a:rPr dirty="0" err="1"/>
              <a:t>εκ</a:t>
            </a:r>
            <a:r>
              <a:rPr dirty="0"/>
              <a:t>παιδευτεί στη μαγειρική και τη φιλοξενία</a:t>
            </a:r>
          </a:p>
          <a:p>
            <a:pPr marL="342900" lvl="0" indent="-342900" algn="l" rtl="0">
              <a:lnSpc>
                <a:spcPct val="85000"/>
              </a:lnSpc>
              <a:spcBef>
                <a:spcPts val="0"/>
              </a:spcBef>
              <a:spcAft>
                <a:spcPts val="0"/>
              </a:spcAft>
              <a:buClr>
                <a:srgbClr val="262626"/>
              </a:buClr>
              <a:buSzPts val="2400"/>
              <a:buFont typeface="Calibri"/>
              <a:buChar char="-"/>
            </a:pPr>
            <a:r>
              <a:rPr dirty="0" err="1"/>
              <a:t>Ενίσχυση</a:t>
            </a:r>
            <a:r>
              <a:rPr dirty="0"/>
              <a:t> </a:t>
            </a:r>
            <a:r>
              <a:rPr dirty="0" err="1"/>
              <a:t>της</a:t>
            </a:r>
            <a:r>
              <a:rPr dirty="0"/>
              <a:t> α</a:t>
            </a:r>
            <a:r>
              <a:rPr dirty="0" err="1"/>
              <a:t>ξί</a:t>
            </a:r>
            <a:r>
              <a:rPr dirty="0"/>
              <a:t>ας της χρήσης τοπικών προϊόντων και τεχνικών μαγειρέματος</a:t>
            </a:r>
          </a:p>
        </p:txBody>
      </p:sp>
      <p:sp>
        <p:nvSpPr>
          <p:cNvPr id="165" name="Google Shape;165;p11"/>
          <p:cNvSpPr txBox="1"/>
          <p:nvPr/>
        </p:nvSpPr>
        <p:spPr>
          <a:xfrm>
            <a:off x="302001" y="185058"/>
            <a:ext cx="11587995" cy="93348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pPr>
            <a:r>
              <a:t>Ένα παράδειγμα αντίκτυπου που έφερε η κοινωνική επιχειρηματικότητα</a:t>
            </a:r>
            <a:endParaRPr sz="3600" b="0" i="0" u="none" strike="noStrike" cap="none">
              <a:solidFill>
                <a:schemeClr val="dk1"/>
              </a:solidFill>
              <a:latin typeface="Calibri"/>
              <a:ea typeface="Calibri"/>
              <a:cs typeface="Calibri"/>
              <a:sym typeface="Calibri"/>
            </a:endParaRPr>
          </a:p>
        </p:txBody>
      </p:sp>
      <p:pic>
        <p:nvPicPr>
          <p:cNvPr id="166" name="Google Shape;166;p11" descr="A chef cooking meat in a pan  Description automatically generated with low confidence"/>
          <p:cNvPicPr preferRelativeResize="0"/>
          <p:nvPr/>
        </p:nvPicPr>
        <p:blipFill rotWithShape="1">
          <a:blip r:embed="rId4">
            <a:alphaModFix/>
          </a:blip>
          <a:srcRect/>
          <a:stretch/>
        </p:blipFill>
        <p:spPr>
          <a:xfrm>
            <a:off x="7714343" y="1219199"/>
            <a:ext cx="3256038" cy="4884057"/>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13"/>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13"/>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13"/>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defRPr sz="3600">
                <a:solidFill>
                  <a:srgbClr val="FFFFFF"/>
                </a:solidFill>
              </a:defRPr>
            </a:pPr>
            <a:r>
              <a:t>2. Επιδίωξη της κοινωνικής επιχειρηματικότητας</a:t>
            </a:r>
            <a:endParaRPr sz="3600">
              <a:solidFill>
                <a:srgbClr val="FFFFFF"/>
              </a:solidFill>
            </a:endParaRPr>
          </a:p>
        </p:txBody>
      </p:sp>
      <p:pic>
        <p:nvPicPr>
          <p:cNvPr id="174" name="Google Shape;174;p13" descr="Graphical user interface, application  Description automatically generated"/>
          <p:cNvPicPr preferRelativeResize="0"/>
          <p:nvPr/>
        </p:nvPicPr>
        <p:blipFill rotWithShape="1">
          <a:blip r:embed="rId4">
            <a:alphaModFix/>
          </a:blip>
          <a:srcRect/>
          <a:stretch/>
        </p:blipFill>
        <p:spPr>
          <a:xfrm>
            <a:off x="3238802" y="2723944"/>
            <a:ext cx="5714396" cy="3809598"/>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328990" y="285449"/>
            <a:ext cx="11504991" cy="109297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endParaRPr sz="6000"/>
          </a:p>
        </p:txBody>
      </p:sp>
      <p:sp>
        <p:nvSpPr>
          <p:cNvPr id="180" name="Google Shape;180;p12"/>
          <p:cNvSpPr txBox="1">
            <a:spLocks noGrp="1"/>
          </p:cNvSpPr>
          <p:nvPr>
            <p:ph type="body" idx="1"/>
          </p:nvPr>
        </p:nvSpPr>
        <p:spPr>
          <a:xfrm>
            <a:off x="676657" y="2011680"/>
            <a:ext cx="4050018" cy="3766185"/>
          </a:xfrm>
          <a:prstGeom prst="rect">
            <a:avLst/>
          </a:prstGeom>
          <a:solidFill>
            <a:srgbClr val="40B385"/>
          </a:solid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lt1"/>
              </a:buClr>
              <a:buSzPts val="2400"/>
              <a:buNone/>
              <a:defRPr>
                <a:solidFill>
                  <a:schemeClr val="lt1"/>
                </a:solidFill>
              </a:defRPr>
            </a:pPr>
            <a:r>
              <a:t>Διαφορές στους τρόπους διεξαγωγής των επιχειρηματικών δραστηριοτήτων 	</a:t>
            </a:r>
          </a:p>
          <a:p>
            <a:pPr marL="91440" lvl="0" indent="0" algn="l" rtl="0">
              <a:lnSpc>
                <a:spcPct val="85000"/>
              </a:lnSpc>
              <a:spcBef>
                <a:spcPts val="1300"/>
              </a:spcBef>
              <a:spcAft>
                <a:spcPts val="0"/>
              </a:spcAft>
              <a:buClr>
                <a:srgbClr val="262626"/>
              </a:buClr>
              <a:buSzPts val="2400"/>
              <a:buNone/>
            </a:pPr>
            <a:endParaRPr>
              <a:solidFill>
                <a:schemeClr val="lt1"/>
              </a:solidFill>
            </a:endParaRPr>
          </a:p>
          <a:p>
            <a:pPr marL="0" lvl="0" indent="0" algn="l" rtl="0">
              <a:lnSpc>
                <a:spcPct val="85000"/>
              </a:lnSpc>
              <a:spcBef>
                <a:spcPts val="1300"/>
              </a:spcBef>
              <a:spcAft>
                <a:spcPts val="0"/>
              </a:spcAft>
              <a:buClr>
                <a:schemeClr val="lt1"/>
              </a:buClr>
              <a:buSzPts val="2400"/>
              <a:buNone/>
              <a:defRPr>
                <a:solidFill>
                  <a:schemeClr val="lt1"/>
                </a:solidFill>
              </a:defRPr>
            </a:pPr>
            <a:r>
              <a:t> </a:t>
            </a:r>
          </a:p>
          <a:p>
            <a:pPr marL="0" lvl="0" indent="0" algn="l" rtl="0">
              <a:lnSpc>
                <a:spcPct val="85000"/>
              </a:lnSpc>
              <a:spcBef>
                <a:spcPts val="1300"/>
              </a:spcBef>
              <a:spcAft>
                <a:spcPts val="0"/>
              </a:spcAft>
              <a:buClr>
                <a:schemeClr val="lt1"/>
              </a:buClr>
              <a:buSzPts val="2400"/>
              <a:buNone/>
              <a:defRPr>
                <a:solidFill>
                  <a:schemeClr val="lt1"/>
                </a:solidFill>
              </a:defRPr>
            </a:pPr>
            <a:r>
              <a:t>Το κοινωνικό οικοσύστημα</a:t>
            </a:r>
          </a:p>
          <a:p>
            <a:pPr marL="0" lvl="0" indent="0" algn="l" rtl="0">
              <a:lnSpc>
                <a:spcPct val="85000"/>
              </a:lnSpc>
              <a:spcBef>
                <a:spcPts val="1300"/>
              </a:spcBef>
              <a:spcAft>
                <a:spcPts val="0"/>
              </a:spcAft>
              <a:buClr>
                <a:srgbClr val="262626"/>
              </a:buClr>
              <a:buSzPts val="2400"/>
              <a:buNone/>
            </a:pPr>
            <a:endParaRPr>
              <a:solidFill>
                <a:schemeClr val="lt1"/>
              </a:solidFill>
            </a:endParaRPr>
          </a:p>
          <a:p>
            <a:pPr marL="0" lvl="0" indent="0" algn="l" rtl="0">
              <a:lnSpc>
                <a:spcPct val="85000"/>
              </a:lnSpc>
              <a:spcBef>
                <a:spcPts val="1300"/>
              </a:spcBef>
              <a:spcAft>
                <a:spcPts val="0"/>
              </a:spcAft>
              <a:buClr>
                <a:srgbClr val="262626"/>
              </a:buClr>
              <a:buSzPts val="2400"/>
              <a:buNone/>
            </a:pPr>
            <a:endParaRPr>
              <a:solidFill>
                <a:schemeClr val="lt1"/>
              </a:solidFill>
            </a:endParaRPr>
          </a:p>
          <a:p>
            <a:pPr marL="0" lvl="0" indent="0" algn="l" rtl="0">
              <a:lnSpc>
                <a:spcPct val="85000"/>
              </a:lnSpc>
              <a:spcBef>
                <a:spcPts val="1300"/>
              </a:spcBef>
              <a:spcAft>
                <a:spcPts val="0"/>
              </a:spcAft>
              <a:buClr>
                <a:schemeClr val="lt1"/>
              </a:buClr>
              <a:buSzPts val="2400"/>
              <a:buNone/>
              <a:defRPr>
                <a:solidFill>
                  <a:schemeClr val="lt1"/>
                </a:solidFill>
              </a:defRPr>
            </a:pPr>
            <a:r>
              <a:t>Οι άνθρωποι πάνω από το κέρδος;</a:t>
            </a:r>
          </a:p>
        </p:txBody>
      </p:sp>
      <p:sp>
        <p:nvSpPr>
          <p:cNvPr id="181" name="Google Shape;181;p12"/>
          <p:cNvSpPr txBox="1"/>
          <p:nvPr/>
        </p:nvSpPr>
        <p:spPr>
          <a:xfrm>
            <a:off x="5183786" y="2011679"/>
            <a:ext cx="6498698" cy="3766185"/>
          </a:xfrm>
          <a:prstGeom prst="rect">
            <a:avLst/>
          </a:prstGeom>
          <a:solidFill>
            <a:srgbClr val="40B385"/>
          </a:solidFill>
          <a:ln>
            <a:noFill/>
          </a:ln>
        </p:spPr>
        <p:txBody>
          <a:bodyPr spcFirstLastPara="1" wrap="square" lIns="91425" tIns="45700" rIns="91425" bIns="45700" anchor="t" anchorCtr="0">
            <a:normAutofit lnSpcReduction="10000"/>
          </a:bodyPr>
          <a:lstStyle/>
          <a:p>
            <a:pPr marL="0" marR="0" lvl="0" indent="0" algn="l" rtl="0">
              <a:lnSpc>
                <a:spcPct val="85000"/>
              </a:lnSpc>
              <a:spcBef>
                <a:spcPts val="1300"/>
              </a:spcBef>
              <a:spcAft>
                <a:spcPts val="0"/>
              </a:spcAft>
              <a:buClr>
                <a:schemeClr val="lt1"/>
              </a:buClr>
              <a:buSzPct val="108108"/>
              <a:buFont typeface="Arial"/>
              <a:buNone/>
              <a:defRPr sz="2400">
                <a:solidFill>
                  <a:schemeClr val="lt1"/>
                </a:solidFill>
                <a:latin typeface="Calibri"/>
                <a:ea typeface="Calibri"/>
                <a:cs typeface="Calibri"/>
                <a:sym typeface="Calibri"/>
              </a:defRPr>
            </a:pPr>
            <a:r>
              <a:rPr lang="el-GR" dirty="0"/>
              <a:t>Οι κοινωνικές επιχειρήσεις δημιουργούν μόνο κοινωνικό αντίκτυπο ή επιφέρουν αλλαγές; Εσείς τι πιστεύετε;</a:t>
            </a:r>
          </a:p>
          <a:p>
            <a:pPr marL="0" marR="0" lvl="0" indent="0" algn="l" rtl="0">
              <a:lnSpc>
                <a:spcPct val="85000"/>
              </a:lnSpc>
              <a:spcBef>
                <a:spcPts val="1300"/>
              </a:spcBef>
              <a:spcAft>
                <a:spcPts val="0"/>
              </a:spcAft>
              <a:buClr>
                <a:schemeClr val="lt1"/>
              </a:buClr>
              <a:buSzPct val="108108"/>
              <a:buFont typeface="Arial"/>
              <a:buNone/>
              <a:defRPr sz="2400">
                <a:solidFill>
                  <a:schemeClr val="lt1"/>
                </a:solidFill>
                <a:latin typeface="Calibri"/>
                <a:ea typeface="Calibri"/>
                <a:cs typeface="Calibri"/>
                <a:sym typeface="Calibri"/>
              </a:defRPr>
            </a:pPr>
            <a:endParaRPr lang="el-GR" dirty="0"/>
          </a:p>
          <a:p>
            <a:pPr marL="0" marR="0" lvl="0" indent="0" algn="l" rtl="0">
              <a:lnSpc>
                <a:spcPct val="85000"/>
              </a:lnSpc>
              <a:spcBef>
                <a:spcPts val="1300"/>
              </a:spcBef>
              <a:spcAft>
                <a:spcPts val="0"/>
              </a:spcAft>
              <a:buClr>
                <a:schemeClr val="lt1"/>
              </a:buClr>
              <a:buSzPct val="108108"/>
              <a:buFont typeface="Arial"/>
              <a:buNone/>
              <a:defRPr sz="2400">
                <a:solidFill>
                  <a:schemeClr val="lt1"/>
                </a:solidFill>
                <a:latin typeface="Calibri"/>
                <a:ea typeface="Calibri"/>
                <a:cs typeface="Calibri"/>
                <a:sym typeface="Calibri"/>
              </a:defRPr>
            </a:pPr>
            <a:r>
              <a:rPr lang="el-GR" dirty="0"/>
              <a:t>Πώς πιστεύετε ότι είναι η οργανωτική δομή σε μια κοινωνική επιχείρηση; Συνεργατική, ιεραρχική, άλλη;</a:t>
            </a:r>
          </a:p>
          <a:p>
            <a:pPr marL="0" marR="0" lvl="0" indent="0" algn="l" rtl="0">
              <a:lnSpc>
                <a:spcPct val="85000"/>
              </a:lnSpc>
              <a:spcBef>
                <a:spcPts val="1300"/>
              </a:spcBef>
              <a:spcAft>
                <a:spcPts val="0"/>
              </a:spcAft>
              <a:buClr>
                <a:schemeClr val="lt1"/>
              </a:buClr>
              <a:buSzPct val="108108"/>
              <a:buFont typeface="Arial"/>
              <a:buNone/>
              <a:defRPr sz="2400">
                <a:solidFill>
                  <a:schemeClr val="lt1"/>
                </a:solidFill>
                <a:latin typeface="Calibri"/>
                <a:ea typeface="Calibri"/>
                <a:cs typeface="Calibri"/>
                <a:sym typeface="Calibri"/>
              </a:defRPr>
            </a:pPr>
            <a:endParaRPr lang="el-GR" dirty="0"/>
          </a:p>
          <a:p>
            <a:pPr marL="0" marR="0" lvl="0" indent="0" algn="l" rtl="0">
              <a:lnSpc>
                <a:spcPct val="85000"/>
              </a:lnSpc>
              <a:spcBef>
                <a:spcPts val="1300"/>
              </a:spcBef>
              <a:spcAft>
                <a:spcPts val="0"/>
              </a:spcAft>
              <a:buClr>
                <a:schemeClr val="lt1"/>
              </a:buClr>
              <a:buSzPct val="108108"/>
              <a:buFont typeface="Arial"/>
              <a:buNone/>
              <a:defRPr sz="2400">
                <a:solidFill>
                  <a:schemeClr val="lt1"/>
                </a:solidFill>
                <a:latin typeface="Calibri"/>
                <a:ea typeface="Calibri"/>
                <a:cs typeface="Calibri"/>
                <a:sym typeface="Calibri"/>
              </a:defRPr>
            </a:pPr>
            <a:r>
              <a:rPr lang="el-GR" dirty="0"/>
              <a:t>Πιστεύετε ότι αυτή είναι η περίπτωση; Δεν θα έπρεπε να λαμβάνεται υπόψη το κέρδος;</a:t>
            </a:r>
            <a:endParaRPr sz="1400" b="0" i="0" u="none" strike="noStrike" cap="none" dirty="0">
              <a:solidFill>
                <a:srgbClr val="000000"/>
              </a:solidFill>
              <a:latin typeface="Arial"/>
              <a:ea typeface="Arial"/>
              <a:cs typeface="Arial"/>
              <a:sym typeface="Arial"/>
            </a:endParaRPr>
          </a:p>
        </p:txBody>
      </p:sp>
      <p:sp>
        <p:nvSpPr>
          <p:cNvPr id="182" name="Google Shape;182;p12"/>
          <p:cNvSpPr/>
          <p:nvPr/>
        </p:nvSpPr>
        <p:spPr>
          <a:xfrm>
            <a:off x="4782359" y="2079009"/>
            <a:ext cx="345743" cy="213815"/>
          </a:xfrm>
          <a:prstGeom prst="rightArrow">
            <a:avLst>
              <a:gd name="adj1" fmla="val 50000"/>
              <a:gd name="adj2" fmla="val 50000"/>
            </a:avLst>
          </a:prstGeom>
          <a:solidFill>
            <a:schemeClr val="accent1"/>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12"/>
          <p:cNvSpPr/>
          <p:nvPr/>
        </p:nvSpPr>
        <p:spPr>
          <a:xfrm>
            <a:off x="4782358" y="3787863"/>
            <a:ext cx="345743" cy="213815"/>
          </a:xfrm>
          <a:prstGeom prst="rightArrow">
            <a:avLst>
              <a:gd name="adj1" fmla="val 50000"/>
              <a:gd name="adj2" fmla="val 50000"/>
            </a:avLst>
          </a:prstGeom>
          <a:solidFill>
            <a:schemeClr val="accent1"/>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12"/>
          <p:cNvSpPr/>
          <p:nvPr/>
        </p:nvSpPr>
        <p:spPr>
          <a:xfrm>
            <a:off x="4782359" y="5026925"/>
            <a:ext cx="345743" cy="213815"/>
          </a:xfrm>
          <a:prstGeom prst="rightArrow">
            <a:avLst>
              <a:gd name="adj1" fmla="val 50000"/>
              <a:gd name="adj2" fmla="val 50000"/>
            </a:avLst>
          </a:prstGeom>
          <a:solidFill>
            <a:schemeClr val="accent1"/>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body" idx="1"/>
          </p:nvPr>
        </p:nvSpPr>
        <p:spPr>
          <a:xfrm>
            <a:off x="536271" y="1577233"/>
            <a:ext cx="6036492" cy="4081677"/>
          </a:xfrm>
          <a:prstGeom prst="rect">
            <a:avLst/>
          </a:prstGeom>
          <a:noFill/>
          <a:ln>
            <a:noFill/>
          </a:ln>
        </p:spPr>
        <p:txBody>
          <a:bodyPr spcFirstLastPara="1" wrap="square" lIns="91425" tIns="45700" rIns="91425" bIns="45700" anchor="t" anchorCtr="0">
            <a:normAutofit/>
          </a:bodyPr>
          <a:lstStyle/>
          <a:p>
            <a:pPr marL="91440" lvl="0" indent="0" algn="l" rtl="0">
              <a:lnSpc>
                <a:spcPct val="85000"/>
              </a:lnSpc>
              <a:spcBef>
                <a:spcPts val="1300"/>
              </a:spcBef>
              <a:spcAft>
                <a:spcPts val="0"/>
              </a:spcAft>
              <a:buClr>
                <a:srgbClr val="262626"/>
              </a:buClr>
              <a:buSzPts val="2400"/>
              <a:buNone/>
            </a:pPr>
            <a:r>
              <a:t>Η μέτρηση του αντίκτυπου μπορεί να είναι δύσκολη, αν και υπάρχουν αξιοσημείωτα οφέλη για την ιδιοκτησία και τη λειτουργία μιας κοινωνικής επιχείρησης. Όπως προαναφέρθηκε, υπάρχουν πολλά οφέλη που συνδέονται με την επιδίωξη της κοινωνικής επιχειρηματικότητας.</a:t>
            </a:r>
          </a:p>
          <a:p>
            <a:pPr marL="91440" lvl="0" indent="0" algn="l" rtl="0">
              <a:lnSpc>
                <a:spcPct val="85000"/>
              </a:lnSpc>
              <a:spcBef>
                <a:spcPts val="1300"/>
              </a:spcBef>
              <a:spcAft>
                <a:spcPts val="0"/>
              </a:spcAft>
              <a:buClr>
                <a:srgbClr val="262626"/>
              </a:buClr>
              <a:buSzPts val="2400"/>
              <a:buNone/>
            </a:pPr>
            <a:endParaRPr/>
          </a:p>
          <a:p>
            <a:pPr marL="91440" lvl="0" indent="0" algn="l" rtl="0">
              <a:lnSpc>
                <a:spcPct val="85000"/>
              </a:lnSpc>
              <a:spcBef>
                <a:spcPts val="1300"/>
              </a:spcBef>
              <a:spcAft>
                <a:spcPts val="0"/>
              </a:spcAft>
              <a:buClr>
                <a:srgbClr val="262626"/>
              </a:buClr>
              <a:buSzPts val="2400"/>
              <a:buNone/>
            </a:pPr>
            <a:r>
              <a:t>Καθώς οι πελάτες γίνονται όλο και πιο συνειδητοποιημένοι για το πώς ξοδεύουν τα χρήματά τους, προωθώντας τις κοινωνικές σας αξίες ως επιχείρηση, θα αποδειχθούν κερδοφόρες.</a:t>
            </a:r>
          </a:p>
        </p:txBody>
      </p:sp>
      <p:sp>
        <p:nvSpPr>
          <p:cNvPr id="190" name="Google Shape;190;p14"/>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pPr>
            <a:r>
              <a:t>Μια εταιρεία που επιστρέφει...</a:t>
            </a:r>
            <a:endParaRPr sz="1400" b="0" i="0" u="none" strike="noStrike" cap="none">
              <a:solidFill>
                <a:srgbClr val="000000"/>
              </a:solidFill>
              <a:latin typeface="Arial"/>
              <a:ea typeface="Arial"/>
              <a:cs typeface="Arial"/>
              <a:sym typeface="Arial"/>
            </a:endParaRPr>
          </a:p>
        </p:txBody>
      </p:sp>
      <p:pic>
        <p:nvPicPr>
          <p:cNvPr id="191" name="Google Shape;191;p14" descr="A hand holding a plant  Description automatically generated with low confidence"/>
          <p:cNvPicPr preferRelativeResize="0"/>
          <p:nvPr/>
        </p:nvPicPr>
        <p:blipFill rotWithShape="1">
          <a:blip r:embed="rId4">
            <a:alphaModFix/>
          </a:blip>
          <a:srcRect/>
          <a:stretch/>
        </p:blipFill>
        <p:spPr>
          <a:xfrm>
            <a:off x="6959873" y="1659481"/>
            <a:ext cx="5000173" cy="3333448"/>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a:spLocks noGrp="1"/>
          </p:cNvSpPr>
          <p:nvPr>
            <p:ph type="body" idx="1"/>
          </p:nvPr>
        </p:nvSpPr>
        <p:spPr>
          <a:xfrm>
            <a:off x="553052" y="1503223"/>
            <a:ext cx="11207230" cy="493628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5000"/>
              </a:lnSpc>
              <a:spcBef>
                <a:spcPts val="0"/>
              </a:spcBef>
              <a:spcAft>
                <a:spcPts val="0"/>
              </a:spcAft>
              <a:buClr>
                <a:srgbClr val="262626"/>
              </a:buClr>
              <a:buSzPts val="2400"/>
              <a:buNone/>
              <a:defRPr b="1"/>
            </a:pPr>
            <a:r>
              <a:rPr dirty="0" err="1"/>
              <a:t>Πελάτες</a:t>
            </a:r>
            <a:endParaRPr dirty="0"/>
          </a:p>
          <a:p>
            <a:pPr marL="0" lvl="0" indent="0" algn="l" rtl="0">
              <a:lnSpc>
                <a:spcPct val="85000"/>
              </a:lnSpc>
              <a:spcBef>
                <a:spcPts val="0"/>
              </a:spcBef>
              <a:spcAft>
                <a:spcPts val="0"/>
              </a:spcAft>
              <a:buClr>
                <a:srgbClr val="262626"/>
              </a:buClr>
              <a:buSzPts val="2400"/>
              <a:buNone/>
            </a:pPr>
            <a:endParaRPr b="1" dirty="0"/>
          </a:p>
          <a:p>
            <a:pPr marL="0" lvl="0" indent="0" algn="l" rtl="0">
              <a:lnSpc>
                <a:spcPct val="85000"/>
              </a:lnSpc>
              <a:spcBef>
                <a:spcPts val="0"/>
              </a:spcBef>
              <a:spcAft>
                <a:spcPts val="0"/>
              </a:spcAft>
              <a:buClr>
                <a:srgbClr val="262626"/>
              </a:buClr>
              <a:buSzPts val="2400"/>
              <a:buNone/>
            </a:pPr>
            <a:r>
              <a:rPr dirty="0" err="1"/>
              <a:t>Οι</a:t>
            </a:r>
            <a:r>
              <a:rPr dirty="0"/>
              <a:t> π</a:t>
            </a:r>
            <a:r>
              <a:rPr dirty="0" err="1"/>
              <a:t>ελάτες</a:t>
            </a:r>
            <a:r>
              <a:rPr dirty="0"/>
              <a:t> σας θα α</a:t>
            </a:r>
            <a:r>
              <a:rPr dirty="0" err="1"/>
              <a:t>ισθάνοντ</a:t>
            </a:r>
            <a:r>
              <a:rPr dirty="0"/>
              <a:t>αι καλύτερα γνωρίζοντας ότι συμβάλλουν στην κοινωνική αλλαγή και η πιθανότητα αγοράς τους θα κάνει τη διαφορά. Επιπ</a:t>
            </a:r>
            <a:r>
              <a:rPr dirty="0" err="1"/>
              <a:t>λέον</a:t>
            </a:r>
            <a:r>
              <a:rPr dirty="0"/>
              <a:t>, </a:t>
            </a:r>
            <a:r>
              <a:rPr dirty="0" err="1"/>
              <a:t>θέλουν</a:t>
            </a:r>
            <a:r>
              <a:rPr dirty="0"/>
              <a:t> να </a:t>
            </a:r>
            <a:r>
              <a:rPr dirty="0" err="1"/>
              <a:t>γνωρίζουν</a:t>
            </a:r>
            <a:r>
              <a:rPr dirty="0"/>
              <a:t> </a:t>
            </a:r>
            <a:r>
              <a:rPr dirty="0" err="1"/>
              <a:t>ότι</a:t>
            </a:r>
            <a:r>
              <a:rPr dirty="0"/>
              <a:t> </a:t>
            </a:r>
            <a:r>
              <a:rPr dirty="0" err="1"/>
              <a:t>συμ</a:t>
            </a:r>
            <a:r>
              <a:rPr dirty="0"/>
              <a:t>βάλλουν στη μείωση των επιπτώσεών τους στο περιβάλλον.</a:t>
            </a:r>
          </a:p>
          <a:p>
            <a:pPr marL="0" lvl="0" indent="0" algn="l" rtl="0">
              <a:lnSpc>
                <a:spcPct val="85000"/>
              </a:lnSpc>
              <a:spcBef>
                <a:spcPts val="0"/>
              </a:spcBef>
              <a:spcAft>
                <a:spcPts val="0"/>
              </a:spcAft>
              <a:buClr>
                <a:srgbClr val="262626"/>
              </a:buClr>
              <a:buSzPts val="2400"/>
              <a:buNone/>
            </a:pPr>
            <a:endParaRPr dirty="0"/>
          </a:p>
          <a:p>
            <a:pPr marL="0" lvl="0" indent="0" algn="l" rtl="0">
              <a:lnSpc>
                <a:spcPct val="85000"/>
              </a:lnSpc>
              <a:spcBef>
                <a:spcPts val="0"/>
              </a:spcBef>
              <a:spcAft>
                <a:spcPts val="0"/>
              </a:spcAft>
              <a:buClr>
                <a:srgbClr val="262626"/>
              </a:buClr>
              <a:buSzPts val="2400"/>
              <a:buNone/>
              <a:defRPr b="1"/>
            </a:pPr>
            <a:r>
              <a:rPr dirty="0" err="1"/>
              <a:t>Κοινωνικό</a:t>
            </a:r>
            <a:r>
              <a:rPr dirty="0"/>
              <a:t> α</a:t>
            </a:r>
            <a:r>
              <a:rPr dirty="0" err="1"/>
              <a:t>ντίκτυ</a:t>
            </a:r>
            <a:r>
              <a:rPr dirty="0"/>
              <a:t>πο</a:t>
            </a:r>
            <a:endParaRPr lang="el-GR" dirty="0"/>
          </a:p>
          <a:p>
            <a:pPr marL="0" lvl="0" indent="0" algn="l" rtl="0">
              <a:lnSpc>
                <a:spcPct val="85000"/>
              </a:lnSpc>
              <a:spcBef>
                <a:spcPts val="0"/>
              </a:spcBef>
              <a:spcAft>
                <a:spcPts val="0"/>
              </a:spcAft>
              <a:buClr>
                <a:srgbClr val="262626"/>
              </a:buClr>
              <a:buSzPts val="2400"/>
              <a:buNone/>
              <a:defRPr b="1"/>
            </a:pPr>
            <a:endParaRPr dirty="0"/>
          </a:p>
          <a:p>
            <a:pPr marL="0" lvl="0" indent="0" algn="l" rtl="0">
              <a:lnSpc>
                <a:spcPct val="85000"/>
              </a:lnSpc>
              <a:spcBef>
                <a:spcPts val="0"/>
              </a:spcBef>
              <a:spcAft>
                <a:spcPts val="0"/>
              </a:spcAft>
              <a:buClr>
                <a:srgbClr val="262626"/>
              </a:buClr>
              <a:buSzPts val="2400"/>
              <a:buNone/>
            </a:pPr>
            <a:r>
              <a:rPr lang="el-GR" dirty="0"/>
              <a:t>Επιτρέπετε την κοινωνική καινοτομία αλλά και τη συμμετοχή σας στην υποστήριξη των κοινοτικών αλλαγών. Αυτό μπορεί να οδηγήσει στη δημιουργία θέσεων εργασίας. Να είστε υπερήφανοι και να προωθήσετε την εταιρεία σας</a:t>
            </a:r>
          </a:p>
          <a:p>
            <a:pPr marL="0" lvl="0" indent="0" algn="l" rtl="0">
              <a:lnSpc>
                <a:spcPct val="85000"/>
              </a:lnSpc>
              <a:spcBef>
                <a:spcPts val="0"/>
              </a:spcBef>
              <a:spcAft>
                <a:spcPts val="0"/>
              </a:spcAft>
              <a:buClr>
                <a:srgbClr val="262626"/>
              </a:buClr>
              <a:buSzPts val="2400"/>
              <a:buNone/>
            </a:pPr>
            <a:endParaRPr dirty="0"/>
          </a:p>
          <a:p>
            <a:pPr marL="0" lvl="0" indent="0" algn="l" rtl="0">
              <a:lnSpc>
                <a:spcPct val="85000"/>
              </a:lnSpc>
              <a:spcBef>
                <a:spcPts val="0"/>
              </a:spcBef>
              <a:spcAft>
                <a:spcPts val="0"/>
              </a:spcAft>
              <a:buClr>
                <a:srgbClr val="262626"/>
              </a:buClr>
              <a:buSzPts val="2400"/>
              <a:buNone/>
              <a:defRPr b="1"/>
            </a:pPr>
            <a:r>
              <a:rPr lang="el-GR" dirty="0"/>
              <a:t>Κοινωνική Εταιρική Ευθύνη — Ξεκινήστε την αλλαγή!</a:t>
            </a:r>
          </a:p>
          <a:p>
            <a:pPr marL="0" lvl="0" indent="0" algn="l" rtl="0">
              <a:lnSpc>
                <a:spcPct val="85000"/>
              </a:lnSpc>
              <a:spcBef>
                <a:spcPts val="0"/>
              </a:spcBef>
              <a:spcAft>
                <a:spcPts val="0"/>
              </a:spcAft>
              <a:buClr>
                <a:srgbClr val="262626"/>
              </a:buClr>
              <a:buSzPts val="2400"/>
              <a:buNone/>
            </a:pPr>
            <a:endParaRPr lang="el-GR" dirty="0"/>
          </a:p>
          <a:p>
            <a:pPr marL="0" lvl="0" indent="0" algn="l" rtl="0">
              <a:lnSpc>
                <a:spcPct val="85000"/>
              </a:lnSpc>
              <a:spcBef>
                <a:spcPts val="0"/>
              </a:spcBef>
              <a:spcAft>
                <a:spcPts val="0"/>
              </a:spcAft>
              <a:buClr>
                <a:srgbClr val="262626"/>
              </a:buClr>
              <a:buSzPts val="2400"/>
              <a:buNone/>
            </a:pPr>
            <a:r>
              <a:rPr lang="el-GR" dirty="0"/>
              <a:t>Με το να είστε ανταγωνιστής άλλων εταιρειών, θα τις οδηγήσετε να σκεφτούν τους δικούς τους τρόπους επιχειρηματικής δράσης και ίσως ξεκινήσετε μια αλλαγή! </a:t>
            </a:r>
          </a:p>
        </p:txBody>
      </p:sp>
      <p:sp>
        <p:nvSpPr>
          <p:cNvPr id="197" name="Google Shape;197;p15"/>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pPr>
            <a:r>
              <a:t>Κοινωνική επιχείρηση — οφέλη και αξίες</a:t>
            </a: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829057" y="318304"/>
            <a:ext cx="10772775" cy="10590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ct val="111111"/>
              <a:buFont typeface="Calibri"/>
              <a:buNone/>
            </a:pPr>
            <a:r>
              <a:rPr sz="3600">
                <a:solidFill>
                  <a:schemeClr val="dk1"/>
                </a:solidFill>
              </a:rPr>
              <a:t>Βασικά στοιχεία για την επιδίωξη της κοινωνικής επιχειρηματικότητας </a:t>
            </a:r>
            <a:r>
              <a:rPr>
                <a:solidFill>
                  <a:schemeClr val="accent3"/>
                </a:solidFill>
              </a:rPr>
              <a:t>(Flashcards)</a:t>
            </a:r>
            <a:endParaRPr sz="3600">
              <a:solidFill>
                <a:schemeClr val="accent3"/>
              </a:solidFill>
            </a:endParaRPr>
          </a:p>
        </p:txBody>
      </p:sp>
      <p:sp>
        <p:nvSpPr>
          <p:cNvPr id="203" name="Google Shape;203;p17"/>
          <p:cNvSpPr txBox="1"/>
          <p:nvPr/>
        </p:nvSpPr>
        <p:spPr>
          <a:xfrm>
            <a:off x="4682874" y="1377388"/>
            <a:ext cx="7395308" cy="197927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91440" marR="0" lvl="0" indent="-91440" algn="l" rtl="0">
              <a:lnSpc>
                <a:spcPct val="85000"/>
              </a:lnSpc>
              <a:spcBef>
                <a:spcPts val="0"/>
              </a:spcBef>
              <a:spcAft>
                <a:spcPts val="0"/>
              </a:spcAft>
              <a:buClr>
                <a:srgbClr val="262626"/>
              </a:buClr>
              <a:buSzPts val="2400"/>
              <a:buFont typeface="Arial"/>
              <a:buChar char=" "/>
              <a:defRPr sz="2400">
                <a:solidFill>
                  <a:srgbClr val="262626"/>
                </a:solidFill>
                <a:latin typeface="Calibri"/>
                <a:ea typeface="Calibri"/>
                <a:cs typeface="Calibri"/>
                <a:sym typeface="Calibri"/>
              </a:defRPr>
            </a:pPr>
            <a:r>
              <a:rPr lang="el-GR" sz="2000" dirty="0"/>
              <a:t>Τι έχει πραγματικά σημασία για εσάς; Αυτό είναι το βασικό ερώτημα που πρέπει να θέσει ένας κοινωνικός επιχειρηματίας προτού επιχειρήσει να ασχοληθεί με αυτό το είδος επιχείρησης. Αφού έχετε ένα όραμα πρέπει να το πραγματοποιήσετε, αλλά ταυτόχρονα να είστε πρακτικοί ως προς το τι σημαίνει επιχείρηση και να αναλαμβάνετε και το αντίστοιχο ρίσκο</a:t>
            </a:r>
            <a:endParaRPr sz="1200" b="0" i="0" u="none" strike="noStrike" cap="none" dirty="0">
              <a:solidFill>
                <a:srgbClr val="000000"/>
              </a:solidFill>
              <a:latin typeface="Arial"/>
              <a:ea typeface="Arial"/>
              <a:cs typeface="Arial"/>
              <a:sym typeface="Arial"/>
            </a:endParaRPr>
          </a:p>
        </p:txBody>
      </p:sp>
      <p:sp>
        <p:nvSpPr>
          <p:cNvPr id="204" name="Google Shape;204;p17"/>
          <p:cNvSpPr txBox="1"/>
          <p:nvPr/>
        </p:nvSpPr>
        <p:spPr>
          <a:xfrm>
            <a:off x="829057" y="1377389"/>
            <a:ext cx="3598164" cy="197927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91440" marR="0" lvl="0" indent="-91440" algn="l" rtl="0">
              <a:lnSpc>
                <a:spcPct val="85000"/>
              </a:lnSpc>
              <a:spcBef>
                <a:spcPts val="0"/>
              </a:spcBef>
              <a:spcAft>
                <a:spcPts val="0"/>
              </a:spcAft>
              <a:buClr>
                <a:srgbClr val="262626"/>
              </a:buClr>
              <a:buSzPts val="2400"/>
              <a:buFont typeface="Arial"/>
              <a:buChar char=" "/>
              <a:defRPr sz="2400">
                <a:solidFill>
                  <a:srgbClr val="262626"/>
                </a:solidFill>
                <a:latin typeface="Calibri"/>
                <a:ea typeface="Calibri"/>
                <a:cs typeface="Calibri"/>
                <a:sym typeface="Calibri"/>
              </a:defRPr>
            </a:pPr>
            <a:r>
              <a:rPr lang="el-GR" dirty="0"/>
              <a:t>Προωθήστε το πάθος σας</a:t>
            </a:r>
            <a:endParaRPr sz="1400" b="0" i="0" u="none" strike="noStrike" cap="none" dirty="0">
              <a:solidFill>
                <a:srgbClr val="000000"/>
              </a:solidFill>
              <a:latin typeface="Arial"/>
              <a:ea typeface="Arial"/>
              <a:cs typeface="Arial"/>
              <a:sym typeface="Arial"/>
            </a:endParaRPr>
          </a:p>
        </p:txBody>
      </p:sp>
      <p:sp>
        <p:nvSpPr>
          <p:cNvPr id="205" name="Google Shape;205;p17"/>
          <p:cNvSpPr txBox="1"/>
          <p:nvPr/>
        </p:nvSpPr>
        <p:spPr>
          <a:xfrm>
            <a:off x="4682873" y="3429000"/>
            <a:ext cx="7395307" cy="137449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91440" marR="0" lvl="0" indent="-91440" algn="l" rtl="0">
              <a:lnSpc>
                <a:spcPct val="85000"/>
              </a:lnSpc>
              <a:spcBef>
                <a:spcPts val="0"/>
              </a:spcBef>
              <a:spcAft>
                <a:spcPts val="0"/>
              </a:spcAft>
              <a:buClr>
                <a:srgbClr val="262626"/>
              </a:buClr>
              <a:buSzPts val="2400"/>
              <a:buFont typeface="Arial"/>
              <a:buChar char=" "/>
              <a:defRPr sz="2400">
                <a:solidFill>
                  <a:srgbClr val="262626"/>
                </a:solidFill>
                <a:latin typeface="Calibri"/>
                <a:ea typeface="Calibri"/>
                <a:cs typeface="Calibri"/>
                <a:sym typeface="Calibri"/>
              </a:defRPr>
            </a:pPr>
            <a:r>
              <a:rPr sz="2000" dirty="0" err="1"/>
              <a:t>Οι</a:t>
            </a:r>
            <a:r>
              <a:rPr sz="2000" dirty="0"/>
              <a:t> </a:t>
            </a:r>
            <a:r>
              <a:rPr sz="2000" dirty="0" err="1"/>
              <a:t>ετ</a:t>
            </a:r>
            <a:r>
              <a:rPr sz="2000" dirty="0"/>
              <a:t>αιρείες κοινωνικής επιχειρηματικότητας συνήθως αντιμετωπίζουν μια κοινωνική ανάγκη, μια υπηρεσία που θα βοηθήσει την κοινωνία ή το περιβάλλον. Η </a:t>
            </a:r>
            <a:r>
              <a:rPr sz="2000" dirty="0" err="1"/>
              <a:t>κοινωνική</a:t>
            </a:r>
            <a:r>
              <a:rPr sz="2000" dirty="0"/>
              <a:t> επ</a:t>
            </a:r>
            <a:r>
              <a:rPr sz="2000" dirty="0" err="1"/>
              <a:t>ιχειρημ</a:t>
            </a:r>
            <a:r>
              <a:rPr sz="2000" dirty="0"/>
              <a:t>ατικότητα περιλαμβάνει το όραμα ενός ευρύτερου καλού και </a:t>
            </a:r>
            <a:r>
              <a:rPr lang="el-GR" sz="2000" dirty="0"/>
              <a:t>το έργο </a:t>
            </a:r>
            <a:r>
              <a:rPr sz="2000" dirty="0" err="1"/>
              <a:t>γι</a:t>
            </a:r>
            <a:r>
              <a:rPr sz="2000" dirty="0"/>
              <a:t>α να γίνει πραγματικότητα.</a:t>
            </a:r>
            <a:endParaRPr sz="1200" b="0" i="0" u="none" strike="noStrike" cap="none" dirty="0">
              <a:solidFill>
                <a:srgbClr val="000000"/>
              </a:solidFill>
              <a:latin typeface="Arial"/>
              <a:ea typeface="Arial"/>
              <a:cs typeface="Arial"/>
              <a:sym typeface="Arial"/>
            </a:endParaRPr>
          </a:p>
        </p:txBody>
      </p:sp>
      <p:sp>
        <p:nvSpPr>
          <p:cNvPr id="206" name="Google Shape;206;p17"/>
          <p:cNvSpPr txBox="1"/>
          <p:nvPr/>
        </p:nvSpPr>
        <p:spPr>
          <a:xfrm>
            <a:off x="829057" y="3429001"/>
            <a:ext cx="3598164" cy="137449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91440" marR="0" lvl="0" indent="-91440" algn="l" rtl="0">
              <a:lnSpc>
                <a:spcPct val="85000"/>
              </a:lnSpc>
              <a:spcBef>
                <a:spcPts val="0"/>
              </a:spcBef>
              <a:spcAft>
                <a:spcPts val="0"/>
              </a:spcAft>
              <a:buClr>
                <a:srgbClr val="262626"/>
              </a:buClr>
              <a:buSzPts val="2400"/>
              <a:buFont typeface="Arial"/>
              <a:buChar char=" "/>
              <a:defRPr sz="2400">
                <a:solidFill>
                  <a:srgbClr val="262626"/>
                </a:solidFill>
                <a:latin typeface="Calibri"/>
                <a:ea typeface="Calibri"/>
                <a:cs typeface="Calibri"/>
                <a:sym typeface="Calibri"/>
              </a:defRPr>
            </a:pPr>
            <a:r>
              <a:t>Αντιμετώπιση μιας κοινωνικής ανάγκης και όχι μόνο ενός χάσματος της αγοράς</a:t>
            </a:r>
            <a:endParaRPr sz="1400" b="0" i="0" u="none" strike="noStrike" cap="none">
              <a:solidFill>
                <a:srgbClr val="000000"/>
              </a:solidFill>
              <a:latin typeface="Arial"/>
              <a:ea typeface="Arial"/>
              <a:cs typeface="Arial"/>
              <a:sym typeface="Arial"/>
            </a:endParaRPr>
          </a:p>
        </p:txBody>
      </p:sp>
      <p:sp>
        <p:nvSpPr>
          <p:cNvPr id="207" name="Google Shape;207;p17"/>
          <p:cNvSpPr txBox="1"/>
          <p:nvPr/>
        </p:nvSpPr>
        <p:spPr>
          <a:xfrm>
            <a:off x="4682873" y="4958788"/>
            <a:ext cx="7395307" cy="137449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rgbClr val="262626"/>
              </a:buClr>
              <a:buSzPts val="2400"/>
              <a:buFont typeface="Arial"/>
              <a:buNone/>
              <a:defRPr sz="2400">
                <a:solidFill>
                  <a:srgbClr val="262626"/>
                </a:solidFill>
                <a:latin typeface="Calibri"/>
                <a:ea typeface="Calibri"/>
                <a:cs typeface="Calibri"/>
                <a:sym typeface="Calibri"/>
              </a:defRPr>
            </a:pPr>
            <a:r>
              <a:rPr lang="el-GR" dirty="0"/>
              <a:t>Μπορούν να επιλεγούν και οι δύο τύποι επιχειρήσεων και υπάρχουν παραδείγματα όπου οι κοινωνικές επιχειρήσεις δωρίζουν τα κέρδη τους σε φιλανθρωπικούς σκοπούς.</a:t>
            </a:r>
            <a:endParaRPr sz="1400" b="0" i="0" u="none" strike="noStrike" cap="none" dirty="0">
              <a:solidFill>
                <a:srgbClr val="000000"/>
              </a:solidFill>
              <a:latin typeface="Arial"/>
              <a:ea typeface="Arial"/>
              <a:cs typeface="Arial"/>
              <a:sym typeface="Arial"/>
            </a:endParaRPr>
          </a:p>
        </p:txBody>
      </p:sp>
      <p:sp>
        <p:nvSpPr>
          <p:cNvPr id="208" name="Google Shape;208;p17"/>
          <p:cNvSpPr txBox="1"/>
          <p:nvPr/>
        </p:nvSpPr>
        <p:spPr>
          <a:xfrm>
            <a:off x="829057" y="4958789"/>
            <a:ext cx="3598164" cy="137449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91440" marR="0" lvl="0" indent="-91440" algn="l" rtl="0">
              <a:lnSpc>
                <a:spcPct val="85000"/>
              </a:lnSpc>
              <a:spcBef>
                <a:spcPts val="0"/>
              </a:spcBef>
              <a:spcAft>
                <a:spcPts val="0"/>
              </a:spcAft>
              <a:buClr>
                <a:srgbClr val="262626"/>
              </a:buClr>
              <a:buSzPts val="2400"/>
              <a:buFont typeface="Arial"/>
              <a:buChar char=" "/>
              <a:defRPr sz="2400">
                <a:solidFill>
                  <a:srgbClr val="262626"/>
                </a:solidFill>
                <a:latin typeface="Calibri"/>
                <a:ea typeface="Calibri"/>
                <a:cs typeface="Calibri"/>
                <a:sym typeface="Calibri"/>
              </a:defRPr>
            </a:pPr>
            <a:r>
              <a:rPr dirty="0" err="1"/>
              <a:t>κέρδος</a:t>
            </a:r>
            <a:r>
              <a:rPr dirty="0"/>
              <a:t> </a:t>
            </a:r>
            <a:r>
              <a:rPr lang="en-GB" dirty="0"/>
              <a:t>vs</a:t>
            </a:r>
            <a:r>
              <a:rPr dirty="0"/>
              <a:t> </a:t>
            </a:r>
            <a:r>
              <a:rPr lang="el-GR" dirty="0"/>
              <a:t>χωρίς </a:t>
            </a:r>
            <a:r>
              <a:rPr dirty="0" err="1"/>
              <a:t>κέρδος</a:t>
            </a:r>
            <a:endParaRPr sz="2400" b="0" i="0" u="none" strike="noStrike" cap="none" dirty="0">
              <a:solidFill>
                <a:srgbClr val="262626"/>
              </a:solidFill>
              <a:latin typeface="Calibri"/>
              <a:ea typeface="Calibri"/>
              <a:cs typeface="Calibri"/>
              <a:sym typeface="Calibri"/>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8"/>
          <p:cNvSpPr txBox="1">
            <a:spLocks noGrp="1"/>
          </p:cNvSpPr>
          <p:nvPr>
            <p:ph type="body" idx="1"/>
          </p:nvPr>
        </p:nvSpPr>
        <p:spPr>
          <a:xfrm>
            <a:off x="605139" y="1918090"/>
            <a:ext cx="11276274" cy="364354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lang="el-GR" dirty="0"/>
              <a:t>Ναι, μπορείτε να ακολουθήσετε τις παρακάτω προτάσεις για να αυξήσετε τον αντίκτυπο που θα έχει η κοινωνική σας επιχείρηση:</a:t>
            </a:r>
          </a:p>
          <a:p>
            <a:pPr marL="0" lvl="0" indent="0" algn="l" rtl="0">
              <a:lnSpc>
                <a:spcPct val="85000"/>
              </a:lnSpc>
              <a:spcBef>
                <a:spcPts val="0"/>
              </a:spcBef>
              <a:spcAft>
                <a:spcPts val="0"/>
              </a:spcAft>
              <a:buClr>
                <a:srgbClr val="262626"/>
              </a:buClr>
              <a:buSzPts val="2400"/>
              <a:buNone/>
            </a:pPr>
            <a:endParaRPr lang="el-GR" dirty="0"/>
          </a:p>
          <a:p>
            <a:pPr marL="0" lvl="0" indent="0" algn="l" rtl="0">
              <a:lnSpc>
                <a:spcPct val="85000"/>
              </a:lnSpc>
              <a:spcBef>
                <a:spcPts val="0"/>
              </a:spcBef>
              <a:spcAft>
                <a:spcPts val="0"/>
              </a:spcAft>
              <a:buClr>
                <a:srgbClr val="262626"/>
              </a:buClr>
              <a:buSzPts val="2400"/>
              <a:buNone/>
            </a:pPr>
            <a:r>
              <a:rPr lang="el-GR" dirty="0"/>
              <a:t>Δημιουργήστε συνεργασίες και καθοδηγήστε τη δικτύωση και τη συνεργασία, όχι απλώς μια οργάνωση.</a:t>
            </a:r>
          </a:p>
          <a:p>
            <a:pPr marL="0" lvl="0" indent="0" algn="l" rtl="0">
              <a:lnSpc>
                <a:spcPct val="85000"/>
              </a:lnSpc>
              <a:spcBef>
                <a:spcPts val="0"/>
              </a:spcBef>
              <a:spcAft>
                <a:spcPts val="0"/>
              </a:spcAft>
              <a:buClr>
                <a:srgbClr val="262626"/>
              </a:buClr>
              <a:buSzPts val="2400"/>
              <a:buNone/>
            </a:pPr>
            <a:r>
              <a:rPr lang="el-GR" dirty="0"/>
              <a:t>Δημιουργήστε τρόπους και κανάλια για να ακουστούν οι άνθρωποι που εκπροσωπείτε,</a:t>
            </a:r>
          </a:p>
          <a:p>
            <a:pPr marL="0" lvl="0" indent="0" algn="l" rtl="0">
              <a:lnSpc>
                <a:spcPct val="85000"/>
              </a:lnSpc>
              <a:spcBef>
                <a:spcPts val="0"/>
              </a:spcBef>
              <a:spcAft>
                <a:spcPts val="0"/>
              </a:spcAft>
              <a:buClr>
                <a:srgbClr val="262626"/>
              </a:buClr>
              <a:buSzPts val="2400"/>
              <a:buNone/>
            </a:pPr>
            <a:r>
              <a:rPr lang="el-GR" dirty="0"/>
              <a:t>Κλιμακώστε τον αντίκτυπό σας - οργανώστε τακτικές συναντήσεις και ακούστε για να δείτε αν εκπροσωπείτε όλα όσα σας ενδιαφέρουν ή αν πρέπει να επεκτείνετε την κλίμακα.</a:t>
            </a:r>
          </a:p>
          <a:p>
            <a:pPr marL="0" lvl="0" indent="0" algn="l" rtl="0">
              <a:lnSpc>
                <a:spcPct val="85000"/>
              </a:lnSpc>
              <a:spcBef>
                <a:spcPts val="0"/>
              </a:spcBef>
              <a:spcAft>
                <a:spcPts val="0"/>
              </a:spcAft>
              <a:buClr>
                <a:srgbClr val="262626"/>
              </a:buClr>
              <a:buSzPts val="2400"/>
              <a:buNone/>
            </a:pPr>
            <a:r>
              <a:rPr lang="el-GR" dirty="0"/>
              <a:t>Δημιουργήστε δίκτυα διαφορετικών ανθρώπων που μπορούν να σας βοηθήσουν.</a:t>
            </a:r>
            <a:endParaRPr dirty="0"/>
          </a:p>
        </p:txBody>
      </p:sp>
      <p:sp>
        <p:nvSpPr>
          <p:cNvPr id="214" name="Google Shape;214;p48"/>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85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pPr>
            <a:r>
              <a:rPr dirty="0"/>
              <a:t>Μπ</a:t>
            </a:r>
            <a:r>
              <a:rPr dirty="0" err="1"/>
              <a:t>ορείτε</a:t>
            </a:r>
            <a:r>
              <a:rPr dirty="0"/>
              <a:t> να </a:t>
            </a:r>
            <a:r>
              <a:rPr dirty="0" err="1"/>
              <a:t>κάνετε</a:t>
            </a:r>
            <a:r>
              <a:rPr dirty="0"/>
              <a:t> π</a:t>
            </a:r>
            <a:r>
              <a:rPr dirty="0" err="1"/>
              <a:t>ερισσότερ</a:t>
            </a:r>
            <a:r>
              <a:rPr dirty="0"/>
              <a:t>α για να αυξήσετε το αντίκτυπο;</a:t>
            </a:r>
            <a:endParaRPr sz="1400" b="0" i="0" u="none" strike="noStrike" cap="none" dirty="0">
              <a:solidFill>
                <a:srgbClr val="000000"/>
              </a:solidFill>
              <a:latin typeface="Arial"/>
              <a:ea typeface="Arial"/>
              <a:cs typeface="Arial"/>
              <a:sym typeface="Aria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22"/>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22"/>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22"/>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defRPr sz="3600">
                <a:solidFill>
                  <a:srgbClr val="FFFFFF"/>
                </a:solidFill>
              </a:defRPr>
            </a:pPr>
            <a:r>
              <a:t>3. Προσδιορισμός των δεξιοτήτων και ικανοτήτων που απαιτούνται από έναν κοινωνικό επιχειρηματία</a:t>
            </a:r>
            <a:endParaRPr sz="3600">
              <a:solidFill>
                <a:srgbClr val="FFFFFF"/>
              </a:solidFill>
            </a:endParaRPr>
          </a:p>
        </p:txBody>
      </p:sp>
      <p:pic>
        <p:nvPicPr>
          <p:cNvPr id="222" name="Google Shape;222;p22" descr="Background pattern  Description automatically generated with medium confidence"/>
          <p:cNvPicPr preferRelativeResize="0"/>
          <p:nvPr/>
        </p:nvPicPr>
        <p:blipFill rotWithShape="1">
          <a:blip r:embed="rId4">
            <a:alphaModFix/>
          </a:blip>
          <a:srcRect/>
          <a:stretch/>
        </p:blipFill>
        <p:spPr>
          <a:xfrm>
            <a:off x="4518384" y="2941560"/>
            <a:ext cx="2862603" cy="3331029"/>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3"/>
          <p:cNvSpPr txBox="1">
            <a:spLocks noGrp="1"/>
          </p:cNvSpPr>
          <p:nvPr>
            <p:ph type="body" idx="1"/>
          </p:nvPr>
        </p:nvSpPr>
        <p:spPr>
          <a:xfrm>
            <a:off x="605139" y="1918090"/>
            <a:ext cx="11276274" cy="3643545"/>
          </a:xfrm>
          <a:prstGeom prst="rect">
            <a:avLst/>
          </a:prstGeom>
          <a:noFill/>
          <a:ln>
            <a:noFill/>
          </a:ln>
        </p:spPr>
        <p:txBody>
          <a:bodyPr spcFirstLastPara="1" wrap="square" lIns="91425" tIns="45700" rIns="91425" bIns="45700" anchor="t" anchorCtr="0">
            <a:normAutofit/>
          </a:bodyPr>
          <a:lstStyle/>
          <a:p>
            <a:pPr marL="91440" lvl="0" indent="0" algn="l" rtl="0">
              <a:lnSpc>
                <a:spcPct val="85000"/>
              </a:lnSpc>
              <a:spcBef>
                <a:spcPts val="1300"/>
              </a:spcBef>
              <a:spcAft>
                <a:spcPts val="0"/>
              </a:spcAft>
              <a:buClr>
                <a:srgbClr val="262626"/>
              </a:buClr>
              <a:buSzPts val="2400"/>
              <a:buNone/>
            </a:pPr>
            <a:r>
              <a:rPr dirty="0"/>
              <a:t>Υπ</a:t>
            </a:r>
            <a:r>
              <a:rPr dirty="0" err="1"/>
              <a:t>άρχει</a:t>
            </a:r>
            <a:r>
              <a:rPr dirty="0"/>
              <a:t> πρα</a:t>
            </a:r>
            <a:r>
              <a:rPr dirty="0" err="1"/>
              <a:t>γμ</a:t>
            </a:r>
            <a:r>
              <a:rPr dirty="0"/>
              <a:t>ατική διαφορά μεταξύ ενός κοινωνικού επιχειρηματία και ενός </a:t>
            </a:r>
            <a:r>
              <a:rPr lang="el-GR" dirty="0"/>
              <a:t>κοινού</a:t>
            </a:r>
            <a:r>
              <a:rPr dirty="0"/>
              <a:t> επιχειρηματία; </a:t>
            </a:r>
          </a:p>
          <a:p>
            <a:pPr marL="91440" lvl="0" indent="0" algn="l" rtl="0">
              <a:lnSpc>
                <a:spcPct val="85000"/>
              </a:lnSpc>
              <a:spcBef>
                <a:spcPts val="1300"/>
              </a:spcBef>
              <a:spcAft>
                <a:spcPts val="0"/>
              </a:spcAft>
              <a:buClr>
                <a:srgbClr val="262626"/>
              </a:buClr>
              <a:buSzPts val="2400"/>
              <a:buNone/>
            </a:pPr>
            <a:endParaRPr dirty="0"/>
          </a:p>
          <a:p>
            <a:pPr marL="91440" lvl="0" indent="0" algn="ctr" rtl="0">
              <a:lnSpc>
                <a:spcPct val="85000"/>
              </a:lnSpc>
              <a:spcBef>
                <a:spcPts val="1300"/>
              </a:spcBef>
              <a:spcAft>
                <a:spcPts val="0"/>
              </a:spcAft>
              <a:buClr>
                <a:srgbClr val="262626"/>
              </a:buClr>
              <a:buSzPts val="2400"/>
              <a:buNone/>
              <a:defRPr b="1"/>
            </a:pPr>
            <a:r>
              <a:rPr dirty="0" err="1"/>
              <a:t>Τι</a:t>
            </a:r>
            <a:r>
              <a:rPr dirty="0"/>
              <a:t> </a:t>
            </a:r>
            <a:r>
              <a:rPr lang="el-GR" dirty="0"/>
              <a:t>πιστεύετε</a:t>
            </a:r>
            <a:r>
              <a:rPr dirty="0"/>
              <a:t>;</a:t>
            </a:r>
          </a:p>
          <a:p>
            <a:pPr marL="91440" lvl="0" indent="0" algn="l" rtl="0">
              <a:lnSpc>
                <a:spcPct val="85000"/>
              </a:lnSpc>
              <a:spcBef>
                <a:spcPts val="1300"/>
              </a:spcBef>
              <a:spcAft>
                <a:spcPts val="0"/>
              </a:spcAft>
              <a:buClr>
                <a:srgbClr val="262626"/>
              </a:buClr>
              <a:buSzPts val="2400"/>
              <a:buNone/>
            </a:pPr>
            <a:endParaRPr dirty="0"/>
          </a:p>
          <a:p>
            <a:pPr marL="91440" lvl="0" indent="0" algn="l" rtl="0">
              <a:lnSpc>
                <a:spcPct val="85000"/>
              </a:lnSpc>
              <a:spcBef>
                <a:spcPts val="1300"/>
              </a:spcBef>
              <a:spcAft>
                <a:spcPts val="0"/>
              </a:spcAft>
              <a:buClr>
                <a:srgbClr val="262626"/>
              </a:buClr>
              <a:buSzPts val="2400"/>
              <a:buNone/>
            </a:pPr>
            <a:r>
              <a:rPr dirty="0" err="1"/>
              <a:t>Αφιερώστε</a:t>
            </a:r>
            <a:r>
              <a:rPr dirty="0"/>
              <a:t> </a:t>
            </a:r>
            <a:r>
              <a:rPr dirty="0" err="1"/>
              <a:t>λίγ</a:t>
            </a:r>
            <a:r>
              <a:rPr dirty="0"/>
              <a:t>α λεπτά για να γράψετε σε δύο στήλες τις δεξιότητες που απαιτούνται για κάθε ένα από τα παραπάνω.</a:t>
            </a:r>
          </a:p>
        </p:txBody>
      </p:sp>
      <p:sp>
        <p:nvSpPr>
          <p:cNvPr id="228" name="Google Shape;228;p23"/>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pPr>
            <a:r>
              <a:t>Ποιος είναι ο κοινωνικός επιχειρηματίας;</a:t>
            </a: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673849" y="499533"/>
            <a:ext cx="10772775" cy="69237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ct val="111111"/>
              <a:buFont typeface="Calibri"/>
              <a:buNone/>
              <a:defRPr sz="3600">
                <a:solidFill>
                  <a:schemeClr val="dk1"/>
                </a:solidFill>
              </a:defRPr>
            </a:pPr>
            <a:r>
              <a:rPr lang="el-GR" dirty="0"/>
              <a:t>Περίληψη Ε</a:t>
            </a:r>
            <a:r>
              <a:rPr dirty="0" err="1"/>
              <a:t>νότητ</a:t>
            </a:r>
            <a:r>
              <a:rPr dirty="0"/>
              <a:t>α 3: Κοινωνική επιχειρηματικότητα — </a:t>
            </a:r>
            <a:r>
              <a:rPr lang="el-GR" dirty="0"/>
              <a:t>Το</a:t>
            </a:r>
            <a:r>
              <a:rPr dirty="0"/>
              <a:t> αντίκτυπο</a:t>
            </a:r>
            <a:r>
              <a:rPr lang="el-GR" dirty="0"/>
              <a:t> στη κοινωνία</a:t>
            </a:r>
            <a:r>
              <a:rPr dirty="0"/>
              <a:t> και οι δεξιότητες που απαιτούνται</a:t>
            </a:r>
          </a:p>
        </p:txBody>
      </p:sp>
      <p:sp>
        <p:nvSpPr>
          <p:cNvPr id="95" name="Google Shape;95;p2"/>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t>Αυτή η ενότητα θα περιγράψει τον τρόπο με τον οποίο η κοινωνική επιχειρηματικότητα μπορεί να επηρεάσει την τοπική κοινότητα και να επιτρέψει τη θετική ανάπτυξη και τη δικτύωση της κοινότητας. </a:t>
            </a:r>
          </a:p>
          <a:p>
            <a:pPr marL="0" lvl="0" indent="0" algn="l" rtl="0">
              <a:lnSpc>
                <a:spcPct val="85000"/>
              </a:lnSpc>
              <a:spcBef>
                <a:spcPts val="0"/>
              </a:spcBef>
              <a:spcAft>
                <a:spcPts val="0"/>
              </a:spcAft>
              <a:buClr>
                <a:srgbClr val="262626"/>
              </a:buClr>
              <a:buSzPts val="2400"/>
              <a:buNone/>
            </a:pPr>
            <a:endParaRPr/>
          </a:p>
          <a:p>
            <a:pPr marL="0" lvl="0" indent="0" algn="l" rtl="0">
              <a:lnSpc>
                <a:spcPct val="85000"/>
              </a:lnSpc>
              <a:spcBef>
                <a:spcPts val="0"/>
              </a:spcBef>
              <a:spcAft>
                <a:spcPts val="0"/>
              </a:spcAft>
              <a:buClr>
                <a:srgbClr val="262626"/>
              </a:buClr>
              <a:buSzPts val="2400"/>
              <a:buNone/>
            </a:pPr>
            <a:r>
              <a:t>Επιπλέον, θα παρέχει πληροφορίες σχετικά με το προφίλ του κοινωνικού επιχειρηματία, την επιχειρηματική του κουλτούρα και τις δεξιότητες που απαιτούνται για τη λειτουργία μιας κοινωνικής επιχείρησης.</a:t>
            </a:r>
          </a:p>
          <a:p>
            <a:pPr marL="0" lvl="0" indent="0" algn="l" rtl="0">
              <a:lnSpc>
                <a:spcPct val="85000"/>
              </a:lnSpc>
              <a:spcBef>
                <a:spcPts val="1300"/>
              </a:spcBef>
              <a:spcAft>
                <a:spcPts val="0"/>
              </a:spcAft>
              <a:buClr>
                <a:srgbClr val="262626"/>
              </a:buClr>
              <a:buSzPts val="2400"/>
              <a:buNone/>
            </a:pPr>
            <a:r>
              <a:t>Τέλος, η ενότητα θα παρουσιάσει πρακτικές δραστηριότητες και ερωτήσεις πολλαπλής επιλογής.</a:t>
            </a:r>
          </a:p>
          <a:p>
            <a:pPr marL="0" lvl="0" indent="0" algn="l" rtl="0">
              <a:lnSpc>
                <a:spcPct val="85000"/>
              </a:lnSpc>
              <a:spcBef>
                <a:spcPts val="1300"/>
              </a:spcBef>
              <a:spcAft>
                <a:spcPts val="0"/>
              </a:spcAft>
              <a:buClr>
                <a:srgbClr val="262626"/>
              </a:buClr>
              <a:buSzPts val="2400"/>
              <a:buNone/>
            </a:pPr>
            <a:endParaRPr/>
          </a:p>
          <a:p>
            <a:pPr marL="0" lvl="0" indent="0" algn="l" rtl="0">
              <a:lnSpc>
                <a:spcPct val="85000"/>
              </a:lnSpc>
              <a:spcBef>
                <a:spcPts val="1300"/>
              </a:spcBef>
              <a:spcAft>
                <a:spcPts val="0"/>
              </a:spcAft>
              <a:buClr>
                <a:srgbClr val="262626"/>
              </a:buClr>
              <a:buSzPts val="2400"/>
              <a:buNone/>
            </a:pPr>
            <a:r>
              <a:t>Ελπίζουμε να το βρείτε ενδιαφέρον.</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9"/>
          <p:cNvSpPr/>
          <p:nvPr/>
        </p:nvSpPr>
        <p:spPr>
          <a:xfrm>
            <a:off x="784861" y="1607825"/>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49"/>
          <p:cNvSpPr/>
          <p:nvPr/>
        </p:nvSpPr>
        <p:spPr>
          <a:xfrm>
            <a:off x="761307" y="2968123"/>
            <a:ext cx="10625327" cy="106984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A3A3A"/>
              </a:solidFill>
              <a:latin typeface="Calibri"/>
              <a:ea typeface="Calibri"/>
              <a:cs typeface="Calibri"/>
              <a:sym typeface="Calibri"/>
            </a:endParaRPr>
          </a:p>
        </p:txBody>
      </p:sp>
      <p:sp>
        <p:nvSpPr>
          <p:cNvPr id="235" name="Google Shape;235;p49"/>
          <p:cNvSpPr/>
          <p:nvPr/>
        </p:nvSpPr>
        <p:spPr>
          <a:xfrm>
            <a:off x="730947" y="4098166"/>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49"/>
          <p:cNvSpPr txBox="1"/>
          <p:nvPr/>
        </p:nvSpPr>
        <p:spPr>
          <a:xfrm flipH="1">
            <a:off x="1903393" y="2114939"/>
            <a:ext cx="9450464" cy="7463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t>Οι κοινωνικοί επιχειρηματίες ξεκινούν με τον εντοπισμό ενός προβλήματος. Συνήθως, είναι ένα πρόβλημα που επηρεάζει ένα περιθωριοποιημένο τμήμα του πληθυσμού, τον αγώνα του, την έλλειψη πόρων και άλλες αδικίες που μπορεί να τους έχουν συμβεί.</a:t>
            </a:r>
            <a:endParaRPr sz="1400" b="0" i="0" u="none" strike="noStrike" cap="none">
              <a:solidFill>
                <a:srgbClr val="000000"/>
              </a:solidFill>
              <a:latin typeface="Arial"/>
              <a:ea typeface="Arial"/>
              <a:cs typeface="Arial"/>
              <a:sym typeface="Arial"/>
            </a:endParaRPr>
          </a:p>
        </p:txBody>
      </p:sp>
      <p:sp>
        <p:nvSpPr>
          <p:cNvPr id="237" name="Google Shape;237;p49"/>
          <p:cNvSpPr txBox="1"/>
          <p:nvPr/>
        </p:nvSpPr>
        <p:spPr>
          <a:xfrm>
            <a:off x="1840111" y="1730028"/>
            <a:ext cx="6556248" cy="2998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rPr dirty="0" err="1"/>
              <a:t>Προσδιορίστε</a:t>
            </a:r>
            <a:r>
              <a:rPr dirty="0"/>
              <a:t> τα </a:t>
            </a:r>
            <a:r>
              <a:rPr dirty="0" err="1"/>
              <a:t>κοινωνικά</a:t>
            </a:r>
            <a:r>
              <a:rPr dirty="0"/>
              <a:t> </a:t>
            </a:r>
            <a:r>
              <a:rPr dirty="0" err="1"/>
              <a:t>ζητήμ</a:t>
            </a:r>
            <a:r>
              <a:rPr dirty="0"/>
              <a:t>ατα με τα οποία θέλετε να </a:t>
            </a:r>
            <a:r>
              <a:rPr lang="el-GR" dirty="0"/>
              <a:t>ασχοληθείτε</a:t>
            </a:r>
            <a:endParaRPr sz="1400" b="0" i="0" u="none" strike="noStrike" cap="none" dirty="0">
              <a:solidFill>
                <a:srgbClr val="000000"/>
              </a:solidFill>
              <a:latin typeface="Arial"/>
              <a:ea typeface="Arial"/>
              <a:cs typeface="Arial"/>
              <a:sym typeface="Arial"/>
            </a:endParaRPr>
          </a:p>
        </p:txBody>
      </p:sp>
      <p:sp>
        <p:nvSpPr>
          <p:cNvPr id="238" name="Google Shape;238;p49"/>
          <p:cNvSpPr txBox="1"/>
          <p:nvPr/>
        </p:nvSpPr>
        <p:spPr>
          <a:xfrm>
            <a:off x="1064401" y="1668020"/>
            <a:ext cx="804672"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1</a:t>
            </a:r>
            <a:endParaRPr sz="1400" b="0" i="0" u="none" strike="noStrike" cap="none">
              <a:solidFill>
                <a:srgbClr val="000000"/>
              </a:solidFill>
              <a:latin typeface="Arial"/>
              <a:ea typeface="Arial"/>
              <a:cs typeface="Arial"/>
              <a:sym typeface="Arial"/>
            </a:endParaRPr>
          </a:p>
        </p:txBody>
      </p:sp>
      <p:sp>
        <p:nvSpPr>
          <p:cNvPr id="239" name="Google Shape;239;p49"/>
          <p:cNvSpPr txBox="1"/>
          <p:nvPr/>
        </p:nvSpPr>
        <p:spPr>
          <a:xfrm flipH="1">
            <a:off x="1807184" y="3372425"/>
            <a:ext cx="9141257" cy="37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rPr dirty="0" err="1"/>
              <a:t>Κρ</a:t>
            </a:r>
            <a:r>
              <a:rPr dirty="0"/>
              <a:t>ατήστε ένα ανοιχτό μυαλό και χρησιμοποιήστε τις γνώσεις σας για τον εντοπισμό ενός πιθανού επιχειρηματικού δυναμικού. </a:t>
            </a:r>
            <a:r>
              <a:rPr dirty="0" err="1"/>
              <a:t>Το</a:t>
            </a:r>
            <a:r>
              <a:rPr dirty="0"/>
              <a:t> </a:t>
            </a:r>
            <a:r>
              <a:rPr dirty="0" err="1"/>
              <a:t>κέρδος</a:t>
            </a:r>
            <a:r>
              <a:rPr dirty="0"/>
              <a:t> μπ</a:t>
            </a:r>
            <a:r>
              <a:rPr dirty="0" err="1"/>
              <a:t>ορεί</a:t>
            </a:r>
            <a:r>
              <a:rPr dirty="0"/>
              <a:t> να </a:t>
            </a:r>
            <a:r>
              <a:rPr dirty="0" err="1"/>
              <a:t>μην</a:t>
            </a:r>
            <a:r>
              <a:rPr dirty="0"/>
              <a:t> </a:t>
            </a:r>
            <a:r>
              <a:rPr dirty="0" err="1"/>
              <a:t>είν</a:t>
            </a:r>
            <a:r>
              <a:rPr dirty="0"/>
              <a:t>αι μεγάλο, αλλά θα χρειαστείτε κάποιο κέρδος για να </a:t>
            </a:r>
            <a:r>
              <a:rPr lang="el-GR" dirty="0"/>
              <a:t>επιβιώσετε</a:t>
            </a:r>
            <a:endParaRPr sz="1400" b="0" i="0" u="none" strike="noStrike" cap="none" dirty="0">
              <a:solidFill>
                <a:srgbClr val="000000"/>
              </a:solidFill>
              <a:latin typeface="Arial"/>
              <a:ea typeface="Arial"/>
              <a:cs typeface="Arial"/>
              <a:sym typeface="Arial"/>
            </a:endParaRPr>
          </a:p>
        </p:txBody>
      </p:sp>
      <p:sp>
        <p:nvSpPr>
          <p:cNvPr id="240" name="Google Shape;240;p49"/>
          <p:cNvSpPr txBox="1"/>
          <p:nvPr/>
        </p:nvSpPr>
        <p:spPr>
          <a:xfrm>
            <a:off x="1754358" y="2982344"/>
            <a:ext cx="6556248" cy="2998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t>Προσδιορισμός της επιχειρηματικής αγοράς — το χάσμα </a:t>
            </a:r>
            <a:endParaRPr sz="1400" b="0" i="0" u="none" strike="noStrike" cap="none">
              <a:solidFill>
                <a:srgbClr val="000000"/>
              </a:solidFill>
              <a:latin typeface="Arial"/>
              <a:ea typeface="Arial"/>
              <a:cs typeface="Arial"/>
              <a:sym typeface="Arial"/>
            </a:endParaRPr>
          </a:p>
        </p:txBody>
      </p:sp>
      <p:sp>
        <p:nvSpPr>
          <p:cNvPr id="241" name="Google Shape;241;p49"/>
          <p:cNvSpPr txBox="1"/>
          <p:nvPr/>
        </p:nvSpPr>
        <p:spPr>
          <a:xfrm>
            <a:off x="1040847" y="3028318"/>
            <a:ext cx="800800"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2</a:t>
            </a:r>
            <a:endParaRPr sz="1400" b="0" i="0" u="none" strike="noStrike" cap="none">
              <a:solidFill>
                <a:srgbClr val="000000"/>
              </a:solidFill>
              <a:latin typeface="Arial"/>
              <a:ea typeface="Arial"/>
              <a:cs typeface="Arial"/>
              <a:sym typeface="Arial"/>
            </a:endParaRPr>
          </a:p>
        </p:txBody>
      </p:sp>
      <p:sp>
        <p:nvSpPr>
          <p:cNvPr id="242" name="Google Shape;242;p49"/>
          <p:cNvSpPr txBox="1"/>
          <p:nvPr/>
        </p:nvSpPr>
        <p:spPr>
          <a:xfrm flipH="1">
            <a:off x="1840110" y="4628576"/>
            <a:ext cx="9141257" cy="599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rPr dirty="0"/>
              <a:t>Μπ</a:t>
            </a:r>
            <a:r>
              <a:rPr dirty="0" err="1"/>
              <a:t>ορεί</a:t>
            </a:r>
            <a:r>
              <a:rPr dirty="0"/>
              <a:t> </a:t>
            </a:r>
            <a:r>
              <a:rPr dirty="0" err="1"/>
              <a:t>όχι</a:t>
            </a:r>
            <a:r>
              <a:rPr dirty="0"/>
              <a:t> </a:t>
            </a:r>
            <a:r>
              <a:rPr dirty="0" err="1"/>
              <a:t>μόνο</a:t>
            </a:r>
            <a:r>
              <a:rPr dirty="0"/>
              <a:t> να </a:t>
            </a:r>
            <a:r>
              <a:rPr dirty="0" err="1"/>
              <a:t>θέλετε</a:t>
            </a:r>
            <a:r>
              <a:rPr dirty="0"/>
              <a:t> να π</a:t>
            </a:r>
            <a:r>
              <a:rPr dirty="0" err="1"/>
              <a:t>ουλήσετε</a:t>
            </a:r>
            <a:r>
              <a:rPr dirty="0"/>
              <a:t> </a:t>
            </a:r>
            <a:r>
              <a:rPr dirty="0" err="1"/>
              <a:t>μι</a:t>
            </a:r>
            <a:r>
              <a:rPr dirty="0"/>
              <a:t>α υπηρεσία ή ένα προϊόν, αλλά να </a:t>
            </a:r>
            <a:r>
              <a:rPr lang="el-GR" dirty="0"/>
              <a:t>εμπλακείτε</a:t>
            </a:r>
            <a:r>
              <a:rPr dirty="0"/>
              <a:t> άμεσα και να συμμετέχετε στη δημιουργία μιας θετικής αλλαγής. </a:t>
            </a:r>
            <a:r>
              <a:rPr dirty="0" err="1"/>
              <a:t>Αυτό</a:t>
            </a:r>
            <a:r>
              <a:rPr dirty="0"/>
              <a:t> σας </a:t>
            </a:r>
            <a:r>
              <a:rPr dirty="0" err="1"/>
              <a:t>δίνει</a:t>
            </a:r>
            <a:r>
              <a:rPr dirty="0"/>
              <a:t> </a:t>
            </a:r>
            <a:r>
              <a:rPr dirty="0" err="1"/>
              <a:t>το</a:t>
            </a:r>
            <a:r>
              <a:rPr dirty="0"/>
              <a:t> π</a:t>
            </a:r>
            <a:r>
              <a:rPr dirty="0" err="1"/>
              <a:t>λεονέκτημ</a:t>
            </a:r>
            <a:r>
              <a:rPr dirty="0"/>
              <a:t>α να μάθετε άμεσα τι χρειάζεται, να ακούσετε τις ανάγκες των πελατών σας και να </a:t>
            </a:r>
            <a:r>
              <a:rPr lang="el-GR" dirty="0"/>
              <a:t>δράσετε</a:t>
            </a:r>
            <a:r>
              <a:rPr dirty="0"/>
              <a:t> ανάλογα. </a:t>
            </a:r>
            <a:endParaRPr sz="1400" b="0" i="0" u="none" strike="noStrike" cap="none" dirty="0">
              <a:solidFill>
                <a:srgbClr val="000000"/>
              </a:solidFill>
              <a:latin typeface="Arial"/>
              <a:ea typeface="Arial"/>
              <a:cs typeface="Arial"/>
              <a:sym typeface="Arial"/>
            </a:endParaRPr>
          </a:p>
        </p:txBody>
      </p:sp>
      <p:sp>
        <p:nvSpPr>
          <p:cNvPr id="243" name="Google Shape;243;p49"/>
          <p:cNvSpPr txBox="1"/>
          <p:nvPr/>
        </p:nvSpPr>
        <p:spPr>
          <a:xfrm>
            <a:off x="1840113" y="4352683"/>
            <a:ext cx="6556248" cy="2963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t>Ανάληψη άμεσων δράσεων </a:t>
            </a:r>
            <a:endParaRPr sz="1800" b="1" i="0" u="none" strike="noStrike" cap="none">
              <a:solidFill>
                <a:srgbClr val="3A3A3A"/>
              </a:solidFill>
              <a:latin typeface="Calibri"/>
              <a:ea typeface="Calibri"/>
              <a:cs typeface="Calibri"/>
              <a:sym typeface="Calibri"/>
            </a:endParaRPr>
          </a:p>
        </p:txBody>
      </p:sp>
      <p:sp>
        <p:nvSpPr>
          <p:cNvPr id="244" name="Google Shape;244;p49"/>
          <p:cNvSpPr txBox="1"/>
          <p:nvPr/>
        </p:nvSpPr>
        <p:spPr>
          <a:xfrm>
            <a:off x="1010488" y="4158361"/>
            <a:ext cx="796697"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3</a:t>
            </a:r>
            <a:endParaRPr sz="1400" b="0" i="0" u="none" strike="noStrike" cap="none">
              <a:solidFill>
                <a:srgbClr val="000000"/>
              </a:solidFill>
              <a:latin typeface="Arial"/>
              <a:ea typeface="Arial"/>
              <a:cs typeface="Arial"/>
              <a:sym typeface="Arial"/>
            </a:endParaRPr>
          </a:p>
        </p:txBody>
      </p:sp>
      <p:sp>
        <p:nvSpPr>
          <p:cNvPr id="245" name="Google Shape;245;p49"/>
          <p:cNvSpPr txBox="1">
            <a:spLocks noGrp="1"/>
          </p:cNvSpPr>
          <p:nvPr>
            <p:ph type="title"/>
          </p:nvPr>
        </p:nvSpPr>
        <p:spPr>
          <a:xfrm>
            <a:off x="657224" y="499533"/>
            <a:ext cx="10772775" cy="103959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Βασικές δεξιότητες για έναν κοινωνικό επιχειρηματία — μια διαφορετική προοπτική</a:t>
            </a:r>
          </a:p>
        </p:txBody>
      </p:sp>
      <p:sp>
        <p:nvSpPr>
          <p:cNvPr id="246" name="Google Shape;246;p49"/>
          <p:cNvSpPr/>
          <p:nvPr/>
        </p:nvSpPr>
        <p:spPr>
          <a:xfrm>
            <a:off x="728531" y="5343975"/>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49"/>
          <p:cNvSpPr txBox="1"/>
          <p:nvPr/>
        </p:nvSpPr>
        <p:spPr>
          <a:xfrm flipH="1">
            <a:off x="1837695" y="5874385"/>
            <a:ext cx="9141257" cy="4841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t>Κάντε το όραμά σας να ακουστεί και να γίνει γνωστό, αυτό σημαίνει ότι οι δεξιότητες δημόσιας ομιλίας σας πρέπει να αναπτυχθούν. Η δημόσια ομιλία σας επιτρέπει να δημιουργείτε συνέργειες και να προωθείτε δίκτυα με άλλους σχετικούς ενδιαφερόμενους φορείς.</a:t>
            </a:r>
            <a:endParaRPr sz="1400" b="0" i="0" u="none" strike="noStrike" cap="none">
              <a:solidFill>
                <a:srgbClr val="000000"/>
              </a:solidFill>
              <a:latin typeface="Arial"/>
              <a:ea typeface="Arial"/>
              <a:cs typeface="Arial"/>
              <a:sym typeface="Arial"/>
            </a:endParaRPr>
          </a:p>
        </p:txBody>
      </p:sp>
      <p:sp>
        <p:nvSpPr>
          <p:cNvPr id="248" name="Google Shape;248;p49"/>
          <p:cNvSpPr txBox="1"/>
          <p:nvPr/>
        </p:nvSpPr>
        <p:spPr>
          <a:xfrm>
            <a:off x="1837697" y="5598492"/>
            <a:ext cx="6556248" cy="2963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t>Μιλήστε δημόσια</a:t>
            </a:r>
            <a:endParaRPr sz="1800" b="1" i="0" u="none" strike="noStrike" cap="none">
              <a:solidFill>
                <a:srgbClr val="3A3A3A"/>
              </a:solidFill>
              <a:latin typeface="Calibri"/>
              <a:ea typeface="Calibri"/>
              <a:cs typeface="Calibri"/>
              <a:sym typeface="Calibri"/>
            </a:endParaRPr>
          </a:p>
        </p:txBody>
      </p:sp>
      <p:sp>
        <p:nvSpPr>
          <p:cNvPr id="249" name="Google Shape;249;p49"/>
          <p:cNvSpPr txBox="1"/>
          <p:nvPr/>
        </p:nvSpPr>
        <p:spPr>
          <a:xfrm>
            <a:off x="1008072" y="5404170"/>
            <a:ext cx="796697"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4</a:t>
            </a: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a:spLocks noGrp="1"/>
          </p:cNvSpPr>
          <p:nvPr>
            <p:ph type="title"/>
          </p:nvPr>
        </p:nvSpPr>
        <p:spPr>
          <a:xfrm>
            <a:off x="657224" y="499533"/>
            <a:ext cx="10772775" cy="109198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Γενικές δεξιότητες</a:t>
            </a:r>
            <a:endParaRPr sz="3600">
              <a:solidFill>
                <a:schemeClr val="dk1"/>
              </a:solidFill>
            </a:endParaRPr>
          </a:p>
        </p:txBody>
      </p:sp>
      <p:sp>
        <p:nvSpPr>
          <p:cNvPr id="255" name="Google Shape;255;p25"/>
          <p:cNvSpPr txBox="1">
            <a:spLocks noGrp="1"/>
          </p:cNvSpPr>
          <p:nvPr>
            <p:ph type="body" idx="1"/>
          </p:nvPr>
        </p:nvSpPr>
        <p:spPr>
          <a:xfrm>
            <a:off x="593564" y="1637818"/>
            <a:ext cx="11206550" cy="4961344"/>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Clr>
                <a:srgbClr val="262626"/>
              </a:buClr>
              <a:buSzPts val="2400"/>
              <a:buNone/>
            </a:pPr>
            <a:r>
              <a:rPr sz="2000" dirty="0" err="1"/>
              <a:t>Δημιουργί</a:t>
            </a:r>
            <a:r>
              <a:rPr sz="2000" dirty="0"/>
              <a:t>α θετικού αντίκτυπου με την κατοχή των ακόλουθων δεξιοτήτων και ικανοτήτων ενός κοινωνικού επιχειρηματία:</a:t>
            </a:r>
          </a:p>
          <a:p>
            <a:pPr marL="0" lvl="0" indent="0" algn="l" rtl="0">
              <a:lnSpc>
                <a:spcPct val="85000"/>
              </a:lnSpc>
              <a:spcBef>
                <a:spcPts val="1300"/>
              </a:spcBef>
              <a:spcAft>
                <a:spcPts val="0"/>
              </a:spcAft>
              <a:buClr>
                <a:srgbClr val="262626"/>
              </a:buClr>
              <a:buSzPts val="2400"/>
              <a:buNone/>
            </a:pPr>
            <a:endParaRPr sz="2000" dirty="0"/>
          </a:p>
          <a:p>
            <a:pPr marL="457200" lvl="0" indent="-457200" algn="l" rtl="0">
              <a:lnSpc>
                <a:spcPct val="85000"/>
              </a:lnSpc>
              <a:spcBef>
                <a:spcPts val="1300"/>
              </a:spcBef>
              <a:spcAft>
                <a:spcPts val="0"/>
              </a:spcAft>
              <a:buClr>
                <a:srgbClr val="262626"/>
              </a:buClr>
              <a:buSzPts val="2400"/>
              <a:buAutoNum type="arabicPeriod"/>
            </a:pPr>
            <a:r>
              <a:rPr lang="el-GR" sz="2000" dirty="0"/>
              <a:t>Κριτική σκέψη - εντοπισμός του προβλήματος και εξεύρεση λύσης</a:t>
            </a:r>
          </a:p>
          <a:p>
            <a:pPr marL="457200" lvl="0" indent="-457200" algn="l" rtl="0">
              <a:lnSpc>
                <a:spcPct val="85000"/>
              </a:lnSpc>
              <a:spcBef>
                <a:spcPts val="1300"/>
              </a:spcBef>
              <a:spcAft>
                <a:spcPts val="0"/>
              </a:spcAft>
              <a:buClr>
                <a:srgbClr val="262626"/>
              </a:buClr>
              <a:buSzPts val="2400"/>
              <a:buAutoNum type="arabicPeriod"/>
            </a:pPr>
            <a:r>
              <a:rPr lang="el-GR" sz="2000" dirty="0"/>
              <a:t>Δημόσια ομιλία - δικτύωση και συγκέντρωση ανθρώπων για έναν σκοπό </a:t>
            </a:r>
          </a:p>
          <a:p>
            <a:pPr marL="457200" lvl="0" indent="-457200" algn="l" rtl="0">
              <a:lnSpc>
                <a:spcPct val="85000"/>
              </a:lnSpc>
              <a:spcBef>
                <a:spcPts val="1300"/>
              </a:spcBef>
              <a:spcAft>
                <a:spcPts val="0"/>
              </a:spcAft>
              <a:buClr>
                <a:srgbClr val="262626"/>
              </a:buClr>
              <a:buSzPts val="2400"/>
              <a:buAutoNum type="arabicPeriod"/>
            </a:pPr>
            <a:r>
              <a:rPr lang="el-GR" sz="2000" dirty="0"/>
              <a:t>Ανθεκτικότητα - καταπολέμηση θεμάτων και προβλημάτων που προκύπτουν</a:t>
            </a:r>
          </a:p>
          <a:p>
            <a:pPr marL="457200" lvl="0" indent="-457200" algn="l" rtl="0">
              <a:lnSpc>
                <a:spcPct val="85000"/>
              </a:lnSpc>
              <a:spcBef>
                <a:spcPts val="1300"/>
              </a:spcBef>
              <a:spcAft>
                <a:spcPts val="0"/>
              </a:spcAft>
              <a:buClr>
                <a:srgbClr val="262626"/>
              </a:buClr>
              <a:buSzPts val="2400"/>
              <a:buAutoNum type="arabicPeriod"/>
            </a:pPr>
            <a:r>
              <a:rPr lang="el-GR" sz="2000" dirty="0"/>
              <a:t>Συγκέντρωση κεφαλαίων - να είστε σε θέση να βρείτε χορηγούς και επενδυτές για τον σκοπό σας</a:t>
            </a:r>
          </a:p>
          <a:p>
            <a:pPr marL="457200" lvl="0" indent="-457200" algn="l" rtl="0">
              <a:lnSpc>
                <a:spcPct val="85000"/>
              </a:lnSpc>
              <a:spcBef>
                <a:spcPts val="1300"/>
              </a:spcBef>
              <a:spcAft>
                <a:spcPts val="0"/>
              </a:spcAft>
              <a:buClr>
                <a:srgbClr val="262626"/>
              </a:buClr>
              <a:buSzPts val="2400"/>
              <a:buAutoNum type="arabicPeriod"/>
            </a:pPr>
            <a:r>
              <a:rPr lang="el-GR" sz="2000" dirty="0"/>
              <a:t>Καινοτομία - τελικά πρόκειται για μια επιχείρηση, η καινοτομία βοηθάει στην ανταγωνιστικότητα</a:t>
            </a:r>
          </a:p>
          <a:p>
            <a:pPr marL="457200" lvl="0" indent="-457200" algn="l" rtl="0">
              <a:lnSpc>
                <a:spcPct val="85000"/>
              </a:lnSpc>
              <a:spcBef>
                <a:spcPts val="1300"/>
              </a:spcBef>
              <a:spcAft>
                <a:spcPts val="0"/>
              </a:spcAft>
              <a:buClr>
                <a:srgbClr val="262626"/>
              </a:buClr>
              <a:buSzPts val="2400"/>
              <a:buAutoNum type="arabicPeriod"/>
            </a:pPr>
            <a:r>
              <a:rPr lang="el-GR" sz="2000" dirty="0" err="1"/>
              <a:t>Ενσυναίσθηση</a:t>
            </a:r>
            <a:r>
              <a:rPr lang="el-GR" sz="2000" dirty="0"/>
              <a:t> - να είστε σε θέση να κατανοήσετε τη θέση ενός άλλου ατόμου και να προσπαθήσετε να κάνετε κάτι γι' αυτό</a:t>
            </a:r>
          </a:p>
          <a:p>
            <a:pPr marL="457200" lvl="0" indent="-457200" algn="l" rtl="0">
              <a:lnSpc>
                <a:spcPct val="85000"/>
              </a:lnSpc>
              <a:spcBef>
                <a:spcPts val="1300"/>
              </a:spcBef>
              <a:spcAft>
                <a:spcPts val="0"/>
              </a:spcAft>
              <a:buClr>
                <a:srgbClr val="262626"/>
              </a:buClr>
              <a:buSzPts val="2400"/>
              <a:buAutoNum type="arabicPeriod"/>
            </a:pPr>
            <a:r>
              <a:rPr lang="el-GR" sz="2000" dirty="0"/>
              <a:t>Ηγεσία - οδηγήστε την επιχείρησή σας και τους ανθρώπους της ώστε να είναι οικονομικά βιώσιμη</a:t>
            </a:r>
            <a:endParaRPr sz="200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657224" y="499533"/>
            <a:ext cx="10772775" cy="109198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Βασικές ιδιότητες για έναν κοινωνικό επιχειρηματία</a:t>
            </a:r>
            <a:endParaRPr sz="3600">
              <a:solidFill>
                <a:schemeClr val="dk1"/>
              </a:solidFill>
            </a:endParaRPr>
          </a:p>
        </p:txBody>
      </p:sp>
      <p:sp>
        <p:nvSpPr>
          <p:cNvPr id="261" name="Google Shape;261;p50"/>
          <p:cNvSpPr txBox="1">
            <a:spLocks noGrp="1"/>
          </p:cNvSpPr>
          <p:nvPr>
            <p:ph type="body" idx="1"/>
          </p:nvPr>
        </p:nvSpPr>
        <p:spPr>
          <a:xfrm>
            <a:off x="593564" y="1637818"/>
            <a:ext cx="7432836" cy="4348392"/>
          </a:xfrm>
          <a:prstGeom prst="rect">
            <a:avLst/>
          </a:prstGeom>
          <a:noFill/>
          <a:ln>
            <a:noFill/>
          </a:ln>
        </p:spPr>
        <p:txBody>
          <a:bodyPr spcFirstLastPara="1" wrap="square" lIns="91425" tIns="45700" rIns="91425" bIns="45700" anchor="t" anchorCtr="0">
            <a:normAutofit lnSpcReduction="10000"/>
          </a:bodyPr>
          <a:lstStyle/>
          <a:p>
            <a:pPr marL="91440" lvl="0" indent="-91440" algn="l" rtl="0">
              <a:lnSpc>
                <a:spcPct val="85000"/>
              </a:lnSpc>
              <a:spcBef>
                <a:spcPts val="0"/>
              </a:spcBef>
              <a:spcAft>
                <a:spcPts val="0"/>
              </a:spcAft>
              <a:buClr>
                <a:srgbClr val="262626"/>
              </a:buClr>
              <a:buSzPts val="2400"/>
              <a:buChar char=" "/>
            </a:pPr>
            <a:r>
              <a:rPr lang="el-GR" dirty="0"/>
              <a:t>Μπορείτε να διδαχθείτε να γίνετε κοινωνικός επιχειρηματίας; </a:t>
            </a:r>
          </a:p>
          <a:p>
            <a:pPr marL="91440" lvl="0" indent="-91440" algn="l" rtl="0">
              <a:lnSpc>
                <a:spcPct val="85000"/>
              </a:lnSpc>
              <a:spcBef>
                <a:spcPts val="0"/>
              </a:spcBef>
              <a:spcAft>
                <a:spcPts val="0"/>
              </a:spcAft>
              <a:buClr>
                <a:srgbClr val="262626"/>
              </a:buClr>
              <a:buSzPts val="2400"/>
              <a:buChar char=" "/>
            </a:pPr>
            <a:r>
              <a:rPr lang="el-GR" dirty="0"/>
              <a:t>Το Ίδρυμα </a:t>
            </a:r>
            <a:r>
              <a:rPr lang="el-GR" dirty="0" err="1"/>
              <a:t>Skoll</a:t>
            </a:r>
            <a:r>
              <a:rPr lang="el-GR" dirty="0"/>
              <a:t> αποκαλεί τους κοινωνικούς επιχειρηματίες "παράγοντες αλλαγής της κοινωνίας: δημιουργοί καινοτομιών που διαταράσσουν το status quo και μεταμορφώνουν τον κόσμο μας προς το καλύτερο".</a:t>
            </a:r>
          </a:p>
          <a:p>
            <a:pPr marL="91440" lvl="0" indent="-91440" algn="l" rtl="0">
              <a:lnSpc>
                <a:spcPct val="85000"/>
              </a:lnSpc>
              <a:spcBef>
                <a:spcPts val="0"/>
              </a:spcBef>
              <a:spcAft>
                <a:spcPts val="0"/>
              </a:spcAft>
              <a:buClr>
                <a:srgbClr val="262626"/>
              </a:buClr>
              <a:buSzPts val="2400"/>
              <a:buChar char=" "/>
            </a:pPr>
            <a:endParaRPr lang="el-GR" dirty="0"/>
          </a:p>
          <a:p>
            <a:pPr marL="91440" lvl="0" indent="-91440" algn="l" rtl="0">
              <a:lnSpc>
                <a:spcPct val="85000"/>
              </a:lnSpc>
              <a:spcBef>
                <a:spcPts val="0"/>
              </a:spcBef>
              <a:spcAft>
                <a:spcPts val="0"/>
              </a:spcAft>
              <a:buClr>
                <a:srgbClr val="262626"/>
              </a:buClr>
              <a:buSzPts val="2400"/>
              <a:buChar char=" "/>
            </a:pPr>
            <a:r>
              <a:rPr lang="el-GR" dirty="0"/>
              <a:t>Υπάρχουν ορισμένες ιδιότητες που σχετίζονται με την παραπάνω δήλωση, οι οποίες υπερβαίνουν τις συνήθεις δεξιότητες που χαρακτηρίζουν έναν κοινωνικό επιχειρηματία.</a:t>
            </a:r>
          </a:p>
          <a:p>
            <a:pPr marL="91440" lvl="0" indent="-91440" algn="l" rtl="0">
              <a:lnSpc>
                <a:spcPct val="85000"/>
              </a:lnSpc>
              <a:spcBef>
                <a:spcPts val="0"/>
              </a:spcBef>
              <a:spcAft>
                <a:spcPts val="0"/>
              </a:spcAft>
              <a:buClr>
                <a:srgbClr val="262626"/>
              </a:buClr>
              <a:buSzPts val="2400"/>
              <a:buChar char=" "/>
            </a:pPr>
            <a:endParaRPr lang="el-GR" dirty="0"/>
          </a:p>
          <a:p>
            <a:pPr marL="91440" lvl="0" indent="-91440" algn="l" rtl="0">
              <a:lnSpc>
                <a:spcPct val="85000"/>
              </a:lnSpc>
              <a:spcBef>
                <a:spcPts val="0"/>
              </a:spcBef>
              <a:spcAft>
                <a:spcPts val="0"/>
              </a:spcAft>
              <a:buClr>
                <a:srgbClr val="262626"/>
              </a:buClr>
              <a:buSzPts val="2400"/>
              <a:buChar char=" "/>
            </a:pPr>
            <a:r>
              <a:rPr lang="el-GR" dirty="0"/>
              <a:t>Συνεχίστε για να το διαπιστώσετε. </a:t>
            </a:r>
          </a:p>
          <a:p>
            <a:pPr marL="91440" lvl="0" indent="60960" algn="l" rtl="0">
              <a:lnSpc>
                <a:spcPct val="85000"/>
              </a:lnSpc>
              <a:spcBef>
                <a:spcPts val="0"/>
              </a:spcBef>
              <a:spcAft>
                <a:spcPts val="0"/>
              </a:spcAft>
              <a:buClr>
                <a:srgbClr val="262626"/>
              </a:buClr>
              <a:buSzPts val="2400"/>
              <a:buNone/>
            </a:pPr>
            <a:endParaRPr dirty="0"/>
          </a:p>
          <a:p>
            <a:pPr marL="91440" lvl="0" indent="0" algn="l" rtl="0">
              <a:lnSpc>
                <a:spcPct val="85000"/>
              </a:lnSpc>
              <a:spcBef>
                <a:spcPts val="1300"/>
              </a:spcBef>
              <a:spcAft>
                <a:spcPts val="0"/>
              </a:spcAft>
              <a:buClr>
                <a:srgbClr val="262626"/>
              </a:buClr>
              <a:buSzPts val="2400"/>
              <a:buNone/>
            </a:pPr>
            <a:endParaRPr dirty="0"/>
          </a:p>
        </p:txBody>
      </p:sp>
      <p:pic>
        <p:nvPicPr>
          <p:cNvPr id="262" name="Google Shape;262;p50" descr="Icon  Description automatically generated"/>
          <p:cNvPicPr preferRelativeResize="0"/>
          <p:nvPr/>
        </p:nvPicPr>
        <p:blipFill rotWithShape="1">
          <a:blip r:embed="rId4">
            <a:alphaModFix/>
          </a:blip>
          <a:srcRect/>
          <a:stretch/>
        </p:blipFill>
        <p:spPr>
          <a:xfrm>
            <a:off x="7918091" y="1969105"/>
            <a:ext cx="4056194" cy="2985105"/>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p:nvPr/>
        </p:nvSpPr>
        <p:spPr>
          <a:xfrm>
            <a:off x="784861" y="1607825"/>
            <a:ext cx="10772775" cy="13222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a:ea typeface="Calibri"/>
              <a:cs typeface="Calibri"/>
              <a:sym typeface="Calibri"/>
            </a:endParaRPr>
          </a:p>
        </p:txBody>
      </p:sp>
      <p:sp>
        <p:nvSpPr>
          <p:cNvPr id="268" name="Google Shape;268;p51"/>
          <p:cNvSpPr/>
          <p:nvPr/>
        </p:nvSpPr>
        <p:spPr>
          <a:xfrm>
            <a:off x="795806" y="2937365"/>
            <a:ext cx="10728580" cy="130328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rgbClr val="3A3A3A"/>
              </a:solidFill>
              <a:latin typeface="Calibri"/>
              <a:ea typeface="Calibri"/>
              <a:cs typeface="Calibri"/>
              <a:sym typeface="Calibri"/>
            </a:endParaRPr>
          </a:p>
        </p:txBody>
      </p:sp>
      <p:sp>
        <p:nvSpPr>
          <p:cNvPr id="269" name="Google Shape;269;p51"/>
          <p:cNvSpPr/>
          <p:nvPr/>
        </p:nvSpPr>
        <p:spPr>
          <a:xfrm>
            <a:off x="730947" y="4098166"/>
            <a:ext cx="10826689" cy="15046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a:ea typeface="Calibri"/>
              <a:cs typeface="Calibri"/>
              <a:sym typeface="Calibri"/>
            </a:endParaRPr>
          </a:p>
        </p:txBody>
      </p:sp>
      <p:sp>
        <p:nvSpPr>
          <p:cNvPr id="270" name="Google Shape;270;p51"/>
          <p:cNvSpPr txBox="1"/>
          <p:nvPr/>
        </p:nvSpPr>
        <p:spPr>
          <a:xfrm flipH="1">
            <a:off x="1903393" y="2114939"/>
            <a:ext cx="9450464" cy="7463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rPr dirty="0" err="1">
                <a:latin typeface="Arial" panose="020B0604020202020204" pitchFamily="34" charset="0"/>
                <a:cs typeface="Arial" panose="020B0604020202020204" pitchFamily="34" charset="0"/>
              </a:rPr>
              <a:t>Προχωρώντ</a:t>
            </a:r>
            <a:r>
              <a:rPr dirty="0">
                <a:latin typeface="Arial" panose="020B0604020202020204" pitchFamily="34" charset="0"/>
                <a:cs typeface="Arial" panose="020B0604020202020204" pitchFamily="34" charset="0"/>
              </a:rPr>
              <a:t>ας ένα βήμα πιο πέρα από μια τακτική λύση και προσπαθήστε να μάθετε τι άλλο μπορεί να γίνει</a:t>
            </a:r>
            <a:r>
              <a:rPr dirty="0"/>
              <a:t>!</a:t>
            </a:r>
            <a:endParaRPr sz="1600" b="0" i="0" u="none" strike="noStrike" cap="none" dirty="0">
              <a:solidFill>
                <a:srgbClr val="000000"/>
              </a:solidFill>
              <a:latin typeface="Arial"/>
              <a:ea typeface="Arial"/>
              <a:cs typeface="Arial"/>
              <a:sym typeface="Arial"/>
            </a:endParaRPr>
          </a:p>
        </p:txBody>
      </p:sp>
      <p:sp>
        <p:nvSpPr>
          <p:cNvPr id="271" name="Google Shape;271;p51"/>
          <p:cNvSpPr txBox="1"/>
          <p:nvPr/>
        </p:nvSpPr>
        <p:spPr>
          <a:xfrm>
            <a:off x="1840110" y="1730028"/>
            <a:ext cx="9248803" cy="2998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rPr sz="2000" dirty="0" err="1"/>
              <a:t>Οι</a:t>
            </a:r>
            <a:r>
              <a:rPr sz="2000" dirty="0"/>
              <a:t> </a:t>
            </a:r>
            <a:r>
              <a:rPr sz="2000" dirty="0" err="1"/>
              <a:t>κοινωνικοί</a:t>
            </a:r>
            <a:r>
              <a:rPr sz="2000" dirty="0"/>
              <a:t> επ</a:t>
            </a:r>
            <a:r>
              <a:rPr sz="2000" dirty="0" err="1"/>
              <a:t>ιχειρημ</a:t>
            </a:r>
            <a:r>
              <a:rPr sz="2000" dirty="0"/>
              <a:t>ατίες αντιμετωπίζουν αυτή την ανάγκη με δημιουργικότητα και φαντασία. </a:t>
            </a:r>
            <a:endParaRPr sz="1600" b="0" i="0" u="none" strike="noStrike" cap="none" dirty="0">
              <a:solidFill>
                <a:srgbClr val="000000"/>
              </a:solidFill>
              <a:latin typeface="Arial"/>
              <a:ea typeface="Arial"/>
              <a:cs typeface="Arial"/>
              <a:sym typeface="Arial"/>
            </a:endParaRPr>
          </a:p>
        </p:txBody>
      </p:sp>
      <p:sp>
        <p:nvSpPr>
          <p:cNvPr id="272" name="Google Shape;272;p51"/>
          <p:cNvSpPr txBox="1"/>
          <p:nvPr/>
        </p:nvSpPr>
        <p:spPr>
          <a:xfrm>
            <a:off x="1064401" y="1668020"/>
            <a:ext cx="804672"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rPr sz="6000"/>
              <a:t>1</a:t>
            </a:r>
            <a:endParaRPr sz="1600" b="0" i="0" u="none" strike="noStrike" cap="none">
              <a:solidFill>
                <a:srgbClr val="000000"/>
              </a:solidFill>
              <a:latin typeface="Arial"/>
              <a:ea typeface="Arial"/>
              <a:cs typeface="Arial"/>
              <a:sym typeface="Arial"/>
            </a:endParaRPr>
          </a:p>
        </p:txBody>
      </p:sp>
      <p:sp>
        <p:nvSpPr>
          <p:cNvPr id="273" name="Google Shape;273;p51"/>
          <p:cNvSpPr txBox="1"/>
          <p:nvPr/>
        </p:nvSpPr>
        <p:spPr>
          <a:xfrm flipH="1">
            <a:off x="1807183" y="3704935"/>
            <a:ext cx="9141257" cy="5832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rPr dirty="0">
                <a:latin typeface="+mj-lt"/>
              </a:rPr>
              <a:t>Λαμβ</a:t>
            </a:r>
            <a:r>
              <a:rPr dirty="0" err="1">
                <a:latin typeface="+mj-lt"/>
              </a:rPr>
              <a:t>άνοντ</a:t>
            </a:r>
            <a:r>
              <a:rPr dirty="0">
                <a:latin typeface="+mj-lt"/>
              </a:rPr>
              <a:t>ας μια κοινωνική ανάγκη που δεν ικανοποιείται, είναι συνήθως το πώς όλα ξεκινούν για τους κοινωνικούς επιχειρηματίες.  </a:t>
            </a:r>
            <a:endParaRPr sz="1800" b="0" i="0" u="none" strike="noStrike" cap="none" dirty="0">
              <a:solidFill>
                <a:srgbClr val="000000"/>
              </a:solidFill>
              <a:latin typeface="+mj-lt"/>
              <a:ea typeface="Arial"/>
              <a:cs typeface="Arial"/>
              <a:sym typeface="Arial"/>
            </a:endParaRPr>
          </a:p>
        </p:txBody>
      </p:sp>
      <p:sp>
        <p:nvSpPr>
          <p:cNvPr id="274" name="Google Shape;274;p51"/>
          <p:cNvSpPr txBox="1"/>
          <p:nvPr/>
        </p:nvSpPr>
        <p:spPr>
          <a:xfrm>
            <a:off x="1754357" y="2982344"/>
            <a:ext cx="9599499" cy="5241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rPr sz="2000" dirty="0" err="1"/>
              <a:t>Δουλεύοντ</a:t>
            </a:r>
            <a:r>
              <a:rPr sz="2000" dirty="0"/>
              <a:t>ας με τα προσωπικά συμφέροντα στο </a:t>
            </a:r>
            <a:r>
              <a:rPr lang="el-GR" sz="2000" dirty="0"/>
              <a:t>Εργασία με γνώμονα τα προσωπικά συμφέροντα</a:t>
            </a:r>
            <a:r>
              <a:rPr sz="2000" dirty="0" err="1"/>
              <a:t>μυ</a:t>
            </a:r>
            <a:r>
              <a:rPr sz="2000" dirty="0"/>
              <a:t>αλό</a:t>
            </a:r>
            <a:endParaRPr sz="1600" b="0" i="0" u="none" strike="noStrike" cap="none" dirty="0">
              <a:solidFill>
                <a:srgbClr val="000000"/>
              </a:solidFill>
              <a:latin typeface="Arial"/>
              <a:ea typeface="Arial"/>
              <a:cs typeface="Arial"/>
              <a:sym typeface="Arial"/>
            </a:endParaRPr>
          </a:p>
        </p:txBody>
      </p:sp>
      <p:sp>
        <p:nvSpPr>
          <p:cNvPr id="275" name="Google Shape;275;p51"/>
          <p:cNvSpPr txBox="1"/>
          <p:nvPr/>
        </p:nvSpPr>
        <p:spPr>
          <a:xfrm>
            <a:off x="1040847" y="3028318"/>
            <a:ext cx="800800"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rPr sz="6000"/>
              <a:t>2</a:t>
            </a:r>
            <a:endParaRPr sz="1600" b="0" i="0" u="none" strike="noStrike" cap="none">
              <a:solidFill>
                <a:srgbClr val="000000"/>
              </a:solidFill>
              <a:latin typeface="Arial"/>
              <a:ea typeface="Arial"/>
              <a:cs typeface="Arial"/>
              <a:sym typeface="Arial"/>
            </a:endParaRPr>
          </a:p>
        </p:txBody>
      </p:sp>
      <p:sp>
        <p:nvSpPr>
          <p:cNvPr id="276" name="Google Shape;276;p51"/>
          <p:cNvSpPr txBox="1"/>
          <p:nvPr/>
        </p:nvSpPr>
        <p:spPr>
          <a:xfrm flipH="1">
            <a:off x="1840111" y="4628576"/>
            <a:ext cx="9141257" cy="4841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rPr dirty="0">
                <a:latin typeface="+mj-lt"/>
              </a:rPr>
              <a:t>Ο </a:t>
            </a:r>
            <a:r>
              <a:rPr dirty="0" err="1">
                <a:latin typeface="+mj-lt"/>
              </a:rPr>
              <a:t>κοινωνικός</a:t>
            </a:r>
            <a:r>
              <a:rPr dirty="0">
                <a:latin typeface="+mj-lt"/>
              </a:rPr>
              <a:t> επ</a:t>
            </a:r>
            <a:r>
              <a:rPr dirty="0" err="1">
                <a:latin typeface="+mj-lt"/>
              </a:rPr>
              <a:t>ιχειρημ</a:t>
            </a:r>
            <a:r>
              <a:rPr dirty="0">
                <a:latin typeface="+mj-lt"/>
              </a:rPr>
              <a:t>ατίας πρέπει να είναι σε θέση να επιλύσει κάθε ζήτημα που μπορεί να προκύψει, όπως νομικό, πρακτικό, οικονομικό κ.λπ. </a:t>
            </a:r>
            <a:r>
              <a:rPr dirty="0" err="1">
                <a:latin typeface="+mj-lt"/>
              </a:rPr>
              <a:t>Αυτό</a:t>
            </a:r>
            <a:r>
              <a:rPr dirty="0">
                <a:latin typeface="+mj-lt"/>
              </a:rPr>
              <a:t> </a:t>
            </a:r>
            <a:r>
              <a:rPr dirty="0" err="1">
                <a:latin typeface="+mj-lt"/>
              </a:rPr>
              <a:t>σημ</a:t>
            </a:r>
            <a:r>
              <a:rPr dirty="0">
                <a:latin typeface="+mj-lt"/>
              </a:rPr>
              <a:t>αίνει ότι ο σωστός σχεδιασμός και συνεργασία με όλους τους απαραίτητους επαγγελματίες.</a:t>
            </a:r>
            <a:endParaRPr sz="1800" b="0" i="0" u="none" strike="noStrike" cap="none" dirty="0">
              <a:solidFill>
                <a:srgbClr val="000000"/>
              </a:solidFill>
              <a:latin typeface="+mj-lt"/>
              <a:ea typeface="Arial"/>
              <a:cs typeface="Arial"/>
              <a:sym typeface="Arial"/>
            </a:endParaRPr>
          </a:p>
        </p:txBody>
      </p:sp>
      <p:sp>
        <p:nvSpPr>
          <p:cNvPr id="277" name="Google Shape;277;p51"/>
          <p:cNvSpPr txBox="1"/>
          <p:nvPr/>
        </p:nvSpPr>
        <p:spPr>
          <a:xfrm>
            <a:off x="1804769" y="4279935"/>
            <a:ext cx="8706935" cy="2963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rPr sz="2000"/>
              <a:t>Οι κοινωνικοί επιχειρηματίες ξεπερνούν κάθε ζήτημα που μπορεί να προκύψει</a:t>
            </a:r>
            <a:endParaRPr sz="2000" b="1" i="0" u="none" strike="noStrike" cap="none">
              <a:solidFill>
                <a:srgbClr val="3A3A3A"/>
              </a:solidFill>
              <a:latin typeface="Calibri"/>
              <a:ea typeface="Calibri"/>
              <a:cs typeface="Calibri"/>
              <a:sym typeface="Calibri"/>
            </a:endParaRPr>
          </a:p>
        </p:txBody>
      </p:sp>
      <p:sp>
        <p:nvSpPr>
          <p:cNvPr id="278" name="Google Shape;278;p51"/>
          <p:cNvSpPr txBox="1"/>
          <p:nvPr/>
        </p:nvSpPr>
        <p:spPr>
          <a:xfrm>
            <a:off x="1010488" y="4158361"/>
            <a:ext cx="796697"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rPr sz="6000"/>
              <a:t>3</a:t>
            </a:r>
            <a:endParaRPr sz="1600" b="0" i="0" u="none" strike="noStrike" cap="none">
              <a:solidFill>
                <a:srgbClr val="000000"/>
              </a:solidFill>
              <a:latin typeface="Arial"/>
              <a:ea typeface="Arial"/>
              <a:cs typeface="Arial"/>
              <a:sym typeface="Arial"/>
            </a:endParaRPr>
          </a:p>
        </p:txBody>
      </p:sp>
      <p:sp>
        <p:nvSpPr>
          <p:cNvPr id="279" name="Google Shape;279;p51"/>
          <p:cNvSpPr txBox="1">
            <a:spLocks noGrp="1"/>
          </p:cNvSpPr>
          <p:nvPr>
            <p:ph type="title"/>
          </p:nvPr>
        </p:nvSpPr>
        <p:spPr>
          <a:xfrm>
            <a:off x="657224" y="499534"/>
            <a:ext cx="10772775" cy="5778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rPr sz="4000"/>
              <a:t>Οι ιδιότητες ενός κοινωνικού επιχειρηματία</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2"/>
          <p:cNvSpPr txBox="1">
            <a:spLocks noGrp="1"/>
          </p:cNvSpPr>
          <p:nvPr>
            <p:ph type="body" idx="1"/>
          </p:nvPr>
        </p:nvSpPr>
        <p:spPr>
          <a:xfrm>
            <a:off x="595463" y="1390738"/>
            <a:ext cx="11276274" cy="4569796"/>
          </a:xfrm>
          <a:prstGeom prst="rect">
            <a:avLst/>
          </a:prstGeom>
          <a:noFill/>
          <a:ln>
            <a:noFill/>
          </a:ln>
        </p:spPr>
        <p:txBody>
          <a:bodyPr spcFirstLastPara="1" wrap="square" lIns="91425" tIns="45700" rIns="91425" bIns="45700" anchor="t" anchorCtr="0">
            <a:normAutofit fontScale="92500" lnSpcReduction="10000"/>
          </a:bodyPr>
          <a:lstStyle/>
          <a:p>
            <a:pPr marL="91440" lvl="0" indent="0" algn="l" rtl="0">
              <a:lnSpc>
                <a:spcPct val="85000"/>
              </a:lnSpc>
              <a:spcBef>
                <a:spcPts val="1300"/>
              </a:spcBef>
              <a:spcAft>
                <a:spcPts val="0"/>
              </a:spcAft>
              <a:buClr>
                <a:srgbClr val="262626"/>
              </a:buClr>
              <a:buSzPct val="108108"/>
              <a:buNone/>
            </a:pPr>
            <a:r>
              <a:rPr dirty="0" err="1"/>
              <a:t>Έχετε</a:t>
            </a:r>
            <a:r>
              <a:rPr dirty="0"/>
              <a:t> </a:t>
            </a:r>
            <a:r>
              <a:rPr dirty="0" err="1"/>
              <a:t>το</a:t>
            </a:r>
            <a:r>
              <a:rPr lang="el-GR" dirty="0"/>
              <a:t>:</a:t>
            </a:r>
            <a:endParaRPr dirty="0"/>
          </a:p>
          <a:p>
            <a:pPr marL="434340" lvl="0" indent="-342900" algn="l" rtl="0">
              <a:lnSpc>
                <a:spcPct val="85000"/>
              </a:lnSpc>
              <a:spcBef>
                <a:spcPts val="1300"/>
              </a:spcBef>
              <a:spcAft>
                <a:spcPts val="0"/>
              </a:spcAft>
              <a:buSzPct val="108108"/>
              <a:buFont typeface="Arial"/>
              <a:buChar char="•"/>
            </a:pPr>
            <a:r>
              <a:rPr lang="el-GR" dirty="0"/>
              <a:t>Βούληση και ενεργητικότητα για τη δημιουργία μιας τέτοιας επιχείρησης;</a:t>
            </a:r>
          </a:p>
          <a:p>
            <a:pPr marL="434340" lvl="0" indent="-342900" algn="l" rtl="0">
              <a:lnSpc>
                <a:spcPct val="85000"/>
              </a:lnSpc>
              <a:spcBef>
                <a:spcPts val="1300"/>
              </a:spcBef>
              <a:spcAft>
                <a:spcPts val="0"/>
              </a:spcAft>
              <a:buSzPct val="108108"/>
              <a:buFont typeface="Arial"/>
              <a:buChar char="•"/>
            </a:pPr>
            <a:r>
              <a:rPr lang="el-GR" dirty="0"/>
              <a:t>Έχετε την αυτοπεποίθηση να το φέρετε εις πέρας και να συνεργαστείτε με όλους τους απαραίτητους ανθρώπους για να το δημιουργήσετε;</a:t>
            </a:r>
          </a:p>
          <a:p>
            <a:pPr marL="434340" lvl="0" indent="-342900" algn="l" rtl="0">
              <a:lnSpc>
                <a:spcPct val="85000"/>
              </a:lnSpc>
              <a:spcBef>
                <a:spcPts val="1300"/>
              </a:spcBef>
              <a:spcAft>
                <a:spcPts val="0"/>
              </a:spcAft>
              <a:buSzPct val="108108"/>
              <a:buFont typeface="Arial"/>
              <a:buChar char="•"/>
            </a:pPr>
            <a:r>
              <a:rPr lang="el-GR" dirty="0"/>
              <a:t>Έχετε τις απαραίτητες δεξιότητες επίλυσης προβλημάτων για να ξεπεράσετε τα εμπόδια και τα ζητήματα που προκύπτουν, όπως σε κάθε επιχείρηση;</a:t>
            </a:r>
          </a:p>
          <a:p>
            <a:pPr marL="434340" lvl="0" indent="-342900" algn="l" rtl="0">
              <a:lnSpc>
                <a:spcPct val="85000"/>
              </a:lnSpc>
              <a:spcBef>
                <a:spcPts val="1300"/>
              </a:spcBef>
              <a:spcAft>
                <a:spcPts val="0"/>
              </a:spcAft>
              <a:buSzPct val="108108"/>
              <a:buFont typeface="Arial"/>
              <a:buChar char="•"/>
            </a:pPr>
            <a:r>
              <a:rPr lang="el-GR" dirty="0"/>
              <a:t>Να αξιοποιήσει τους υπάρχοντες πόρους ή να βρει νέους προκειμένου να δημιουργήσει και να λειτουργήσει μια επιτυχημένη επιχείρηση;</a:t>
            </a:r>
          </a:p>
          <a:p>
            <a:pPr marL="434340" lvl="0" indent="-342900" algn="l" rtl="0">
              <a:lnSpc>
                <a:spcPct val="85000"/>
              </a:lnSpc>
              <a:spcBef>
                <a:spcPts val="1300"/>
              </a:spcBef>
              <a:spcAft>
                <a:spcPts val="0"/>
              </a:spcAft>
              <a:buSzPct val="108108"/>
              <a:buFont typeface="Arial"/>
              <a:buChar char="•"/>
            </a:pPr>
            <a:r>
              <a:rPr lang="el-GR" dirty="0"/>
              <a:t>Να αναλαμβάνετε κινδύνους και να βρίσκετε ενέργειες μετριασμού;</a:t>
            </a:r>
          </a:p>
          <a:p>
            <a:pPr marL="434340" lvl="0" indent="-342900" algn="l" rtl="0">
              <a:lnSpc>
                <a:spcPct val="85000"/>
              </a:lnSpc>
              <a:spcBef>
                <a:spcPts val="1300"/>
              </a:spcBef>
              <a:spcAft>
                <a:spcPts val="0"/>
              </a:spcAft>
              <a:buSzPct val="108108"/>
              <a:buFont typeface="Arial"/>
              <a:buChar char="•"/>
            </a:pPr>
            <a:endParaRPr lang="el-GR" dirty="0"/>
          </a:p>
          <a:p>
            <a:pPr marL="434340" lvl="0" indent="-342900" algn="l" rtl="0">
              <a:lnSpc>
                <a:spcPct val="85000"/>
              </a:lnSpc>
              <a:spcBef>
                <a:spcPts val="1300"/>
              </a:spcBef>
              <a:spcAft>
                <a:spcPts val="0"/>
              </a:spcAft>
              <a:buSzPct val="108108"/>
              <a:buFont typeface="Arial"/>
              <a:buChar char="•"/>
            </a:pPr>
            <a:r>
              <a:rPr lang="el-GR" dirty="0"/>
              <a:t>Οποιοσδήποτε με πάθος για έναν κοινωνικό σκοπό και την ικανότητα να είναι ταυτόχρονα οραματιστής και "δράστης" μπορεί να γίνει κοινωνικός επιχειρηματίας.</a:t>
            </a:r>
            <a:endParaRPr dirty="0"/>
          </a:p>
        </p:txBody>
      </p:sp>
      <p:sp>
        <p:nvSpPr>
          <p:cNvPr id="285" name="Google Shape;285;p52"/>
          <p:cNvSpPr txBox="1"/>
          <p:nvPr/>
        </p:nvSpPr>
        <p:spPr>
          <a:xfrm>
            <a:off x="595474" y="457259"/>
            <a:ext cx="10772700" cy="93360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pPr>
            <a:r>
              <a:t>Μπορείς να γίνεις κοινωνικός επιχειρηματίας;</a:t>
            </a: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3"/>
          <p:cNvSpPr txBox="1">
            <a:spLocks noGrp="1"/>
          </p:cNvSpPr>
          <p:nvPr>
            <p:ph type="body" idx="1"/>
          </p:nvPr>
        </p:nvSpPr>
        <p:spPr>
          <a:xfrm>
            <a:off x="595463" y="1390738"/>
            <a:ext cx="11276274" cy="4569796"/>
          </a:xfrm>
          <a:prstGeom prst="rect">
            <a:avLst/>
          </a:prstGeom>
          <a:noFill/>
          <a:ln>
            <a:noFill/>
          </a:ln>
        </p:spPr>
        <p:txBody>
          <a:bodyPr spcFirstLastPara="1" wrap="square" lIns="91425" tIns="45700" rIns="91425" bIns="45700" anchor="t" anchorCtr="0">
            <a:normAutofit/>
          </a:bodyPr>
          <a:lstStyle/>
          <a:p>
            <a:pPr marL="91440" lvl="0" indent="0" algn="l" rtl="0">
              <a:lnSpc>
                <a:spcPct val="85000"/>
              </a:lnSpc>
              <a:spcBef>
                <a:spcPts val="1300"/>
              </a:spcBef>
              <a:spcAft>
                <a:spcPts val="0"/>
              </a:spcAft>
              <a:buClr>
                <a:srgbClr val="262626"/>
              </a:buClr>
              <a:buSzPts val="2400"/>
              <a:buNone/>
            </a:pPr>
            <a:r>
              <a:rPr b="1"/>
              <a:t>Τέχνες &amp; Πολιτισμός </a:t>
            </a:r>
            <a:r>
              <a:t>— Συμβολή στις δημιουργικές τέχνες και τον αθλητισμό</a:t>
            </a:r>
          </a:p>
          <a:p>
            <a:pPr marL="91440" lvl="0" indent="0" algn="l" rtl="0">
              <a:lnSpc>
                <a:spcPct val="85000"/>
              </a:lnSpc>
              <a:spcBef>
                <a:spcPts val="1300"/>
              </a:spcBef>
              <a:spcAft>
                <a:spcPts val="0"/>
              </a:spcAft>
              <a:buClr>
                <a:srgbClr val="262626"/>
              </a:buClr>
              <a:buSzPts val="2400"/>
              <a:buNone/>
            </a:pPr>
            <a:r>
              <a:rPr b="1"/>
              <a:t>Θεραπεία &amp; Ευεξία </a:t>
            </a:r>
            <a:r>
              <a:t>— Συνεισφέροντας σε μια πιο υγιή, ισορροπημένη, σχέση μυαλού-σώματος-πνεύματος</a:t>
            </a:r>
          </a:p>
          <a:p>
            <a:pPr marL="91440" lvl="0" indent="0" algn="l" rtl="0">
              <a:lnSpc>
                <a:spcPct val="85000"/>
              </a:lnSpc>
              <a:spcBef>
                <a:spcPts val="1300"/>
              </a:spcBef>
              <a:spcAft>
                <a:spcPts val="0"/>
              </a:spcAft>
              <a:buClr>
                <a:srgbClr val="262626"/>
              </a:buClr>
              <a:buSzPts val="2400"/>
              <a:buNone/>
            </a:pPr>
            <a:r>
              <a:rPr b="1"/>
              <a:t>Μάθηση και εκπαίδευση </a:t>
            </a:r>
            <a:r>
              <a:t>— συμβολή στη διά βίου μάθηση, από την προσχολική έως την αποφοίτηση</a:t>
            </a:r>
          </a:p>
          <a:p>
            <a:pPr marL="91440" lvl="0" indent="0" algn="l" rtl="0">
              <a:lnSpc>
                <a:spcPct val="85000"/>
              </a:lnSpc>
              <a:spcBef>
                <a:spcPts val="1300"/>
              </a:spcBef>
              <a:spcAft>
                <a:spcPts val="0"/>
              </a:spcAft>
              <a:buClr>
                <a:srgbClr val="262626"/>
              </a:buClr>
              <a:buSzPts val="2400"/>
              <a:buNone/>
            </a:pPr>
            <a:r>
              <a:rPr b="1"/>
              <a:t>Περιβάλλον και υποδομές </a:t>
            </a:r>
            <a:r>
              <a:t>— βοήθεια στη διατήρηση των φυσικών οικοσυστημάτων και ευαισθητοποίηση σχετικά με τον τρόπο με τον οποίο οι άνθρωποι αλληλεπιδρούν με τη γη</a:t>
            </a:r>
          </a:p>
          <a:p>
            <a:pPr marL="91440" lvl="0" indent="0" algn="l" rtl="0">
              <a:lnSpc>
                <a:spcPct val="85000"/>
              </a:lnSpc>
              <a:spcBef>
                <a:spcPts val="1300"/>
              </a:spcBef>
              <a:spcAft>
                <a:spcPts val="0"/>
              </a:spcAft>
              <a:buClr>
                <a:srgbClr val="262626"/>
              </a:buClr>
              <a:buSzPts val="2400"/>
              <a:buNone/>
            </a:pPr>
            <a:r>
              <a:rPr b="1"/>
              <a:t>Ενέργεια, τρόφιμα και νερό </a:t>
            </a:r>
            <a:r>
              <a:t>— δραστηριοποιηθείτε στους τομείς του εμπορίου, του εμπορίου και της ανταλλαγής αγαθών και υπηρεσιών σε τοπικό ή παγκόσμιο επίπεδο</a:t>
            </a:r>
          </a:p>
          <a:p>
            <a:pPr marL="91440" lvl="0" indent="0" algn="l" rtl="0">
              <a:lnSpc>
                <a:spcPct val="85000"/>
              </a:lnSpc>
              <a:spcBef>
                <a:spcPts val="1300"/>
              </a:spcBef>
              <a:spcAft>
                <a:spcPts val="0"/>
              </a:spcAft>
              <a:buClr>
                <a:srgbClr val="262626"/>
              </a:buClr>
              <a:buSzPts val="2400"/>
              <a:buNone/>
            </a:pPr>
            <a:r>
              <a:rPr b="1"/>
              <a:t>Διακυβέρνηση &amp; Νόμος </a:t>
            </a:r>
            <a:r>
              <a:t>— που εργάζονται για τη θέσπιση πολιτικών και νόμων που καθοδηγούν την ανθρωπότητα προς πιο περιεκτικές, δίκαιες και ισότιμες κοινωνικές δομές</a:t>
            </a:r>
          </a:p>
        </p:txBody>
      </p:sp>
      <p:sp>
        <p:nvSpPr>
          <p:cNvPr id="291" name="Google Shape;291;p53"/>
          <p:cNvSpPr txBox="1"/>
          <p:nvPr/>
        </p:nvSpPr>
        <p:spPr>
          <a:xfrm>
            <a:off x="657224" y="499534"/>
            <a:ext cx="10939313" cy="933482"/>
          </a:xfrm>
          <a:prstGeom prst="rect">
            <a:avLst/>
          </a:prstGeom>
          <a:noFill/>
          <a:ln>
            <a:noFill/>
          </a:ln>
        </p:spPr>
        <p:txBody>
          <a:bodyPr spcFirstLastPara="1" wrap="square" lIns="91425" tIns="45700" rIns="91425" bIns="45700" anchor="ctr" anchorCtr="0">
            <a:normAutofit fontScale="40000" lnSpcReduction="20000"/>
          </a:bodyPr>
          <a:lstStyle/>
          <a:p>
            <a:pPr marL="91440" lvl="0" indent="0" algn="l" rtl="0">
              <a:lnSpc>
                <a:spcPct val="85000"/>
              </a:lnSpc>
              <a:spcBef>
                <a:spcPts val="1300"/>
              </a:spcBef>
              <a:spcAft>
                <a:spcPts val="0"/>
              </a:spcAft>
              <a:buSzPct val="108108"/>
              <a:buNone/>
              <a:defRPr sz="5400" b="1">
                <a:solidFill>
                  <a:srgbClr val="000000"/>
                </a:solidFill>
                <a:latin typeface="Arial"/>
                <a:ea typeface="Arial"/>
                <a:cs typeface="Arial"/>
                <a:sym typeface="Arial"/>
              </a:defRPr>
            </a:pPr>
            <a:r>
              <a:rPr dirty="0"/>
              <a:t>Όπ</a:t>
            </a:r>
            <a:r>
              <a:rPr dirty="0" err="1"/>
              <a:t>οιος</a:t>
            </a:r>
            <a:r>
              <a:rPr dirty="0"/>
              <a:t> </a:t>
            </a:r>
            <a:r>
              <a:rPr dirty="0" err="1"/>
              <a:t>έχει</a:t>
            </a:r>
            <a:r>
              <a:rPr dirty="0"/>
              <a:t> π</a:t>
            </a:r>
            <a:r>
              <a:rPr dirty="0" err="1"/>
              <a:t>άθος</a:t>
            </a:r>
            <a:r>
              <a:rPr dirty="0"/>
              <a:t> </a:t>
            </a:r>
            <a:r>
              <a:rPr dirty="0" err="1"/>
              <a:t>γι</a:t>
            </a:r>
            <a:r>
              <a:rPr dirty="0"/>
              <a:t>α έναν κοινωνικό σκοπό και την ικανότητα να είναι ταυτόχρονα οραματιστής και «πράκτορας» μπορεί να είναι κοινωνικός επιχειρηματίας.</a:t>
            </a:r>
            <a:endParaRPr sz="5400" b="1"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8"/>
          <p:cNvSpPr txBox="1">
            <a:spLocks noGrp="1"/>
          </p:cNvSpPr>
          <p:nvPr>
            <p:ph type="title"/>
          </p:nvPr>
        </p:nvSpPr>
        <p:spPr>
          <a:xfrm>
            <a:off x="657224" y="499533"/>
            <a:ext cx="10772775" cy="109198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Τέλος της ενότητας</a:t>
            </a:r>
            <a:endParaRPr sz="3600">
              <a:solidFill>
                <a:schemeClr val="dk1"/>
              </a:solidFill>
            </a:endParaRPr>
          </a:p>
        </p:txBody>
      </p:sp>
      <p:sp>
        <p:nvSpPr>
          <p:cNvPr id="297" name="Google Shape;297;p28"/>
          <p:cNvSpPr txBox="1">
            <a:spLocks noGrp="1"/>
          </p:cNvSpPr>
          <p:nvPr>
            <p:ph type="body" idx="1"/>
          </p:nvPr>
        </p:nvSpPr>
        <p:spPr>
          <a:xfrm>
            <a:off x="593564" y="1637818"/>
            <a:ext cx="11106372" cy="4348392"/>
          </a:xfrm>
          <a:prstGeom prst="rect">
            <a:avLst/>
          </a:prstGeom>
          <a:noFill/>
          <a:ln>
            <a:noFill/>
          </a:ln>
        </p:spPr>
        <p:txBody>
          <a:bodyPr spcFirstLastPara="1" wrap="square" lIns="91425" tIns="45700" rIns="91425" bIns="45700" anchor="t" anchorCtr="0">
            <a:normAutofit/>
          </a:bodyPr>
          <a:lstStyle/>
          <a:p>
            <a:pPr marL="91440" lvl="0" indent="-91440" algn="l" rtl="0">
              <a:lnSpc>
                <a:spcPct val="85000"/>
              </a:lnSpc>
              <a:spcBef>
                <a:spcPts val="0"/>
              </a:spcBef>
              <a:spcAft>
                <a:spcPts val="0"/>
              </a:spcAft>
              <a:buClr>
                <a:srgbClr val="262626"/>
              </a:buClr>
              <a:buSzPts val="2400"/>
              <a:buChar char=" "/>
            </a:pPr>
            <a:r>
              <a:t>Έχετε φτάσει στο τέλος αυτής της ενότητας. Στη συνέχεια θα βρείτε αρκετές ερωτήσεις κουίζ σχετικά με τα τέσσερα θέματα που παρουσιάζονται εδώ.</a:t>
            </a:r>
          </a:p>
          <a:p>
            <a:pPr marL="91440" lvl="0" indent="0" algn="l" rtl="0">
              <a:lnSpc>
                <a:spcPct val="85000"/>
              </a:lnSpc>
              <a:spcBef>
                <a:spcPts val="1300"/>
              </a:spcBef>
              <a:spcAft>
                <a:spcPts val="0"/>
              </a:spcAft>
              <a:buClr>
                <a:srgbClr val="262626"/>
              </a:buClr>
              <a:buSzPts val="2400"/>
              <a:buNone/>
            </a:pPr>
            <a:endParaRPr/>
          </a:p>
          <a:p>
            <a:pPr marL="91440" lvl="0" indent="-91440" algn="l" rtl="0">
              <a:lnSpc>
                <a:spcPct val="85000"/>
              </a:lnSpc>
              <a:spcBef>
                <a:spcPts val="1300"/>
              </a:spcBef>
              <a:spcAft>
                <a:spcPts val="0"/>
              </a:spcAft>
              <a:buClr>
                <a:srgbClr val="262626"/>
              </a:buClr>
              <a:buSzPts val="2400"/>
              <a:buChar char=" "/>
            </a:pPr>
            <a:r>
              <a:t>Όταν τελειώσετε, συνεχίστε στην επόμενη ενότητα.</a:t>
            </a:r>
          </a:p>
          <a:p>
            <a:pPr marL="91440" lvl="0" indent="0" algn="l" rtl="0">
              <a:lnSpc>
                <a:spcPct val="85000"/>
              </a:lnSpc>
              <a:spcBef>
                <a:spcPts val="1300"/>
              </a:spcBef>
              <a:spcAft>
                <a:spcPts val="0"/>
              </a:spcAft>
              <a:buClr>
                <a:srgbClr val="262626"/>
              </a:buClr>
              <a:buSzPts val="2400"/>
              <a:buNone/>
            </a:pPr>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9"/>
          <p:cNvSpPr txBox="1">
            <a:spLocks noGrp="1"/>
          </p:cNvSpPr>
          <p:nvPr>
            <p:ph type="title"/>
          </p:nvPr>
        </p:nvSpPr>
        <p:spPr>
          <a:xfrm>
            <a:off x="657224" y="499534"/>
            <a:ext cx="10772775" cy="106304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rPr dirty="0"/>
              <a:t>Quiz — </a:t>
            </a:r>
            <a:r>
              <a:rPr dirty="0" err="1"/>
              <a:t>Ερώτηση</a:t>
            </a:r>
            <a:r>
              <a:rPr dirty="0"/>
              <a:t> 1</a:t>
            </a:r>
          </a:p>
        </p:txBody>
      </p:sp>
      <p:sp>
        <p:nvSpPr>
          <p:cNvPr id="303" name="Google Shape;303;p29"/>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dirty="0"/>
              <a:t>1. </a:t>
            </a:r>
            <a:r>
              <a:rPr dirty="0" err="1"/>
              <a:t>Σε</a:t>
            </a:r>
            <a:r>
              <a:rPr dirty="0"/>
              <a:t> π</a:t>
            </a:r>
            <a:r>
              <a:rPr dirty="0" err="1"/>
              <a:t>οιον</a:t>
            </a:r>
            <a:r>
              <a:rPr dirty="0"/>
              <a:t> από </a:t>
            </a:r>
            <a:r>
              <a:rPr dirty="0" err="1"/>
              <a:t>τους</a:t>
            </a:r>
            <a:r>
              <a:rPr dirty="0"/>
              <a:t> α</a:t>
            </a:r>
            <a:r>
              <a:rPr dirty="0" err="1"/>
              <a:t>κόλουθους</a:t>
            </a:r>
            <a:r>
              <a:rPr dirty="0"/>
              <a:t> </a:t>
            </a:r>
            <a:r>
              <a:rPr dirty="0" err="1"/>
              <a:t>τύ</a:t>
            </a:r>
            <a:r>
              <a:rPr dirty="0"/>
              <a:t>πους οργανισμών μπορεί να εργαστεί ένας κοινωνικός επιχειρηματίας;</a:t>
            </a:r>
          </a:p>
          <a:p>
            <a:pPr marL="91440" lvl="0" indent="-91440" algn="l" rtl="0">
              <a:lnSpc>
                <a:spcPct val="85000"/>
              </a:lnSpc>
              <a:spcBef>
                <a:spcPts val="1300"/>
              </a:spcBef>
              <a:spcAft>
                <a:spcPts val="0"/>
              </a:spcAft>
              <a:buClr>
                <a:srgbClr val="262626"/>
              </a:buClr>
              <a:buSzPts val="2400"/>
              <a:buChar char=" "/>
            </a:pPr>
            <a:r>
              <a:rPr dirty="0"/>
              <a:t>ΥΓΕΙΑ</a:t>
            </a:r>
          </a:p>
          <a:p>
            <a:pPr marL="91440" lvl="0" indent="-91440" algn="l" rtl="0">
              <a:lnSpc>
                <a:spcPct val="85000"/>
              </a:lnSpc>
              <a:spcBef>
                <a:spcPts val="1300"/>
              </a:spcBef>
              <a:spcAft>
                <a:spcPts val="0"/>
              </a:spcAft>
              <a:buClr>
                <a:srgbClr val="262626"/>
              </a:buClr>
              <a:buSzPts val="2400"/>
              <a:buChar char=" "/>
            </a:pPr>
            <a:r>
              <a:rPr dirty="0"/>
              <a:t>ΕΚΠΑΙΔΕΥΣΗ</a:t>
            </a:r>
          </a:p>
          <a:p>
            <a:pPr marL="91440" lvl="0" indent="-91440" algn="l" rtl="0">
              <a:lnSpc>
                <a:spcPct val="85000"/>
              </a:lnSpc>
              <a:spcBef>
                <a:spcPts val="1300"/>
              </a:spcBef>
              <a:spcAft>
                <a:spcPts val="0"/>
              </a:spcAft>
              <a:buClr>
                <a:srgbClr val="262626"/>
              </a:buClr>
              <a:buSzPts val="2400"/>
              <a:buChar char=" "/>
            </a:pPr>
            <a:r>
              <a:rPr dirty="0" err="1"/>
              <a:t>Λι</a:t>
            </a:r>
            <a:r>
              <a:rPr dirty="0"/>
              <a:t>ανικό εμπόριο</a:t>
            </a:r>
          </a:p>
          <a:p>
            <a:pPr marL="91440" lvl="0" indent="-91440" algn="l" rtl="0">
              <a:lnSpc>
                <a:spcPct val="85000"/>
              </a:lnSpc>
              <a:spcBef>
                <a:spcPts val="1300"/>
              </a:spcBef>
              <a:spcAft>
                <a:spcPts val="0"/>
              </a:spcAft>
              <a:buClr>
                <a:srgbClr val="262626"/>
              </a:buClr>
              <a:buSzPts val="2400"/>
              <a:buChar char=" "/>
            </a:pPr>
            <a:r>
              <a:rPr dirty="0"/>
              <a:t>Η </a:t>
            </a:r>
            <a:r>
              <a:rPr dirty="0" err="1"/>
              <a:t>Φιλοξενί</a:t>
            </a:r>
            <a:r>
              <a:rPr dirty="0"/>
              <a:t>α</a:t>
            </a:r>
          </a:p>
          <a:p>
            <a:pPr marL="91440" lvl="0" indent="-91440" algn="l" rtl="0">
              <a:lnSpc>
                <a:spcPct val="85000"/>
              </a:lnSpc>
              <a:spcBef>
                <a:spcPts val="1300"/>
              </a:spcBef>
              <a:spcAft>
                <a:spcPts val="0"/>
              </a:spcAft>
              <a:buClr>
                <a:srgbClr val="262626"/>
              </a:buClr>
              <a:buSzPts val="2400"/>
              <a:buChar char=" "/>
            </a:pPr>
            <a:r>
              <a:rPr dirty="0" err="1"/>
              <a:t>Ενέργει</a:t>
            </a:r>
            <a:r>
              <a:rPr dirty="0"/>
              <a:t>α</a:t>
            </a:r>
          </a:p>
          <a:p>
            <a:pPr marL="91440" lvl="0" indent="-91440" algn="l" rtl="0">
              <a:lnSpc>
                <a:spcPct val="85000"/>
              </a:lnSpc>
              <a:spcBef>
                <a:spcPts val="1300"/>
              </a:spcBef>
              <a:spcAft>
                <a:spcPts val="0"/>
              </a:spcAft>
              <a:buClr>
                <a:srgbClr val="262626"/>
              </a:buClr>
              <a:buSzPts val="2400"/>
              <a:buChar char=" "/>
              <a:defRPr b="1"/>
            </a:pPr>
            <a:r>
              <a:rPr dirty="0" err="1"/>
              <a:t>Όλ</a:t>
            </a:r>
            <a:r>
              <a:rPr dirty="0"/>
              <a:t>α τα παραπάνω</a:t>
            </a:r>
            <a:r>
              <a:rPr lang="en-GB" dirty="0"/>
              <a:t> (all the above)</a:t>
            </a:r>
            <a:endParaRPr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0"/>
          <p:cNvSpPr txBox="1">
            <a:spLocks noGrp="1"/>
          </p:cNvSpPr>
          <p:nvPr>
            <p:ph type="title"/>
          </p:nvPr>
        </p:nvSpPr>
        <p:spPr>
          <a:xfrm>
            <a:off x="657224" y="499533"/>
            <a:ext cx="10772775" cy="64057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rPr dirty="0"/>
              <a:t>Επ</a:t>
            </a:r>
            <a:r>
              <a:rPr dirty="0" err="1"/>
              <a:t>ιλ</a:t>
            </a:r>
            <a:r>
              <a:rPr lang="el-GR" dirty="0" err="1"/>
              <a:t>έξτε</a:t>
            </a:r>
            <a:r>
              <a:rPr lang="el-GR" dirty="0"/>
              <a:t> </a:t>
            </a:r>
            <a:r>
              <a:rPr dirty="0" err="1"/>
              <a:t>όσ</a:t>
            </a:r>
            <a:r>
              <a:rPr lang="el-GR" dirty="0"/>
              <a:t>α</a:t>
            </a:r>
            <a:r>
              <a:rPr dirty="0"/>
              <a:t> </a:t>
            </a:r>
            <a:r>
              <a:rPr dirty="0" err="1"/>
              <a:t>ισχύουν</a:t>
            </a:r>
            <a:r>
              <a:rPr dirty="0"/>
              <a:t> — </a:t>
            </a:r>
            <a:r>
              <a:rPr dirty="0" err="1"/>
              <a:t>Ερώτηση</a:t>
            </a:r>
            <a:r>
              <a:rPr dirty="0"/>
              <a:t> 2</a:t>
            </a:r>
          </a:p>
        </p:txBody>
      </p:sp>
      <p:sp>
        <p:nvSpPr>
          <p:cNvPr id="309" name="Google Shape;309;p30"/>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91440" lvl="0" indent="-91440" algn="l" rtl="0">
              <a:lnSpc>
                <a:spcPct val="85000"/>
              </a:lnSpc>
              <a:spcBef>
                <a:spcPts val="0"/>
              </a:spcBef>
              <a:spcAft>
                <a:spcPts val="0"/>
              </a:spcAft>
              <a:buClr>
                <a:schemeClr val="dk1"/>
              </a:buClr>
              <a:buSzPts val="2400"/>
              <a:buChar char=" "/>
              <a:defRPr sz="2400">
                <a:solidFill>
                  <a:schemeClr val="dk1"/>
                </a:solidFill>
              </a:defRPr>
            </a:pPr>
            <a:r>
              <a:t>Μπορεί μια κοινωνική επιχείρηση να ξεκινήσει με έναν διαφορετικό αρχικό στόχο, δηλαδή όχι με έναν κοινωνικό;</a:t>
            </a:r>
          </a:p>
          <a:p>
            <a:pPr marL="457200" lvl="0" indent="-457200" algn="l" rtl="0">
              <a:lnSpc>
                <a:spcPct val="85000"/>
              </a:lnSpc>
              <a:spcBef>
                <a:spcPts val="1300"/>
              </a:spcBef>
              <a:spcAft>
                <a:spcPts val="0"/>
              </a:spcAft>
              <a:buClr>
                <a:srgbClr val="262626"/>
              </a:buClr>
              <a:buSzPts val="2400"/>
              <a:buFont typeface="Calibri"/>
              <a:buAutoNum type="arabicPeriod"/>
              <a:defRPr b="1"/>
            </a:pPr>
            <a:r>
              <a:t>Ναι</a:t>
            </a:r>
          </a:p>
          <a:p>
            <a:pPr marL="457200" lvl="0" indent="-457200" algn="l" rtl="0">
              <a:lnSpc>
                <a:spcPct val="85000"/>
              </a:lnSpc>
              <a:spcBef>
                <a:spcPts val="1300"/>
              </a:spcBef>
              <a:spcAft>
                <a:spcPts val="0"/>
              </a:spcAft>
              <a:buClr>
                <a:srgbClr val="262626"/>
              </a:buClr>
              <a:buSzPts val="2400"/>
              <a:buFont typeface="Calibri"/>
              <a:buAutoNum type="arabicPeriod"/>
            </a:pPr>
            <a:r>
              <a:t>Όχι</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2"/>
          <p:cNvSpPr txBox="1">
            <a:spLocks noGrp="1"/>
          </p:cNvSpPr>
          <p:nvPr>
            <p:ph type="title"/>
          </p:nvPr>
        </p:nvSpPr>
        <p:spPr>
          <a:xfrm>
            <a:off x="657224" y="499533"/>
            <a:ext cx="10772775" cy="89521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Συμπληρώστε το κενό — Ερώτηση 3</a:t>
            </a:r>
          </a:p>
        </p:txBody>
      </p:sp>
      <p:sp>
        <p:nvSpPr>
          <p:cNvPr id="321" name="Google Shape;321;p32"/>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91440" lvl="0" indent="-91440" algn="l" rtl="0">
              <a:lnSpc>
                <a:spcPct val="85000"/>
              </a:lnSpc>
              <a:spcBef>
                <a:spcPts val="0"/>
              </a:spcBef>
              <a:spcAft>
                <a:spcPts val="0"/>
              </a:spcAft>
              <a:buClr>
                <a:srgbClr val="262626"/>
              </a:buClr>
              <a:buSzPts val="2400"/>
              <a:buChar char=" "/>
            </a:pPr>
            <a:r>
              <a:rPr lang="el-GR" dirty="0"/>
              <a:t>4. Συμπληρώστε τις σωστές λέξεις (αντίκτυπο, κοινό-στόχος, μετρήσιμο).</a:t>
            </a:r>
          </a:p>
          <a:p>
            <a:pPr marL="91440" lvl="0" indent="-91440" algn="l" rtl="0">
              <a:lnSpc>
                <a:spcPct val="85000"/>
              </a:lnSpc>
              <a:spcBef>
                <a:spcPts val="0"/>
              </a:spcBef>
              <a:spcAft>
                <a:spcPts val="0"/>
              </a:spcAft>
              <a:buClr>
                <a:srgbClr val="262626"/>
              </a:buClr>
              <a:buSzPts val="2400"/>
              <a:buChar char=" "/>
            </a:pPr>
            <a:r>
              <a:rPr lang="el-GR" dirty="0"/>
              <a:t> </a:t>
            </a:r>
          </a:p>
          <a:p>
            <a:pPr marL="91440" lvl="0" indent="-91440" algn="l" rtl="0">
              <a:lnSpc>
                <a:spcPct val="85000"/>
              </a:lnSpc>
              <a:spcBef>
                <a:spcPts val="0"/>
              </a:spcBef>
              <a:spcAft>
                <a:spcPts val="0"/>
              </a:spcAft>
              <a:buClr>
                <a:srgbClr val="262626"/>
              </a:buClr>
              <a:buSzPts val="2400"/>
              <a:buChar char=" "/>
            </a:pPr>
            <a:r>
              <a:rPr lang="el-GR" dirty="0"/>
              <a:t>Το ____________ που δημιουργείται στο πλαίσιο μιας κοινωνικής επιχείρησης, πρέπει να είναι μετρήσιμο ως προς το πόση κοινωνική αλλαγή έχει δημιουργήσει.</a:t>
            </a:r>
          </a:p>
          <a:p>
            <a:pPr marL="91440" lvl="0" indent="-91440" algn="l" rtl="0">
              <a:lnSpc>
                <a:spcPct val="85000"/>
              </a:lnSpc>
              <a:spcBef>
                <a:spcPts val="0"/>
              </a:spcBef>
              <a:spcAft>
                <a:spcPts val="0"/>
              </a:spcAft>
              <a:buClr>
                <a:srgbClr val="262626"/>
              </a:buClr>
              <a:buSzPts val="2400"/>
              <a:buChar char=" "/>
            </a:pPr>
            <a:endParaRPr lang="el-GR" dirty="0"/>
          </a:p>
          <a:p>
            <a:pPr marL="91440" lvl="0" indent="-91440" algn="l" rtl="0">
              <a:lnSpc>
                <a:spcPct val="85000"/>
              </a:lnSpc>
              <a:spcBef>
                <a:spcPts val="0"/>
              </a:spcBef>
              <a:spcAft>
                <a:spcPts val="0"/>
              </a:spcAft>
              <a:buClr>
                <a:srgbClr val="262626"/>
              </a:buClr>
              <a:buSzPts val="2400"/>
              <a:buChar char=" "/>
            </a:pPr>
            <a:r>
              <a:rPr lang="el-GR" dirty="0"/>
              <a:t>Απάντηση: </a:t>
            </a:r>
            <a:r>
              <a:rPr lang="el-GR" b="1" dirty="0"/>
              <a:t>αντίκτυπο</a:t>
            </a:r>
            <a:endParaRPr b="1"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657224" y="499533"/>
            <a:ext cx="10772775" cy="8333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rPr dirty="0" err="1"/>
              <a:t>Στόχοι</a:t>
            </a:r>
            <a:r>
              <a:rPr lang="el-GR" dirty="0"/>
              <a:t> Μάθησης</a:t>
            </a:r>
            <a:endParaRPr dirty="0"/>
          </a:p>
        </p:txBody>
      </p:sp>
      <p:sp>
        <p:nvSpPr>
          <p:cNvPr id="101" name="Google Shape;101;p3"/>
          <p:cNvSpPr txBox="1">
            <a:spLocks noGrp="1"/>
          </p:cNvSpPr>
          <p:nvPr>
            <p:ph type="body" idx="1"/>
          </p:nvPr>
        </p:nvSpPr>
        <p:spPr>
          <a:xfrm>
            <a:off x="695706" y="1870654"/>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dirty="0" err="1"/>
              <a:t>Ότ</a:t>
            </a:r>
            <a:r>
              <a:rPr dirty="0"/>
              <a:t>αν θα έχετε ολοκληρώσει αυτή τη </a:t>
            </a:r>
            <a:r>
              <a:rPr lang="el-GR" dirty="0"/>
              <a:t>ενότητα</a:t>
            </a:r>
            <a:r>
              <a:rPr dirty="0"/>
              <a:t>, θα είστε σε θέση να:</a:t>
            </a:r>
          </a:p>
          <a:p>
            <a:pPr marL="0" lvl="0" indent="0" algn="l" rtl="0">
              <a:lnSpc>
                <a:spcPct val="85000"/>
              </a:lnSpc>
              <a:spcBef>
                <a:spcPts val="1300"/>
              </a:spcBef>
              <a:spcAft>
                <a:spcPts val="0"/>
              </a:spcAft>
              <a:buClr>
                <a:srgbClr val="262626"/>
              </a:buClr>
              <a:buSzPts val="2400"/>
              <a:buNone/>
            </a:pPr>
            <a:r>
              <a:rPr dirty="0"/>
              <a:t>1. Καταν</a:t>
            </a:r>
            <a:r>
              <a:rPr lang="el-GR" dirty="0" err="1"/>
              <a:t>οήσετε</a:t>
            </a:r>
            <a:r>
              <a:rPr dirty="0"/>
              <a:t> και κα</a:t>
            </a:r>
            <a:r>
              <a:rPr dirty="0" err="1"/>
              <a:t>θορ</a:t>
            </a:r>
            <a:r>
              <a:rPr lang="el-GR" dirty="0" err="1"/>
              <a:t>ίσετε</a:t>
            </a:r>
            <a:r>
              <a:rPr dirty="0"/>
              <a:t> </a:t>
            </a:r>
            <a:r>
              <a:rPr dirty="0" err="1"/>
              <a:t>το</a:t>
            </a:r>
            <a:r>
              <a:rPr lang="el-GR" dirty="0"/>
              <a:t>ν </a:t>
            </a:r>
            <a:r>
              <a:rPr dirty="0" err="1"/>
              <a:t>τρό</a:t>
            </a:r>
            <a:r>
              <a:rPr dirty="0"/>
              <a:t>πο με τον οποίο η κοινωνική επιχειρηματικότητα επηρεάζει την κοινωνία σε τοπικό επίπεδο και </a:t>
            </a:r>
            <a:r>
              <a:rPr lang="el-GR" dirty="0"/>
              <a:t>υποδειγματικά</a:t>
            </a:r>
            <a:endParaRPr dirty="0"/>
          </a:p>
          <a:p>
            <a:pPr marL="0" lvl="0" indent="0" algn="l" rtl="0">
              <a:lnSpc>
                <a:spcPct val="85000"/>
              </a:lnSpc>
              <a:spcBef>
                <a:spcPts val="1300"/>
              </a:spcBef>
              <a:spcAft>
                <a:spcPts val="0"/>
              </a:spcAft>
              <a:buClr>
                <a:srgbClr val="262626"/>
              </a:buClr>
              <a:buSzPts val="2400"/>
              <a:buNone/>
            </a:pPr>
            <a:r>
              <a:rPr dirty="0"/>
              <a:t>2. </a:t>
            </a:r>
            <a:r>
              <a:rPr dirty="0" err="1"/>
              <a:t>Προσδιορισμός</a:t>
            </a:r>
            <a:r>
              <a:rPr dirty="0"/>
              <a:t> </a:t>
            </a:r>
            <a:r>
              <a:rPr dirty="0" err="1"/>
              <a:t>των</a:t>
            </a:r>
            <a:r>
              <a:rPr dirty="0"/>
              <a:t> </a:t>
            </a:r>
            <a:r>
              <a:rPr dirty="0" err="1"/>
              <a:t>λόγων</a:t>
            </a:r>
            <a:r>
              <a:rPr dirty="0"/>
              <a:t> </a:t>
            </a:r>
            <a:r>
              <a:rPr dirty="0" err="1"/>
              <a:t>γι</a:t>
            </a:r>
            <a:r>
              <a:rPr dirty="0"/>
              <a:t>α τους οποίους πρέπει να επιδιωχθεί η κοινωνική επιχειρηματικότητα.</a:t>
            </a:r>
          </a:p>
          <a:p>
            <a:pPr marL="0" lvl="0" indent="0" algn="l" rtl="0">
              <a:lnSpc>
                <a:spcPct val="85000"/>
              </a:lnSpc>
              <a:spcBef>
                <a:spcPts val="1300"/>
              </a:spcBef>
              <a:spcAft>
                <a:spcPts val="0"/>
              </a:spcAft>
              <a:buClr>
                <a:srgbClr val="262626"/>
              </a:buClr>
              <a:buSzPts val="2400"/>
              <a:buNone/>
            </a:pPr>
            <a:r>
              <a:rPr dirty="0"/>
              <a:t>3. </a:t>
            </a:r>
            <a:r>
              <a:rPr dirty="0" err="1"/>
              <a:t>Προσδιορισμός</a:t>
            </a:r>
            <a:r>
              <a:rPr dirty="0"/>
              <a:t> </a:t>
            </a:r>
            <a:r>
              <a:rPr dirty="0" err="1"/>
              <a:t>των</a:t>
            </a:r>
            <a:r>
              <a:rPr dirty="0"/>
              <a:t> </a:t>
            </a:r>
            <a:r>
              <a:rPr dirty="0" err="1"/>
              <a:t>δεξιοτήτων</a:t>
            </a:r>
            <a:r>
              <a:rPr dirty="0"/>
              <a:t> και </a:t>
            </a:r>
            <a:r>
              <a:rPr dirty="0" err="1"/>
              <a:t>ικ</a:t>
            </a:r>
            <a:r>
              <a:rPr dirty="0"/>
              <a:t>ανοτήτων που απαιτούνται από έναν κοινωνικό επιχειρηματία.</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3"/>
          <p:cNvSpPr txBox="1">
            <a:spLocks noGrp="1"/>
          </p:cNvSpPr>
          <p:nvPr>
            <p:ph type="title"/>
          </p:nvPr>
        </p:nvSpPr>
        <p:spPr>
          <a:xfrm>
            <a:off x="657224" y="499534"/>
            <a:ext cx="10772775" cy="106304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rPr dirty="0"/>
              <a:t>Quiz — </a:t>
            </a:r>
            <a:r>
              <a:rPr dirty="0" err="1"/>
              <a:t>Ερώτηση</a:t>
            </a:r>
            <a:r>
              <a:rPr dirty="0"/>
              <a:t> 4</a:t>
            </a:r>
          </a:p>
        </p:txBody>
      </p:sp>
      <p:sp>
        <p:nvSpPr>
          <p:cNvPr id="327" name="Google Shape;327;p33"/>
          <p:cNvSpPr txBox="1">
            <a:spLocks noGrp="1"/>
          </p:cNvSpPr>
          <p:nvPr>
            <p:ph type="body" idx="1"/>
          </p:nvPr>
        </p:nvSpPr>
        <p:spPr>
          <a:xfrm>
            <a:off x="676656" y="1701478"/>
            <a:ext cx="10753725" cy="4076387"/>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dirty="0"/>
              <a:t>Η </a:t>
            </a:r>
            <a:r>
              <a:rPr dirty="0" err="1"/>
              <a:t>συγκέντρωση</a:t>
            </a:r>
            <a:r>
              <a:rPr dirty="0"/>
              <a:t> </a:t>
            </a:r>
            <a:r>
              <a:rPr dirty="0" err="1"/>
              <a:t>κεφ</a:t>
            </a:r>
            <a:r>
              <a:rPr dirty="0"/>
              <a:t>αλαίων είναι μια σημαντική δεξιότητα για έναν κοινωνικό επιχειρηματία.</a:t>
            </a:r>
          </a:p>
          <a:p>
            <a:pPr marL="0" lvl="0" indent="0" algn="l" rtl="0">
              <a:lnSpc>
                <a:spcPct val="85000"/>
              </a:lnSpc>
              <a:spcBef>
                <a:spcPts val="1300"/>
              </a:spcBef>
              <a:spcAft>
                <a:spcPts val="0"/>
              </a:spcAft>
              <a:buClr>
                <a:srgbClr val="262626"/>
              </a:buClr>
              <a:buSzPts val="2400"/>
              <a:buNone/>
              <a:defRPr b="1"/>
            </a:pPr>
            <a:r>
              <a:rPr lang="el-GR" dirty="0"/>
              <a:t>Αλήθεια</a:t>
            </a:r>
          </a:p>
          <a:p>
            <a:pPr marL="0" lvl="0" indent="0" algn="l" rtl="0">
              <a:lnSpc>
                <a:spcPct val="85000"/>
              </a:lnSpc>
              <a:spcBef>
                <a:spcPts val="1300"/>
              </a:spcBef>
              <a:spcAft>
                <a:spcPts val="0"/>
              </a:spcAft>
              <a:buClr>
                <a:srgbClr val="262626"/>
              </a:buClr>
              <a:buSzPts val="2400"/>
              <a:buNone/>
            </a:pPr>
            <a:r>
              <a:rPr lang="el-GR" dirty="0"/>
              <a:t>Λάθος</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4"/>
          <p:cNvSpPr txBox="1">
            <a:spLocks noGrp="1"/>
          </p:cNvSpPr>
          <p:nvPr>
            <p:ph type="title"/>
          </p:nvPr>
        </p:nvSpPr>
        <p:spPr>
          <a:xfrm>
            <a:off x="657224" y="499534"/>
            <a:ext cx="10772775" cy="106304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Quizz — Ερώτηση 5</a:t>
            </a:r>
          </a:p>
        </p:txBody>
      </p:sp>
      <p:sp>
        <p:nvSpPr>
          <p:cNvPr id="333" name="Google Shape;333;p54"/>
          <p:cNvSpPr txBox="1">
            <a:spLocks noGrp="1"/>
          </p:cNvSpPr>
          <p:nvPr>
            <p:ph type="body" idx="1"/>
          </p:nvPr>
        </p:nvSpPr>
        <p:spPr>
          <a:xfrm>
            <a:off x="676656" y="1701478"/>
            <a:ext cx="10753725" cy="4076387"/>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dirty="0"/>
              <a:t>«</a:t>
            </a:r>
            <a:r>
              <a:rPr dirty="0" err="1"/>
              <a:t>Οι</a:t>
            </a:r>
            <a:r>
              <a:rPr dirty="0"/>
              <a:t> </a:t>
            </a:r>
            <a:r>
              <a:rPr dirty="0" err="1"/>
              <a:t>κοινωνικοί</a:t>
            </a:r>
            <a:r>
              <a:rPr dirty="0"/>
              <a:t> επ</a:t>
            </a:r>
            <a:r>
              <a:rPr dirty="0" err="1"/>
              <a:t>ιχειρημ</a:t>
            </a:r>
            <a:r>
              <a:rPr dirty="0"/>
              <a:t>ατίες επιφέρουν κοινωνικές αλλαγές και δημιουργούν καινοτομίες που διαταράσσουν το status quo και μεταμορφώνουν τον κόσμο μας προς το καλύτερο».</a:t>
            </a:r>
          </a:p>
          <a:p>
            <a:pPr marL="0" lvl="0" indent="0" algn="l" rtl="0">
              <a:lnSpc>
                <a:spcPct val="85000"/>
              </a:lnSpc>
              <a:spcBef>
                <a:spcPts val="1300"/>
              </a:spcBef>
              <a:spcAft>
                <a:spcPts val="0"/>
              </a:spcAft>
              <a:buClr>
                <a:srgbClr val="262626"/>
              </a:buClr>
              <a:buSzPts val="2400"/>
              <a:buNone/>
              <a:defRPr b="1"/>
            </a:pPr>
            <a:r>
              <a:rPr lang="el-GR" dirty="0"/>
              <a:t>Α</a:t>
            </a:r>
            <a:r>
              <a:rPr dirty="0" err="1"/>
              <a:t>λήθει</a:t>
            </a:r>
            <a:r>
              <a:rPr dirty="0"/>
              <a:t>α</a:t>
            </a:r>
          </a:p>
          <a:p>
            <a:pPr marL="0" lvl="0" indent="0" algn="l" rtl="0">
              <a:lnSpc>
                <a:spcPct val="85000"/>
              </a:lnSpc>
              <a:spcBef>
                <a:spcPts val="1300"/>
              </a:spcBef>
              <a:spcAft>
                <a:spcPts val="0"/>
              </a:spcAft>
              <a:buClr>
                <a:srgbClr val="262626"/>
              </a:buClr>
              <a:buSzPts val="2400"/>
              <a:buNone/>
            </a:pPr>
            <a:r>
              <a:rPr lang="el-GR" dirty="0"/>
              <a:t>Λάθος</a:t>
            </a:r>
            <a:endParaRPr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txBox="1">
            <a:spLocks noGrp="1"/>
          </p:cNvSpPr>
          <p:nvPr>
            <p:ph type="title"/>
          </p:nvPr>
        </p:nvSpPr>
        <p:spPr>
          <a:xfrm>
            <a:off x="657224" y="499533"/>
            <a:ext cx="10772775" cy="86524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Αναφορές</a:t>
            </a:r>
          </a:p>
        </p:txBody>
      </p:sp>
      <p:sp>
        <p:nvSpPr>
          <p:cNvPr id="339" name="Google Shape;339;p34"/>
          <p:cNvSpPr txBox="1">
            <a:spLocks noGrp="1"/>
          </p:cNvSpPr>
          <p:nvPr>
            <p:ph type="body" idx="1"/>
          </p:nvPr>
        </p:nvSpPr>
        <p:spPr>
          <a:xfrm>
            <a:off x="599318" y="1502164"/>
            <a:ext cx="10753725" cy="5147492"/>
          </a:xfrm>
          <a:prstGeom prst="rect">
            <a:avLst/>
          </a:prstGeom>
          <a:noFill/>
          <a:ln>
            <a:noFill/>
          </a:ln>
        </p:spPr>
        <p:txBody>
          <a:bodyPr spcFirstLastPara="1" wrap="square" lIns="91425" tIns="45700" rIns="91425" bIns="45700" anchor="t" anchorCtr="0">
            <a:normAutofit/>
          </a:bodyPr>
          <a:lstStyle/>
          <a:p>
            <a:pPr marL="342900" lvl="0" indent="-342900" algn="l" rtl="0">
              <a:lnSpc>
                <a:spcPct val="85000"/>
              </a:lnSpc>
              <a:spcBef>
                <a:spcPts val="0"/>
              </a:spcBef>
              <a:spcAft>
                <a:spcPts val="0"/>
              </a:spcAft>
              <a:buClr>
                <a:srgbClr val="262626"/>
              </a:buClr>
              <a:buSzPts val="1600"/>
              <a:buFont typeface="Calibri"/>
              <a:buAutoNum type="arabicPeriod"/>
              <a:defRPr sz="1600" b="1" u="sng">
                <a:solidFill>
                  <a:schemeClr val="hlink"/>
                </a:solidFill>
                <a:hlinkClick r:id="rId4"/>
              </a:defRPr>
            </a:pPr>
            <a:r>
              <a:t>https://www.takingcharge.csh.umn.edu/improving-your-community-social-entrepreneurship</a:t>
            </a:r>
            <a:endParaRPr sz="1600" b="1"/>
          </a:p>
          <a:p>
            <a:pPr marL="342900" lvl="0" indent="-342900" algn="l" rtl="0">
              <a:lnSpc>
                <a:spcPct val="85000"/>
              </a:lnSpc>
              <a:spcBef>
                <a:spcPts val="0"/>
              </a:spcBef>
              <a:spcAft>
                <a:spcPts val="0"/>
              </a:spcAft>
              <a:buClr>
                <a:srgbClr val="262626"/>
              </a:buClr>
              <a:buSzPts val="1600"/>
              <a:buFont typeface="Calibri"/>
              <a:buAutoNum type="arabicPeriod"/>
              <a:defRPr sz="1600" b="1" u="sng">
                <a:solidFill>
                  <a:schemeClr val="hlink"/>
                </a:solidFill>
                <a:hlinkClick r:id="rId5"/>
              </a:defRPr>
            </a:pPr>
            <a:r>
              <a:t>https://online.norwich.edu/academic-programs/resources/how-social-entrepreneurs-make-social-impact-and-profit</a:t>
            </a:r>
            <a:endParaRPr sz="1600" b="1" u="sng">
              <a:solidFill>
                <a:schemeClr val="hlink"/>
              </a:solidFill>
            </a:endParaRPr>
          </a:p>
          <a:p>
            <a:pPr marL="342900" lvl="0" indent="-342900" algn="l" rtl="0">
              <a:lnSpc>
                <a:spcPct val="85000"/>
              </a:lnSpc>
              <a:spcBef>
                <a:spcPts val="0"/>
              </a:spcBef>
              <a:spcAft>
                <a:spcPts val="0"/>
              </a:spcAft>
              <a:buClr>
                <a:srgbClr val="262626"/>
              </a:buClr>
              <a:buSzPts val="1600"/>
              <a:buFont typeface="Calibri"/>
              <a:buAutoNum type="arabicPeriod"/>
              <a:defRPr sz="1600" b="1" u="sng">
                <a:solidFill>
                  <a:schemeClr val="hlink"/>
                </a:solidFill>
                <a:hlinkClick r:id="rId6"/>
              </a:defRPr>
            </a:pPr>
            <a:r>
              <a:t>https://www.csh.umn.edu/education/whole-systems-healing/social-entrepreneurship</a:t>
            </a:r>
            <a:endParaRPr sz="1600" b="1" u="sng">
              <a:solidFill>
                <a:schemeClr val="hlink"/>
              </a:solidFill>
            </a:endParaRPr>
          </a:p>
          <a:p>
            <a:pPr marL="342900" lvl="0" indent="-342900" algn="l" rtl="0">
              <a:lnSpc>
                <a:spcPct val="85000"/>
              </a:lnSpc>
              <a:spcBef>
                <a:spcPts val="0"/>
              </a:spcBef>
              <a:spcAft>
                <a:spcPts val="0"/>
              </a:spcAft>
              <a:buClr>
                <a:srgbClr val="262626"/>
              </a:buClr>
              <a:buSzPts val="1600"/>
              <a:buFont typeface="Calibri"/>
              <a:buAutoNum type="arabicPeriod"/>
              <a:defRPr sz="1600" b="1" u="sng">
                <a:solidFill>
                  <a:schemeClr val="hlink"/>
                </a:solidFill>
                <a:hlinkClick r:id="rId7"/>
              </a:defRPr>
            </a:pPr>
            <a:r>
              <a:t>https://www.mdpi.com/2071-1050/11/4/1091</a:t>
            </a:r>
            <a:endParaRPr sz="1600" b="1" u="sng">
              <a:solidFill>
                <a:schemeClr val="hlink"/>
              </a:solidFill>
            </a:endParaRPr>
          </a:p>
          <a:p>
            <a:pPr marL="342900" lvl="0" indent="-342900" algn="l" rtl="0">
              <a:lnSpc>
                <a:spcPct val="85000"/>
              </a:lnSpc>
              <a:spcBef>
                <a:spcPts val="0"/>
              </a:spcBef>
              <a:spcAft>
                <a:spcPts val="0"/>
              </a:spcAft>
              <a:buClr>
                <a:srgbClr val="262626"/>
              </a:buClr>
              <a:buSzPts val="1600"/>
              <a:buFont typeface="Calibri"/>
              <a:buAutoNum type="arabicPeriod"/>
              <a:defRPr sz="1600" b="1" u="sng">
                <a:solidFill>
                  <a:schemeClr val="hlink"/>
                </a:solidFill>
                <a:hlinkClick r:id="rId8"/>
              </a:defRPr>
            </a:pPr>
            <a:r>
              <a:t>https://www.sciencedirect.com/science/article/abs/pii/S2352673421000743</a:t>
            </a:r>
            <a:endParaRPr sz="1600" b="1" u="sng">
              <a:solidFill>
                <a:schemeClr val="hlink"/>
              </a:solidFill>
            </a:endParaRPr>
          </a:p>
          <a:p>
            <a:pPr marL="342900" lvl="0" indent="-342900" algn="l" rtl="0">
              <a:lnSpc>
                <a:spcPct val="85000"/>
              </a:lnSpc>
              <a:spcBef>
                <a:spcPts val="0"/>
              </a:spcBef>
              <a:spcAft>
                <a:spcPts val="0"/>
              </a:spcAft>
              <a:buClr>
                <a:srgbClr val="262626"/>
              </a:buClr>
              <a:buSzPts val="1600"/>
              <a:buFont typeface="Calibri"/>
              <a:buAutoNum type="arabicPeriod"/>
              <a:defRPr sz="1600" b="1" u="sng">
                <a:solidFill>
                  <a:schemeClr val="hlink"/>
                </a:solidFill>
                <a:hlinkClick r:id="rId9"/>
              </a:defRPr>
            </a:pPr>
            <a:r>
              <a:t>https://onlinemasters.ohio.edu/blog/seven-skills-for-social-entrepreneurs/</a:t>
            </a:r>
            <a:endParaRPr sz="1600" b="1" u="sng">
              <a:solidFill>
                <a:schemeClr val="hlink"/>
              </a:solidFill>
            </a:endParaRPr>
          </a:p>
          <a:p>
            <a:pPr marL="342900" lvl="0" indent="-342900" algn="l" rtl="0">
              <a:lnSpc>
                <a:spcPct val="85000"/>
              </a:lnSpc>
              <a:spcBef>
                <a:spcPts val="0"/>
              </a:spcBef>
              <a:spcAft>
                <a:spcPts val="0"/>
              </a:spcAft>
              <a:buClr>
                <a:srgbClr val="262626"/>
              </a:buClr>
              <a:buSzPts val="1600"/>
              <a:buFont typeface="Calibri"/>
              <a:buAutoNum type="arabicPeriod"/>
              <a:defRPr sz="1600" b="1" u="sng">
                <a:solidFill>
                  <a:schemeClr val="hlink"/>
                </a:solidFill>
                <a:hlinkClick r:id="rId10"/>
              </a:defRPr>
            </a:pPr>
            <a:r>
              <a:t>https://www.theglobalcitizenacademy.com/blog/essential-skills-qualities-of-a-social-entrepreneur</a:t>
            </a:r>
            <a:endParaRPr sz="1600" b="1" u="sng">
              <a:solidFill>
                <a:schemeClr val="hlink"/>
              </a:solidFill>
            </a:endParaRPr>
          </a:p>
          <a:p>
            <a:pPr marL="342900" lvl="0" indent="-342900" algn="l" rtl="0">
              <a:lnSpc>
                <a:spcPct val="85000"/>
              </a:lnSpc>
              <a:spcBef>
                <a:spcPts val="0"/>
              </a:spcBef>
              <a:spcAft>
                <a:spcPts val="0"/>
              </a:spcAft>
              <a:buClr>
                <a:srgbClr val="262626"/>
              </a:buClr>
              <a:buSzPts val="1600"/>
              <a:buFont typeface="Calibri"/>
              <a:buAutoNum type="arabicPeriod"/>
              <a:defRPr sz="1600" b="1" u="sng">
                <a:solidFill>
                  <a:schemeClr val="hlink"/>
                </a:solidFill>
                <a:hlinkClick r:id="rId11"/>
              </a:defRPr>
            </a:pPr>
            <a:r>
              <a:t>https://borgenproject.org/6-qualities-of-social-entrepreneurs/</a:t>
            </a:r>
            <a:endParaRPr sz="1600" b="1" u="sng">
              <a:solidFill>
                <a:schemeClr val="hlink"/>
              </a:solidFill>
            </a:endParaRPr>
          </a:p>
          <a:p>
            <a:pPr marL="342900" lvl="0" indent="-241300" algn="l" rtl="0">
              <a:lnSpc>
                <a:spcPct val="85000"/>
              </a:lnSpc>
              <a:spcBef>
                <a:spcPts val="0"/>
              </a:spcBef>
              <a:spcAft>
                <a:spcPts val="0"/>
              </a:spcAft>
              <a:buClr>
                <a:srgbClr val="262626"/>
              </a:buClr>
              <a:buSzPts val="1600"/>
              <a:buFont typeface="Calibri"/>
              <a:buNone/>
            </a:pPr>
            <a:endParaRPr sz="1600" b="1" u="sng">
              <a:solidFill>
                <a:schemeClr val="hlink"/>
              </a:solidFill>
            </a:endParaRPr>
          </a:p>
          <a:p>
            <a:pPr marL="342900" lvl="0" indent="-241300" algn="l" rtl="0">
              <a:lnSpc>
                <a:spcPct val="85000"/>
              </a:lnSpc>
              <a:spcBef>
                <a:spcPts val="0"/>
              </a:spcBef>
              <a:spcAft>
                <a:spcPts val="0"/>
              </a:spcAft>
              <a:buClr>
                <a:srgbClr val="262626"/>
              </a:buClr>
              <a:buSzPts val="1600"/>
              <a:buFont typeface="Calibri"/>
              <a:buNone/>
            </a:pPr>
            <a:endParaRPr sz="1600" b="1" u="sng">
              <a:solidFill>
                <a:schemeClr val="hlink"/>
              </a:solidFill>
            </a:endParaRPr>
          </a:p>
          <a:p>
            <a:pPr marL="342900" lvl="0" indent="-241300" algn="l" rtl="0">
              <a:lnSpc>
                <a:spcPct val="85000"/>
              </a:lnSpc>
              <a:spcBef>
                <a:spcPts val="0"/>
              </a:spcBef>
              <a:spcAft>
                <a:spcPts val="0"/>
              </a:spcAft>
              <a:buClr>
                <a:srgbClr val="262626"/>
              </a:buClr>
              <a:buSzPts val="1600"/>
              <a:buFont typeface="Calibri"/>
              <a:buNone/>
            </a:pPr>
            <a:endParaRPr sz="1600" b="1" u="sng">
              <a:solidFill>
                <a:schemeClr val="hlink"/>
              </a:solidFill>
            </a:endParaRPr>
          </a:p>
          <a:p>
            <a:pPr marL="342900" lvl="0" indent="-241300" algn="l" rtl="0">
              <a:lnSpc>
                <a:spcPct val="85000"/>
              </a:lnSpc>
              <a:spcBef>
                <a:spcPts val="0"/>
              </a:spcBef>
              <a:spcAft>
                <a:spcPts val="0"/>
              </a:spcAft>
              <a:buClr>
                <a:srgbClr val="262626"/>
              </a:buClr>
              <a:buSzPts val="1600"/>
              <a:buFont typeface="Calibri"/>
              <a:buNone/>
            </a:pPr>
            <a:endParaRPr sz="1600" b="1" u="sng">
              <a:solidFill>
                <a:schemeClr val="hlink"/>
              </a:solidFill>
            </a:endParaRPr>
          </a:p>
          <a:p>
            <a:pPr marL="342900" lvl="0" indent="-241300" algn="l" rtl="0">
              <a:lnSpc>
                <a:spcPct val="85000"/>
              </a:lnSpc>
              <a:spcBef>
                <a:spcPts val="0"/>
              </a:spcBef>
              <a:spcAft>
                <a:spcPts val="0"/>
              </a:spcAft>
              <a:buClr>
                <a:srgbClr val="262626"/>
              </a:buClr>
              <a:buSzPts val="1600"/>
              <a:buFont typeface="Calibri"/>
              <a:buNone/>
            </a:pPr>
            <a:endParaRPr sz="1600" b="1"/>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5"/>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200"/>
              <a:buFont typeface="Calibri"/>
              <a:buNone/>
            </a:pPr>
            <a:r>
              <a:t>Ενότητα 3</a:t>
            </a:r>
          </a:p>
        </p:txBody>
      </p:sp>
      <p:pic>
        <p:nvPicPr>
          <p:cNvPr id="345" name="Google Shape;345;p35" descr="Logotipo  Descripción generada automáticamente"/>
          <p:cNvPicPr preferRelativeResize="0">
            <a:picLocks noGrp="1"/>
          </p:cNvPicPr>
          <p:nvPr>
            <p:ph type="pic" idx="2"/>
          </p:nvPr>
        </p:nvPicPr>
        <p:blipFill rotWithShape="1">
          <a:blip r:embed="rId3">
            <a:alphaModFix/>
          </a:blip>
          <a:srcRect t="28137" b="28137"/>
          <a:stretch/>
        </p:blipFill>
        <p:spPr>
          <a:xfrm>
            <a:off x="0" y="0"/>
            <a:ext cx="12192000" cy="5330952"/>
          </a:xfrm>
          <a:prstGeom prst="rect">
            <a:avLst/>
          </a:prstGeom>
          <a:solidFill>
            <a:srgbClr val="D6F0E6"/>
          </a:solidFill>
          <a:ln>
            <a:noFill/>
          </a:ln>
        </p:spPr>
      </p:pic>
      <p:sp>
        <p:nvSpPr>
          <p:cNvPr id="346" name="Google Shape;346;p35"/>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1400"/>
              <a:buNone/>
            </a:pPr>
            <a:r>
              <a:rPr lang="el-GR" dirty="0"/>
              <a:t>Ιδιαιτερότητες της κοινωνικής επιχειρηματικότητας: πώς επηρεάζει τις διαδικασίες που συνοδεύουν τον επιχειρηματία.</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rPr lang="el-GR" dirty="0">
                <a:solidFill>
                  <a:srgbClr val="40B385"/>
                </a:solidFill>
              </a:rPr>
              <a:t>Περιεχόμενα</a:t>
            </a:r>
            <a:endParaRPr dirty="0"/>
          </a:p>
        </p:txBody>
      </p:sp>
      <p:sp>
        <p:nvSpPr>
          <p:cNvPr id="107" name="Google Shape;107;p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457200" lvl="0" indent="-457200" algn="l" rtl="0">
              <a:lnSpc>
                <a:spcPct val="85000"/>
              </a:lnSpc>
              <a:spcBef>
                <a:spcPts val="0"/>
              </a:spcBef>
              <a:spcAft>
                <a:spcPts val="0"/>
              </a:spcAft>
              <a:buClr>
                <a:srgbClr val="262626"/>
              </a:buClr>
              <a:buSzPts val="2400"/>
              <a:buFont typeface="Calibri"/>
              <a:buAutoNum type="arabicPeriod"/>
            </a:pPr>
            <a:r>
              <a:rPr dirty="0"/>
              <a:t>Κατα</a:t>
            </a:r>
            <a:r>
              <a:rPr dirty="0" err="1"/>
              <a:t>νόηση</a:t>
            </a:r>
            <a:r>
              <a:rPr dirty="0"/>
              <a:t> </a:t>
            </a:r>
            <a:r>
              <a:rPr dirty="0" err="1"/>
              <a:t>του</a:t>
            </a:r>
            <a:r>
              <a:rPr dirty="0"/>
              <a:t> α</a:t>
            </a:r>
            <a:r>
              <a:rPr dirty="0" err="1"/>
              <a:t>ντίκτυ</a:t>
            </a:r>
            <a:r>
              <a:rPr dirty="0"/>
              <a:t>που της κοινωνικής επιχειρηματικότητας σε τοπικό επίπεδο.</a:t>
            </a:r>
          </a:p>
          <a:p>
            <a:pPr marL="457200" lvl="0" indent="-457200" algn="l" rtl="0">
              <a:lnSpc>
                <a:spcPct val="85000"/>
              </a:lnSpc>
              <a:spcBef>
                <a:spcPts val="1300"/>
              </a:spcBef>
              <a:spcAft>
                <a:spcPts val="0"/>
              </a:spcAft>
              <a:buClr>
                <a:srgbClr val="262626"/>
              </a:buClr>
              <a:buSzPts val="2400"/>
              <a:buFont typeface="Calibri"/>
              <a:buAutoNum type="arabicPeriod"/>
            </a:pPr>
            <a:r>
              <a:rPr dirty="0" err="1"/>
              <a:t>Δείτε</a:t>
            </a:r>
            <a:r>
              <a:rPr dirty="0"/>
              <a:t> </a:t>
            </a:r>
            <a:r>
              <a:rPr dirty="0" err="1"/>
              <a:t>γι</a:t>
            </a:r>
            <a:r>
              <a:rPr dirty="0"/>
              <a:t>ατί η κοινωνική επιχειρηματικότητα πρέπει να είναι μια καλή επιχειρηματική ευκαιρία.</a:t>
            </a:r>
          </a:p>
          <a:p>
            <a:pPr marL="457200" lvl="0" indent="-457200" algn="l" rtl="0">
              <a:lnSpc>
                <a:spcPct val="85000"/>
              </a:lnSpc>
              <a:spcBef>
                <a:spcPts val="1300"/>
              </a:spcBef>
              <a:spcAft>
                <a:spcPts val="0"/>
              </a:spcAft>
              <a:buClr>
                <a:srgbClr val="262626"/>
              </a:buClr>
              <a:buSzPts val="2400"/>
              <a:buFont typeface="Calibri"/>
              <a:buAutoNum type="arabicPeriod"/>
            </a:pPr>
            <a:r>
              <a:rPr dirty="0" err="1"/>
              <a:t>Δεξιότητες</a:t>
            </a:r>
            <a:r>
              <a:rPr dirty="0"/>
              <a:t> και </a:t>
            </a:r>
            <a:r>
              <a:rPr dirty="0" err="1"/>
              <a:t>ικ</a:t>
            </a:r>
            <a:r>
              <a:rPr dirty="0"/>
              <a:t>ανότητες ενός κοινωνικού επιχειρηματία.</a:t>
            </a:r>
          </a:p>
          <a:p>
            <a:pPr marL="91440" lvl="0" indent="0" algn="l" rtl="0">
              <a:lnSpc>
                <a:spcPct val="85000"/>
              </a:lnSpc>
              <a:spcBef>
                <a:spcPts val="1300"/>
              </a:spcBef>
              <a:spcAft>
                <a:spcPts val="0"/>
              </a:spcAft>
              <a:buClr>
                <a:srgbClr val="262626"/>
              </a:buClr>
              <a:buSzPts val="2400"/>
              <a:buFont typeface="Arial"/>
              <a:buNone/>
            </a:pPr>
            <a:endParaRPr dirty="0"/>
          </a:p>
          <a:p>
            <a:pPr marL="0" lvl="0" indent="0" algn="l" rtl="0">
              <a:lnSpc>
                <a:spcPct val="85000"/>
              </a:lnSpc>
              <a:spcBef>
                <a:spcPts val="1300"/>
              </a:spcBef>
              <a:spcAft>
                <a:spcPts val="0"/>
              </a:spcAft>
              <a:buClr>
                <a:srgbClr val="262626"/>
              </a:buClr>
              <a:buSzPts val="2400"/>
              <a:buNone/>
            </a:pPr>
            <a:r>
              <a:rPr lang="el-GR" dirty="0"/>
              <a:t>Διάρκεια</a:t>
            </a:r>
            <a:r>
              <a:rPr dirty="0"/>
              <a:t> </a:t>
            </a:r>
            <a:r>
              <a:rPr dirty="0" err="1"/>
              <a:t>ενότητ</a:t>
            </a:r>
            <a:r>
              <a:rPr dirty="0"/>
              <a:t>ας: 1 ώρα</a:t>
            </a:r>
          </a:p>
          <a:p>
            <a:pPr marL="91440" lvl="0" indent="0" algn="l" rtl="0">
              <a:lnSpc>
                <a:spcPct val="85000"/>
              </a:lnSpc>
              <a:spcBef>
                <a:spcPts val="1300"/>
              </a:spcBef>
              <a:spcAft>
                <a:spcPts val="0"/>
              </a:spcAft>
              <a:buClr>
                <a:srgbClr val="262626"/>
              </a:buClr>
              <a:buSzPts val="2400"/>
              <a:buFont typeface="Arial"/>
              <a:buNone/>
            </a:pPr>
            <a:endParaRPr dirty="0"/>
          </a:p>
          <a:p>
            <a:pPr marL="0" lvl="0" indent="0" algn="l" rtl="0">
              <a:lnSpc>
                <a:spcPct val="85000"/>
              </a:lnSpc>
              <a:spcBef>
                <a:spcPts val="1300"/>
              </a:spcBef>
              <a:spcAft>
                <a:spcPts val="0"/>
              </a:spcAft>
              <a:buClr>
                <a:srgbClr val="262626"/>
              </a:buClr>
              <a:buSzPts val="2400"/>
              <a:buNone/>
            </a:pPr>
            <a:endParaRPr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5"/>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5"/>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defRPr sz="3600">
                <a:solidFill>
                  <a:srgbClr val="FFFFFF"/>
                </a:solidFill>
              </a:defRPr>
            </a:pPr>
            <a:r>
              <a:t>1. Κατανόηση του αντίκτυπου της κοινωνικής επιχειρηματικότητας σε τοπικό επίπεδο</a:t>
            </a:r>
            <a:endParaRPr sz="3600">
              <a:solidFill>
                <a:srgbClr val="FFFFFF"/>
              </a:solidFill>
            </a:endParaRPr>
          </a:p>
        </p:txBody>
      </p:sp>
      <p:pic>
        <p:nvPicPr>
          <p:cNvPr id="115" name="Google Shape;115;p5"/>
          <p:cNvPicPr preferRelativeResize="0"/>
          <p:nvPr/>
        </p:nvPicPr>
        <p:blipFill rotWithShape="1">
          <a:blip r:embed="rId4">
            <a:alphaModFix/>
          </a:blip>
          <a:srcRect/>
          <a:stretch/>
        </p:blipFill>
        <p:spPr>
          <a:xfrm>
            <a:off x="3410857" y="2723944"/>
            <a:ext cx="5278362" cy="3958772"/>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657224" y="499533"/>
            <a:ext cx="10772775" cy="1028325"/>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Πανεπιστήμιο Norwich </a:t>
            </a:r>
            <a:r>
              <a:rPr i="1"/>
              <a:t>«Πώς οι κοινωνικοί επιχειρηματίες έχουν κοινωνικό αντίκτυπο και κέρδος»</a:t>
            </a:r>
            <a:endParaRPr sz="3600" i="1">
              <a:solidFill>
                <a:schemeClr val="dk1"/>
              </a:solidFill>
            </a:endParaRPr>
          </a:p>
        </p:txBody>
      </p:sp>
      <p:sp>
        <p:nvSpPr>
          <p:cNvPr id="121" name="Google Shape;121;p16"/>
          <p:cNvSpPr txBox="1">
            <a:spLocks noGrp="1"/>
          </p:cNvSpPr>
          <p:nvPr>
            <p:ph type="body" idx="1"/>
          </p:nvPr>
        </p:nvSpPr>
        <p:spPr>
          <a:xfrm>
            <a:off x="657224" y="2516529"/>
            <a:ext cx="10504262" cy="3195111"/>
          </a:xfrm>
          <a:prstGeom prst="rect">
            <a:avLst/>
          </a:prstGeom>
          <a:solidFill>
            <a:srgbClr val="D8D8D8"/>
          </a:solidFill>
          <a:ln>
            <a:noFill/>
          </a:ln>
        </p:spPr>
        <p:txBody>
          <a:bodyPr spcFirstLastPara="1" wrap="square" lIns="91425" tIns="45700" rIns="91425" bIns="45700" anchor="t" anchorCtr="0">
            <a:normAutofit/>
          </a:bodyPr>
          <a:lstStyle/>
          <a:p>
            <a:pPr marL="91440" lvl="0" indent="-91440" algn="ctr" rtl="0">
              <a:lnSpc>
                <a:spcPct val="85000"/>
              </a:lnSpc>
              <a:spcBef>
                <a:spcPts val="0"/>
              </a:spcBef>
              <a:spcAft>
                <a:spcPts val="0"/>
              </a:spcAft>
              <a:buClr>
                <a:schemeClr val="dk1"/>
              </a:buClr>
              <a:buSzPts val="2400"/>
              <a:buChar char=" "/>
              <a:defRPr i="1">
                <a:solidFill>
                  <a:schemeClr val="dk1"/>
                </a:solidFill>
              </a:defRPr>
            </a:pPr>
            <a:r>
              <a:rPr dirty="0" err="1"/>
              <a:t>Οι</a:t>
            </a:r>
            <a:r>
              <a:rPr dirty="0"/>
              <a:t> </a:t>
            </a:r>
            <a:r>
              <a:rPr dirty="0" err="1"/>
              <a:t>κοινωνικές</a:t>
            </a:r>
            <a:r>
              <a:rPr dirty="0"/>
              <a:t> επ</a:t>
            </a:r>
            <a:r>
              <a:rPr dirty="0" err="1"/>
              <a:t>ιχειρήσεις</a:t>
            </a:r>
            <a:r>
              <a:rPr dirty="0"/>
              <a:t> </a:t>
            </a:r>
            <a:r>
              <a:rPr dirty="0" err="1"/>
              <a:t>συχνά</a:t>
            </a:r>
            <a:r>
              <a:rPr dirty="0"/>
              <a:t> </a:t>
            </a:r>
            <a:r>
              <a:rPr dirty="0" err="1"/>
              <a:t>ξεκινούν</a:t>
            </a:r>
            <a:r>
              <a:rPr dirty="0"/>
              <a:t> </a:t>
            </a:r>
            <a:r>
              <a:rPr dirty="0" err="1"/>
              <a:t>με</a:t>
            </a:r>
            <a:r>
              <a:rPr dirty="0"/>
              <a:t> </a:t>
            </a:r>
            <a:r>
              <a:rPr dirty="0" err="1"/>
              <a:t>μι</a:t>
            </a:r>
            <a:r>
              <a:rPr dirty="0"/>
              <a:t>α ιδέα με επίκεντρο την κοινότητα ή την περιοχή, αλλά οι ιδρυτές τείνουν να έχουν μια παγκόσμια πλατφόρμα στο μυαλό τους. </a:t>
            </a:r>
            <a:r>
              <a:rPr dirty="0" err="1"/>
              <a:t>Οι</a:t>
            </a:r>
            <a:r>
              <a:rPr dirty="0"/>
              <a:t> </a:t>
            </a:r>
            <a:r>
              <a:rPr dirty="0" err="1"/>
              <a:t>κοινωνικοί</a:t>
            </a:r>
            <a:r>
              <a:rPr dirty="0"/>
              <a:t> επ</a:t>
            </a:r>
            <a:r>
              <a:rPr dirty="0" err="1"/>
              <a:t>ιχειρημ</a:t>
            </a:r>
            <a:r>
              <a:rPr dirty="0"/>
              <a:t>ατίες είναι καινοτόμοι σε τομείς όπως η προστασία του περιβάλλοντος, η υγειονομική περίθαλψη, η εκπαίδευση και η ανακούφιση από τη φτώχεια, μεταξύ άλλων. </a:t>
            </a:r>
            <a:r>
              <a:rPr dirty="0" err="1"/>
              <a:t>Προκειμένου</a:t>
            </a:r>
            <a:r>
              <a:rPr dirty="0"/>
              <a:t> </a:t>
            </a:r>
            <a:r>
              <a:rPr dirty="0" err="1"/>
              <a:t>οι</a:t>
            </a:r>
            <a:r>
              <a:rPr dirty="0"/>
              <a:t> </a:t>
            </a:r>
            <a:r>
              <a:rPr dirty="0" err="1"/>
              <a:t>κοινωνικοί</a:t>
            </a:r>
            <a:r>
              <a:rPr dirty="0"/>
              <a:t> επ</a:t>
            </a:r>
            <a:r>
              <a:rPr dirty="0" err="1"/>
              <a:t>ιχειρημ</a:t>
            </a:r>
            <a:r>
              <a:rPr dirty="0"/>
              <a:t>ατίες να δημιουργήσουν συστημικές αλλαγές σε αυτούς τους τομείς, οι κοινωνικοί επιχειρηματίες πρέπει να δημιουργήσουν μοναδικές υπηρεσίες, προϊόντα ή τεχνικές που επιλύουν τα υπάρχοντα κοινωνικά προβλήματα — και για να είναι βιώσιμοι, πρέπει επίσης να έχουν κέρδος.</a:t>
            </a:r>
            <a:endParaRPr i="1" dirty="0">
              <a:solidFill>
                <a:schemeClr val="dk1"/>
              </a:solidFill>
            </a:endParaRPr>
          </a:p>
        </p:txBody>
      </p:sp>
      <p:cxnSp>
        <p:nvCxnSpPr>
          <p:cNvPr id="122" name="Google Shape;122;p16"/>
          <p:cNvCxnSpPr/>
          <p:nvPr/>
        </p:nvCxnSpPr>
        <p:spPr>
          <a:xfrm>
            <a:off x="704581" y="1987228"/>
            <a:ext cx="2935223" cy="0"/>
          </a:xfrm>
          <a:prstGeom prst="straightConnector1">
            <a:avLst/>
          </a:prstGeom>
          <a:noFill/>
          <a:ln w="57150" cap="flat" cmpd="sng">
            <a:solidFill>
              <a:schemeClr val="accent1"/>
            </a:solidFill>
            <a:prstDash val="solid"/>
            <a:round/>
            <a:headEnd type="none" w="sm" len="sm"/>
            <a:tailEnd type="none" w="sm" len="sm"/>
          </a:ln>
        </p:spPr>
      </p:cxn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657224" y="499534"/>
            <a:ext cx="10772775" cy="9334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rPr dirty="0" err="1"/>
              <a:t>Αντίκτυ</a:t>
            </a:r>
            <a:r>
              <a:rPr dirty="0"/>
              <a:t>πο της κοινωνικής επιχειρηματικότητας σε τοπικό επίπεδο</a:t>
            </a:r>
          </a:p>
        </p:txBody>
      </p:sp>
      <p:sp>
        <p:nvSpPr>
          <p:cNvPr id="128" name="Google Shape;128;p6"/>
          <p:cNvSpPr txBox="1">
            <a:spLocks noGrp="1"/>
          </p:cNvSpPr>
          <p:nvPr>
            <p:ph type="body" idx="1"/>
          </p:nvPr>
        </p:nvSpPr>
        <p:spPr>
          <a:xfrm>
            <a:off x="588985" y="1941739"/>
            <a:ext cx="5845066" cy="419520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85000"/>
              </a:lnSpc>
              <a:spcBef>
                <a:spcPts val="0"/>
              </a:spcBef>
              <a:spcAft>
                <a:spcPts val="0"/>
              </a:spcAft>
              <a:buClr>
                <a:srgbClr val="262626"/>
              </a:buClr>
              <a:buSzPts val="2400"/>
              <a:buNone/>
            </a:pPr>
            <a:r>
              <a:rPr dirty="0"/>
              <a:t>Η </a:t>
            </a:r>
            <a:r>
              <a:rPr dirty="0" err="1"/>
              <a:t>έν</a:t>
            </a:r>
            <a:r>
              <a:rPr dirty="0"/>
              <a:t>αρξη μιας κοινωνικής επιχείρησης μπορεί να φαίνεται σαν μια πρόκληση στην αρχή, αλλά θα πρέπει να αντιμετωπίζεται ως οποιαδήποτε επιχειρηματική επιχείρηση με στόχο να κάνει τόσο κοινωνικό καλό όσο και να δημιουργεί κέρδος.</a:t>
            </a:r>
          </a:p>
          <a:p>
            <a:pPr marL="0" lvl="0" indent="0" algn="l" rtl="0">
              <a:lnSpc>
                <a:spcPct val="85000"/>
              </a:lnSpc>
              <a:spcBef>
                <a:spcPts val="0"/>
              </a:spcBef>
              <a:spcAft>
                <a:spcPts val="0"/>
              </a:spcAft>
              <a:buClr>
                <a:srgbClr val="262626"/>
              </a:buClr>
              <a:buSzPts val="2400"/>
              <a:buNone/>
            </a:pPr>
            <a:endParaRPr dirty="0"/>
          </a:p>
          <a:p>
            <a:pPr marL="0" lvl="0" indent="0" algn="l" rtl="0">
              <a:lnSpc>
                <a:spcPct val="85000"/>
              </a:lnSpc>
              <a:spcBef>
                <a:spcPts val="0"/>
              </a:spcBef>
              <a:spcAft>
                <a:spcPts val="0"/>
              </a:spcAft>
              <a:buClr>
                <a:srgbClr val="262626"/>
              </a:buClr>
              <a:buSzPts val="2400"/>
              <a:buNone/>
            </a:pPr>
            <a:r>
              <a:rPr dirty="0"/>
              <a:t>Η </a:t>
            </a:r>
            <a:r>
              <a:rPr dirty="0" err="1"/>
              <a:t>κοινωνική</a:t>
            </a:r>
            <a:r>
              <a:rPr dirty="0"/>
              <a:t> επ</a:t>
            </a:r>
            <a:r>
              <a:rPr dirty="0" err="1"/>
              <a:t>ιχειρημ</a:t>
            </a:r>
            <a:r>
              <a:rPr dirty="0"/>
              <a:t>ατικότητα δημιουργεί κατά κύριο λόγο θετικό αντίκτυπο σε τοπικό και περιφερειακό επίπεδο, με τις περισσότερες επιχειρήσεις να ανταποκρίνονται σε αυτό που το Πανεπιστήμιο της Μινεσότα ορίζει ως «</a:t>
            </a:r>
            <a:r>
              <a:rPr i="1" dirty="0"/>
              <a:t>το όραμα για ένα μεγαλύτερο καλό και να εργάζονται για να το κάνουν πραγματικότητα</a:t>
            </a:r>
            <a:r>
              <a:rPr dirty="0"/>
              <a:t>».</a:t>
            </a:r>
          </a:p>
        </p:txBody>
      </p:sp>
      <p:pic>
        <p:nvPicPr>
          <p:cNvPr id="129" name="Google Shape;129;p6" descr="A chalkboard with writing on it  Description automatically generated"/>
          <p:cNvPicPr preferRelativeResize="0"/>
          <p:nvPr/>
        </p:nvPicPr>
        <p:blipFill rotWithShape="1">
          <a:blip r:embed="rId4">
            <a:alphaModFix/>
          </a:blip>
          <a:srcRect/>
          <a:stretch/>
        </p:blipFill>
        <p:spPr>
          <a:xfrm>
            <a:off x="6810791" y="2236863"/>
            <a:ext cx="4524866" cy="3429000"/>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p:nvPr/>
        </p:nvSpPr>
        <p:spPr>
          <a:xfrm>
            <a:off x="784861" y="1607825"/>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9"/>
          <p:cNvSpPr/>
          <p:nvPr/>
        </p:nvSpPr>
        <p:spPr>
          <a:xfrm>
            <a:off x="761307" y="2968122"/>
            <a:ext cx="10625327" cy="152467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A3A3A"/>
              </a:solidFill>
              <a:latin typeface="Calibri"/>
              <a:ea typeface="Calibri"/>
              <a:cs typeface="Calibri"/>
              <a:sym typeface="Calibri"/>
            </a:endParaRPr>
          </a:p>
        </p:txBody>
      </p:sp>
      <p:sp>
        <p:nvSpPr>
          <p:cNvPr id="136" name="Google Shape;136;p9"/>
          <p:cNvSpPr/>
          <p:nvPr/>
        </p:nvSpPr>
        <p:spPr>
          <a:xfrm>
            <a:off x="730947" y="4655056"/>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9"/>
          <p:cNvSpPr txBox="1"/>
          <p:nvPr/>
        </p:nvSpPr>
        <p:spPr>
          <a:xfrm flipH="1">
            <a:off x="1903393" y="2029909"/>
            <a:ext cx="9014689" cy="8313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rPr lang="el-GR" dirty="0"/>
              <a:t>Σκεφτείτε τι σας ενδιαφέρει περισσότερο. Για ποιες ανάγκες της κοινότητάς σας ανησυχείτε περισσότερο; Ποιους πληθυσμούς θέλετε να βοηθήσετε; Η κοινωνική αλλαγή συχνά ξεκινά με τη συμπόνια. </a:t>
            </a:r>
            <a:endParaRPr sz="3600" b="0" i="0" u="none" strike="noStrike" cap="none" dirty="0">
              <a:solidFill>
                <a:srgbClr val="000000"/>
              </a:solidFill>
              <a:latin typeface="Arial"/>
              <a:ea typeface="Arial"/>
              <a:cs typeface="Arial"/>
              <a:sym typeface="Arial"/>
            </a:endParaRPr>
          </a:p>
        </p:txBody>
      </p:sp>
      <p:sp>
        <p:nvSpPr>
          <p:cNvPr id="138" name="Google Shape;138;p9"/>
          <p:cNvSpPr txBox="1"/>
          <p:nvPr/>
        </p:nvSpPr>
        <p:spPr>
          <a:xfrm>
            <a:off x="1840111" y="1730028"/>
            <a:ext cx="6556248" cy="2998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rPr lang="el-GR" dirty="0"/>
              <a:t>Ποιο θέμα σε απασχολεί</a:t>
            </a:r>
            <a:r>
              <a:rPr dirty="0"/>
              <a:t>;</a:t>
            </a:r>
            <a:endParaRPr sz="1400" b="0" i="0" u="none" strike="noStrike" cap="none" dirty="0">
              <a:solidFill>
                <a:srgbClr val="000000"/>
              </a:solidFill>
              <a:latin typeface="Arial"/>
              <a:ea typeface="Arial"/>
              <a:cs typeface="Arial"/>
              <a:sym typeface="Arial"/>
            </a:endParaRPr>
          </a:p>
        </p:txBody>
      </p:sp>
      <p:sp>
        <p:nvSpPr>
          <p:cNvPr id="139" name="Google Shape;139;p9"/>
          <p:cNvSpPr txBox="1"/>
          <p:nvPr/>
        </p:nvSpPr>
        <p:spPr>
          <a:xfrm>
            <a:off x="1064401" y="1668020"/>
            <a:ext cx="804672"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1</a:t>
            </a:r>
            <a:endParaRPr sz="1400" b="0" i="0" u="none" strike="noStrike" cap="none">
              <a:solidFill>
                <a:srgbClr val="000000"/>
              </a:solidFill>
              <a:latin typeface="Arial"/>
              <a:ea typeface="Arial"/>
              <a:cs typeface="Arial"/>
              <a:sym typeface="Arial"/>
            </a:endParaRPr>
          </a:p>
        </p:txBody>
      </p:sp>
      <p:sp>
        <p:nvSpPr>
          <p:cNvPr id="140" name="Google Shape;140;p9"/>
          <p:cNvSpPr txBox="1"/>
          <p:nvPr/>
        </p:nvSpPr>
        <p:spPr>
          <a:xfrm flipH="1">
            <a:off x="1807185" y="3372424"/>
            <a:ext cx="9141257" cy="1016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rPr lang="el-GR" dirty="0"/>
              <a:t>Χρειάζεται να ρυθμίσετε και να οργανώσετε όλες τις εργασίες μόνοι σας; Παρόλο που ένα άτομο μπορεί να επιτύχει πολλά πράγματα, το να ανήκεις και να συμμετέχεις ως ομάδα θα καταφέρει πολύ περισσότερα. Μιλήστε με τους ανθρώπους, ακούστε ιδέες, σχόλια, ανησυχίες και σχεδιάστε ανάλογα την επιχειρηματική σας ατζέντα. Επιπλέον, μπορείτε να χρησιμοποιήσετε διάφορα κεφάλαια </a:t>
            </a:r>
            <a:r>
              <a:rPr lang="el-GR" dirty="0" err="1"/>
              <a:t>crowdsourcing</a:t>
            </a:r>
            <a:r>
              <a:rPr lang="el-GR" dirty="0"/>
              <a:t>, δωρεές και να χρησιμοποιήσετε χορηγούς για να εκπληρώσετε τους στόχους της εταιρείας. Η εργασία σε ομάδες σημαίνει ότι μπορείτε να αναθέτετε και να μοιράζεστε καθήκοντα και δραστηριότητες, ενώ παράλληλα χτίζετε ένα ισχυρό κοινωνικό δίκτυο.</a:t>
            </a:r>
            <a:r>
              <a:rPr dirty="0"/>
              <a:t>.</a:t>
            </a:r>
            <a:endParaRPr sz="1400" b="0" i="0" u="none" strike="noStrike" cap="none" dirty="0">
              <a:solidFill>
                <a:srgbClr val="000000"/>
              </a:solidFill>
              <a:latin typeface="Arial"/>
              <a:ea typeface="Arial"/>
              <a:cs typeface="Arial"/>
              <a:sym typeface="Arial"/>
            </a:endParaRPr>
          </a:p>
        </p:txBody>
      </p:sp>
      <p:sp>
        <p:nvSpPr>
          <p:cNvPr id="141" name="Google Shape;141;p9"/>
          <p:cNvSpPr txBox="1"/>
          <p:nvPr/>
        </p:nvSpPr>
        <p:spPr>
          <a:xfrm>
            <a:off x="1754358" y="2982344"/>
            <a:ext cx="6556248" cy="2998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rPr lang="el-GR" dirty="0"/>
              <a:t>Χρειάζεστε συμβολή και βοήθεια από άλλες ομάδες ή άτομα</a:t>
            </a:r>
            <a:r>
              <a:rPr dirty="0"/>
              <a:t>;</a:t>
            </a:r>
            <a:endParaRPr sz="1400" b="0" i="0" u="none" strike="noStrike" cap="none" dirty="0">
              <a:solidFill>
                <a:srgbClr val="000000"/>
              </a:solidFill>
              <a:latin typeface="Arial"/>
              <a:ea typeface="Arial"/>
              <a:cs typeface="Arial"/>
              <a:sym typeface="Arial"/>
            </a:endParaRPr>
          </a:p>
        </p:txBody>
      </p:sp>
      <p:sp>
        <p:nvSpPr>
          <p:cNvPr id="142" name="Google Shape;142;p9"/>
          <p:cNvSpPr txBox="1"/>
          <p:nvPr/>
        </p:nvSpPr>
        <p:spPr>
          <a:xfrm>
            <a:off x="1040847" y="3028318"/>
            <a:ext cx="800800"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2</a:t>
            </a:r>
            <a:endParaRPr sz="1400" b="0" i="0" u="none" strike="noStrike" cap="none">
              <a:solidFill>
                <a:srgbClr val="000000"/>
              </a:solidFill>
              <a:latin typeface="Arial"/>
              <a:ea typeface="Arial"/>
              <a:cs typeface="Arial"/>
              <a:sym typeface="Arial"/>
            </a:endParaRPr>
          </a:p>
        </p:txBody>
      </p:sp>
      <p:sp>
        <p:nvSpPr>
          <p:cNvPr id="143" name="Google Shape;143;p9"/>
          <p:cNvSpPr txBox="1"/>
          <p:nvPr/>
        </p:nvSpPr>
        <p:spPr>
          <a:xfrm flipH="1">
            <a:off x="1840111" y="5052466"/>
            <a:ext cx="9141257" cy="4841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1200"/>
              <a:buFont typeface="Arial"/>
              <a:buNone/>
              <a:defRPr sz="1200">
                <a:solidFill>
                  <a:srgbClr val="3A3A3A"/>
                </a:solidFill>
                <a:latin typeface="Quattrocento Sans"/>
                <a:ea typeface="Quattrocento Sans"/>
                <a:cs typeface="Quattrocento Sans"/>
                <a:sym typeface="Quattrocento Sans"/>
              </a:defRPr>
            </a:pPr>
            <a:r>
              <a:rPr dirty="0" err="1"/>
              <a:t>Το</a:t>
            </a:r>
            <a:r>
              <a:rPr dirty="0"/>
              <a:t> να α</a:t>
            </a:r>
            <a:r>
              <a:rPr dirty="0" err="1"/>
              <a:t>νήκεις</a:t>
            </a:r>
            <a:r>
              <a:rPr dirty="0"/>
              <a:t> </a:t>
            </a:r>
            <a:r>
              <a:rPr dirty="0" err="1"/>
              <a:t>σε</a:t>
            </a:r>
            <a:r>
              <a:rPr dirty="0"/>
              <a:t> </a:t>
            </a:r>
            <a:r>
              <a:rPr dirty="0" err="1"/>
              <a:t>μι</a:t>
            </a:r>
            <a:r>
              <a:rPr dirty="0"/>
              <a:t>α κοινότητα ως κοινωνική επιχείρηση μπορεί να σημαίνει ότι πρέπει να επιτύχεις καινοτόμους ή υψηλούς στόχους. </a:t>
            </a:r>
            <a:r>
              <a:rPr dirty="0" err="1"/>
              <a:t>Είν</a:t>
            </a:r>
            <a:r>
              <a:rPr dirty="0"/>
              <a:t>αι επιτακτική ανάγκη να θέσετε μακροπρόθεσμους πρακτικούς στόχους και βραχυπρόθεσμα ορόσημα που είναι εφικτά ώστε η επιχείρησή σας να είναι βιώσιμη. </a:t>
            </a:r>
            <a:r>
              <a:rPr dirty="0" err="1"/>
              <a:t>Το</a:t>
            </a:r>
            <a:r>
              <a:rPr dirty="0"/>
              <a:t> να </a:t>
            </a:r>
            <a:r>
              <a:rPr dirty="0" err="1"/>
              <a:t>είσ</a:t>
            </a:r>
            <a:r>
              <a:rPr dirty="0"/>
              <a:t>αι πρακτικός για να πετύχεις τις φιλοδοξίες σου είναι απαραίτητο και απαιτείται τακτική επισκόπηση των δραστηριοτήτων και των δράσεων. </a:t>
            </a:r>
            <a:endParaRPr sz="1400" b="0" i="0" u="none" strike="noStrike" cap="none" dirty="0">
              <a:solidFill>
                <a:srgbClr val="000000"/>
              </a:solidFill>
              <a:latin typeface="Arial"/>
              <a:ea typeface="Arial"/>
              <a:cs typeface="Arial"/>
              <a:sym typeface="Arial"/>
            </a:endParaRPr>
          </a:p>
        </p:txBody>
      </p:sp>
      <p:sp>
        <p:nvSpPr>
          <p:cNvPr id="144" name="Google Shape;144;p9"/>
          <p:cNvSpPr txBox="1"/>
          <p:nvPr/>
        </p:nvSpPr>
        <p:spPr>
          <a:xfrm>
            <a:off x="1840101" y="4767373"/>
            <a:ext cx="6556200" cy="29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A3A3A"/>
              </a:buClr>
              <a:buSzPts val="1800"/>
              <a:buFont typeface="Arial"/>
              <a:buNone/>
              <a:defRPr sz="1800" b="1">
                <a:solidFill>
                  <a:srgbClr val="3A3A3A"/>
                </a:solidFill>
                <a:latin typeface="Calibri"/>
                <a:ea typeface="Calibri"/>
                <a:cs typeface="Calibri"/>
                <a:sym typeface="Calibri"/>
              </a:defRPr>
            </a:pPr>
            <a:r>
              <a:rPr lang="el-GR" dirty="0"/>
              <a:t>Πρακτικό και καινοτόμο </a:t>
            </a:r>
            <a:endParaRPr sz="1800" b="1" i="0" u="none" strike="noStrike" cap="none" dirty="0">
              <a:solidFill>
                <a:srgbClr val="3A3A3A"/>
              </a:solidFill>
              <a:latin typeface="Calibri"/>
              <a:ea typeface="Calibri"/>
              <a:cs typeface="Calibri"/>
              <a:sym typeface="Calibri"/>
            </a:endParaRPr>
          </a:p>
        </p:txBody>
      </p:sp>
      <p:sp>
        <p:nvSpPr>
          <p:cNvPr id="145" name="Google Shape;145;p9"/>
          <p:cNvSpPr txBox="1"/>
          <p:nvPr/>
        </p:nvSpPr>
        <p:spPr>
          <a:xfrm>
            <a:off x="1010488" y="4715251"/>
            <a:ext cx="796697"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3</a:t>
            </a:r>
            <a:endParaRPr sz="1400" b="0" i="0" u="none" strike="noStrike" cap="none">
              <a:solidFill>
                <a:srgbClr val="000000"/>
              </a:solidFill>
              <a:latin typeface="Arial"/>
              <a:ea typeface="Arial"/>
              <a:cs typeface="Arial"/>
              <a:sym typeface="Arial"/>
            </a:endParaRPr>
          </a:p>
        </p:txBody>
      </p:sp>
      <p:sp>
        <p:nvSpPr>
          <p:cNvPr id="146" name="Google Shape;146;p9"/>
          <p:cNvSpPr txBox="1">
            <a:spLocks noGrp="1"/>
          </p:cNvSpPr>
          <p:nvPr>
            <p:ph type="title"/>
          </p:nvPr>
        </p:nvSpPr>
        <p:spPr>
          <a:xfrm>
            <a:off x="657224" y="499533"/>
            <a:ext cx="10772775" cy="103959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defRPr sz="3600">
                <a:solidFill>
                  <a:schemeClr val="dk1"/>
                </a:solidFill>
              </a:defRPr>
            </a:pPr>
            <a:r>
              <a:t>Κάνοντας μια αλλαγή στην κοινότητά σας — τι πρέπει να γνωρίζετε</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657224" y="499533"/>
            <a:ext cx="10772775" cy="878891"/>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200"/>
              <a:buFont typeface="Calibri"/>
              <a:buNone/>
              <a:defRPr sz="3200">
                <a:solidFill>
                  <a:schemeClr val="dk1"/>
                </a:solidFill>
              </a:defRPr>
            </a:pPr>
            <a:r>
              <a:rPr dirty="0" err="1"/>
              <a:t>Ποιο</a:t>
            </a:r>
            <a:r>
              <a:rPr dirty="0"/>
              <a:t> </a:t>
            </a:r>
            <a:r>
              <a:rPr dirty="0" err="1"/>
              <a:t>είν</a:t>
            </a:r>
            <a:r>
              <a:rPr dirty="0"/>
              <a:t>αι </a:t>
            </a:r>
            <a:r>
              <a:rPr lang="el-GR" dirty="0"/>
              <a:t>τ</a:t>
            </a:r>
            <a:r>
              <a:rPr dirty="0"/>
              <a:t>ο α</a:t>
            </a:r>
            <a:r>
              <a:rPr dirty="0" err="1"/>
              <a:t>ντίκτυ</a:t>
            </a:r>
            <a:r>
              <a:rPr dirty="0"/>
              <a:t>πο των κοινωνικών επιχειρήσεων; </a:t>
            </a:r>
          </a:p>
        </p:txBody>
      </p:sp>
      <p:sp>
        <p:nvSpPr>
          <p:cNvPr id="152" name="Google Shape;152;p8"/>
          <p:cNvSpPr txBox="1">
            <a:spLocks noGrp="1"/>
          </p:cNvSpPr>
          <p:nvPr>
            <p:ph type="body" idx="1"/>
          </p:nvPr>
        </p:nvSpPr>
        <p:spPr>
          <a:xfrm>
            <a:off x="676657" y="2011680"/>
            <a:ext cx="10753342" cy="3766185"/>
          </a:xfrm>
          <a:prstGeom prst="rect">
            <a:avLst/>
          </a:prstGeom>
          <a:solidFill>
            <a:srgbClr val="40B385"/>
          </a:solidFill>
          <a:ln>
            <a:noFill/>
          </a:ln>
        </p:spPr>
        <p:txBody>
          <a:bodyPr spcFirstLastPara="1" wrap="square" lIns="91425" tIns="45700" rIns="91425" bIns="45700" anchor="t" anchorCtr="0">
            <a:normAutofit/>
          </a:bodyPr>
          <a:lstStyle/>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δημιουργία ενός πολιτιστικού κινήματος</a:t>
            </a:r>
          </a:p>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επίδραση στην ευημερία των ανθρώπων</a:t>
            </a:r>
          </a:p>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Αντιμετώπιση κοινωνικών και περιβαλλοντικών ζητημάτων</a:t>
            </a:r>
          </a:p>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Προσφορά ευκαιριών απασχόλησης</a:t>
            </a:r>
          </a:p>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Δημιουργία ενός αγαθού ή μιας υπηρεσίας με συγκεκριμένο στόχο να έχει κοινωνικό ή περιβαλλοντικό αντίκτυπο</a:t>
            </a:r>
          </a:p>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Δωρεά - υποστήριξη οργανισμών (συνεισφορά μέρους των κερδών σε έναν σκοπό)</a:t>
            </a:r>
          </a:p>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Ενδυνάμωση των καταναλωτών</a:t>
            </a:r>
          </a:p>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Δημόσια εμπιστοσύνη</a:t>
            </a:r>
          </a:p>
          <a:p>
            <a:pPr marL="342900" lvl="0" indent="-342900" algn="l" rtl="0">
              <a:lnSpc>
                <a:spcPct val="85000"/>
              </a:lnSpc>
              <a:spcBef>
                <a:spcPts val="0"/>
              </a:spcBef>
              <a:spcAft>
                <a:spcPts val="0"/>
              </a:spcAft>
              <a:buClr>
                <a:schemeClr val="lt1"/>
              </a:buClr>
              <a:buSzPts val="2400"/>
              <a:buFont typeface="Calibri"/>
              <a:buChar char="-"/>
              <a:defRPr>
                <a:solidFill>
                  <a:schemeClr val="lt1"/>
                </a:solidFill>
              </a:defRPr>
            </a:pPr>
            <a:r>
              <a:rPr lang="el-GR" dirty="0"/>
              <a:t>Κοινωνικό αντίκτυπο και πολλά άλλα</a:t>
            </a:r>
            <a:endParaRPr lang="el-GR" dirty="0">
              <a:solidFill>
                <a:schemeClr val="lt1"/>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etropolitano">
  <a:themeElements>
    <a:clrScheme name="Personalizado 3">
      <a:dk1>
        <a:srgbClr val="000000"/>
      </a:dk1>
      <a:lt1>
        <a:srgbClr val="FFFFFF"/>
      </a:lt1>
      <a:dk2>
        <a:srgbClr val="F2DCDB"/>
      </a:dk2>
      <a:lt2>
        <a:srgbClr val="EEECE1"/>
      </a:lt2>
      <a:accent1>
        <a:srgbClr val="40B385"/>
      </a:accent1>
      <a:accent2>
        <a:srgbClr val="C0504D"/>
      </a:accent2>
      <a:accent3>
        <a:srgbClr val="40B385"/>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2477</Words>
  <Application>Microsoft Office PowerPoint</Application>
  <PresentationFormat>Widescreen</PresentationFormat>
  <Paragraphs>209</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Quattrocento Sans</vt:lpstr>
      <vt:lpstr>Arial</vt:lpstr>
      <vt:lpstr>Metropolitano</vt:lpstr>
      <vt:lpstr>PowerPoint Presentation</vt:lpstr>
      <vt:lpstr>Περίληψη Ενότητα 3: Κοινωνική επιχειρηματικότητα — Το αντίκτυπο στη κοινωνία και οι δεξιότητες που απαιτούνται</vt:lpstr>
      <vt:lpstr>Στόχοι Μάθησης</vt:lpstr>
      <vt:lpstr>Περιεχόμενα</vt:lpstr>
      <vt:lpstr>1. Κατανόηση του αντίκτυπου της κοινωνικής επιχειρηματικότητας σε τοπικό επίπεδο</vt:lpstr>
      <vt:lpstr>Πανεπιστήμιο Norwich «Πώς οι κοινωνικοί επιχειρηματίες έχουν κοινωνικό αντίκτυπο και κέρδος»</vt:lpstr>
      <vt:lpstr>Αντίκτυπο της κοινωνικής επιχειρηματικότητας σε τοπικό επίπεδο</vt:lpstr>
      <vt:lpstr>Κάνοντας μια αλλαγή στην κοινότητά σας — τι πρέπει να γνωρίζετε</vt:lpstr>
      <vt:lpstr>Ποιο είναι το αντίκτυπο των κοινωνικών επιχειρήσεων; </vt:lpstr>
      <vt:lpstr>Η κοινωνική επιχειρηματικότητα ως εργαλείο κοινωνικής αλλαγής</vt:lpstr>
      <vt:lpstr>PowerPoint Presentation</vt:lpstr>
      <vt:lpstr>2. Επιδίωξη της κοινωνικής επιχειρηματικότητας</vt:lpstr>
      <vt:lpstr>PowerPoint Presentation</vt:lpstr>
      <vt:lpstr>PowerPoint Presentation</vt:lpstr>
      <vt:lpstr>PowerPoint Presentation</vt:lpstr>
      <vt:lpstr>Βασικά στοιχεία για την επιδίωξη της κοινωνικής επιχειρηματικότητας (Flashcards)</vt:lpstr>
      <vt:lpstr>PowerPoint Presentation</vt:lpstr>
      <vt:lpstr>3. Προσδιορισμός των δεξιοτήτων και ικανοτήτων που απαιτούνται από έναν κοινωνικό επιχειρηματία</vt:lpstr>
      <vt:lpstr>PowerPoint Presentation</vt:lpstr>
      <vt:lpstr>Βασικές δεξιότητες για έναν κοινωνικό επιχειρηματία — μια διαφορετική προοπτική</vt:lpstr>
      <vt:lpstr>Γενικές δεξιότητες</vt:lpstr>
      <vt:lpstr>Βασικές ιδιότητες για έναν κοινωνικό επιχειρηματία</vt:lpstr>
      <vt:lpstr>Οι ιδιότητες ενός κοινωνικού επιχειρηματία</vt:lpstr>
      <vt:lpstr>PowerPoint Presentation</vt:lpstr>
      <vt:lpstr>PowerPoint Presentation</vt:lpstr>
      <vt:lpstr>Τέλος της ενότητας</vt:lpstr>
      <vt:lpstr>Quiz — Ερώτηση 1</vt:lpstr>
      <vt:lpstr>Επιλέξτε όσα ισχύουν — Ερώτηση 2</vt:lpstr>
      <vt:lpstr>Συμπληρώστε το κενό — Ερώτηση 3</vt:lpstr>
      <vt:lpstr>Quiz — Ερώτηση 4</vt:lpstr>
      <vt:lpstr>Quizz — Ερώτηση 5</vt:lpstr>
      <vt:lpstr>Αναφορές</vt:lpstr>
      <vt:lpstr>Ενότητα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Iñigo Arrieta Arbulu</dc:creator>
  <cp:keywords>MX</cp:keywords>
  <cp:lastModifiedBy>Sofia Tsiortou</cp:lastModifiedBy>
  <cp:revision>2</cp:revision>
  <dcterms:created xsi:type="dcterms:W3CDTF">2022-05-20T10:02:23Z</dcterms:created>
  <dcterms:modified xsi:type="dcterms:W3CDTF">2022-11-02T12:45:39Z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2D913CED-8C16-4560-A471-A2AB124B2144</vt:lpwstr>
  </property>
  <property fmtid="{D5CDD505-2E9C-101B-9397-08002B2CF9AE}" pid="3" name="ArticulatePath">
    <vt:lpwstr>Metropolitano</vt:lpwstr>
  </property>
</Properties>
</file>