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b1BL8BX8RXsncj3TZHKJp1To/k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12CAC2-29F2-886A-1908-B1F2274A96E8}" name="Iñigo Arrieta Arbulu" initials="IAA" userId="S::mediacreativa@mediacreativa.onmicrosoft.com::760870b9-f1ce-489d-aaa1-08dd078618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0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jaded@gmail.com" userId="944649352dddb27d" providerId="LiveId" clId="{D79CF5A2-8434-41D0-96D8-F6BFF857601B}"/>
    <pc:docChg chg="undo redo custSel modSld">
      <pc:chgData name="monika.jaded@gmail.com" userId="944649352dddb27d" providerId="LiveId" clId="{D79CF5A2-8434-41D0-96D8-F6BFF857601B}" dt="2022-10-29T17:00:25.700" v="409" actId="20577"/>
      <pc:docMkLst>
        <pc:docMk/>
      </pc:docMkLst>
      <pc:sldChg chg="modSp mod">
        <pc:chgData name="monika.jaded@gmail.com" userId="944649352dddb27d" providerId="LiveId" clId="{D79CF5A2-8434-41D0-96D8-F6BFF857601B}" dt="2022-10-29T16:37:02.339" v="303" actId="313"/>
        <pc:sldMkLst>
          <pc:docMk/>
          <pc:sldMk cId="0" sldId="256"/>
        </pc:sldMkLst>
        <pc:spChg chg="mod">
          <ac:chgData name="monika.jaded@gmail.com" userId="944649352dddb27d" providerId="LiveId" clId="{D79CF5A2-8434-41D0-96D8-F6BFF857601B}" dt="2022-10-29T16:37:02.339" v="303" actId="313"/>
          <ac:spMkLst>
            <pc:docMk/>
            <pc:sldMk cId="0" sldId="256"/>
            <ac:spMk id="89" creationId="{00000000-0000-0000-0000-000000000000}"/>
          </ac:spMkLst>
        </pc:spChg>
      </pc:sldChg>
      <pc:sldChg chg="modSp mod">
        <pc:chgData name="monika.jaded@gmail.com" userId="944649352dddb27d" providerId="LiveId" clId="{D79CF5A2-8434-41D0-96D8-F6BFF857601B}" dt="2022-10-29T16:37:11.779" v="304" actId="313"/>
        <pc:sldMkLst>
          <pc:docMk/>
          <pc:sldMk cId="0" sldId="257"/>
        </pc:sldMkLst>
        <pc:spChg chg="mod">
          <ac:chgData name="monika.jaded@gmail.com" userId="944649352dddb27d" providerId="LiveId" clId="{D79CF5A2-8434-41D0-96D8-F6BFF857601B}" dt="2022-10-29T16:37:11.779" v="304" actId="313"/>
          <ac:spMkLst>
            <pc:docMk/>
            <pc:sldMk cId="0" sldId="257"/>
            <ac:spMk id="95" creationId="{00000000-0000-0000-0000-000000000000}"/>
          </ac:spMkLst>
        </pc:spChg>
      </pc:sldChg>
      <pc:sldChg chg="modSp mod">
        <pc:chgData name="monika.jaded@gmail.com" userId="944649352dddb27d" providerId="LiveId" clId="{D79CF5A2-8434-41D0-96D8-F6BFF857601B}" dt="2022-10-29T16:37:14.801" v="305" actId="313"/>
        <pc:sldMkLst>
          <pc:docMk/>
          <pc:sldMk cId="0" sldId="258"/>
        </pc:sldMkLst>
        <pc:spChg chg="mod">
          <ac:chgData name="monika.jaded@gmail.com" userId="944649352dddb27d" providerId="LiveId" clId="{D79CF5A2-8434-41D0-96D8-F6BFF857601B}" dt="2022-10-29T16:37:14.801" v="305" actId="313"/>
          <ac:spMkLst>
            <pc:docMk/>
            <pc:sldMk cId="0" sldId="258"/>
            <ac:spMk id="101" creationId="{00000000-0000-0000-0000-000000000000}"/>
          </ac:spMkLst>
        </pc:spChg>
      </pc:sldChg>
      <pc:sldChg chg="modSp mod">
        <pc:chgData name="monika.jaded@gmail.com" userId="944649352dddb27d" providerId="LiveId" clId="{D79CF5A2-8434-41D0-96D8-F6BFF857601B}" dt="2022-10-29T16:37:17.138" v="306" actId="313"/>
        <pc:sldMkLst>
          <pc:docMk/>
          <pc:sldMk cId="0" sldId="259"/>
        </pc:sldMkLst>
        <pc:spChg chg="mod">
          <ac:chgData name="monika.jaded@gmail.com" userId="944649352dddb27d" providerId="LiveId" clId="{D79CF5A2-8434-41D0-96D8-F6BFF857601B}" dt="2022-10-29T16:37:17.138" v="306" actId="313"/>
          <ac:spMkLst>
            <pc:docMk/>
            <pc:sldMk cId="0" sldId="259"/>
            <ac:spMk id="107" creationId="{00000000-0000-0000-0000-000000000000}"/>
          </ac:spMkLst>
        </pc:spChg>
      </pc:sldChg>
      <pc:sldChg chg="modSp mod">
        <pc:chgData name="monika.jaded@gmail.com" userId="944649352dddb27d" providerId="LiveId" clId="{D79CF5A2-8434-41D0-96D8-F6BFF857601B}" dt="2022-10-29T16:37:25.908" v="307" actId="313"/>
        <pc:sldMkLst>
          <pc:docMk/>
          <pc:sldMk cId="0" sldId="261"/>
        </pc:sldMkLst>
        <pc:spChg chg="mod">
          <ac:chgData name="monika.jaded@gmail.com" userId="944649352dddb27d" providerId="LiveId" clId="{D79CF5A2-8434-41D0-96D8-F6BFF857601B}" dt="2022-10-29T16:37:25.908" v="307" actId="313"/>
          <ac:spMkLst>
            <pc:docMk/>
            <pc:sldMk cId="0" sldId="261"/>
            <ac:spMk id="121" creationId="{00000000-0000-0000-0000-000000000000}"/>
          </ac:spMkLst>
        </pc:spChg>
      </pc:sldChg>
      <pc:sldChg chg="modSp mod">
        <pc:chgData name="monika.jaded@gmail.com" userId="944649352dddb27d" providerId="LiveId" clId="{D79CF5A2-8434-41D0-96D8-F6BFF857601B}" dt="2022-10-29T15:53:00.937" v="59" actId="113"/>
        <pc:sldMkLst>
          <pc:docMk/>
          <pc:sldMk cId="0" sldId="262"/>
        </pc:sldMkLst>
        <pc:spChg chg="mod">
          <ac:chgData name="monika.jaded@gmail.com" userId="944649352dddb27d" providerId="LiveId" clId="{D79CF5A2-8434-41D0-96D8-F6BFF857601B}" dt="2022-10-29T15:45:33.279" v="28" actId="20577"/>
          <ac:spMkLst>
            <pc:docMk/>
            <pc:sldMk cId="0" sldId="262"/>
            <ac:spMk id="127" creationId="{00000000-0000-0000-0000-000000000000}"/>
          </ac:spMkLst>
        </pc:spChg>
        <pc:spChg chg="mod">
          <ac:chgData name="monika.jaded@gmail.com" userId="944649352dddb27d" providerId="LiveId" clId="{D79CF5A2-8434-41D0-96D8-F6BFF857601B}" dt="2022-10-29T15:46:40.104" v="33" actId="114"/>
          <ac:spMkLst>
            <pc:docMk/>
            <pc:sldMk cId="0" sldId="262"/>
            <ac:spMk id="128" creationId="{00000000-0000-0000-0000-000000000000}"/>
          </ac:spMkLst>
        </pc:spChg>
        <pc:spChg chg="mod">
          <ac:chgData name="monika.jaded@gmail.com" userId="944649352dddb27d" providerId="LiveId" clId="{D79CF5A2-8434-41D0-96D8-F6BFF857601B}" dt="2022-10-29T15:48:49.490" v="55" actId="1036"/>
          <ac:spMkLst>
            <pc:docMk/>
            <pc:sldMk cId="0" sldId="262"/>
            <ac:spMk id="130" creationId="{00000000-0000-0000-0000-000000000000}"/>
          </ac:spMkLst>
        </pc:spChg>
        <pc:spChg chg="mod">
          <ac:chgData name="monika.jaded@gmail.com" userId="944649352dddb27d" providerId="LiveId" clId="{D79CF5A2-8434-41D0-96D8-F6BFF857601B}" dt="2022-10-29T15:48:15.727" v="40" actId="113"/>
          <ac:spMkLst>
            <pc:docMk/>
            <pc:sldMk cId="0" sldId="262"/>
            <ac:spMk id="132" creationId="{00000000-0000-0000-0000-000000000000}"/>
          </ac:spMkLst>
        </pc:spChg>
        <pc:spChg chg="mod">
          <ac:chgData name="monika.jaded@gmail.com" userId="944649352dddb27d" providerId="LiveId" clId="{D79CF5A2-8434-41D0-96D8-F6BFF857601B}" dt="2022-10-29T15:52:17.975" v="57" actId="113"/>
          <ac:spMkLst>
            <pc:docMk/>
            <pc:sldMk cId="0" sldId="262"/>
            <ac:spMk id="134" creationId="{00000000-0000-0000-0000-000000000000}"/>
          </ac:spMkLst>
        </pc:spChg>
        <pc:spChg chg="mod">
          <ac:chgData name="monika.jaded@gmail.com" userId="944649352dddb27d" providerId="LiveId" clId="{D79CF5A2-8434-41D0-96D8-F6BFF857601B}" dt="2022-10-29T15:53:00.937" v="59" actId="113"/>
          <ac:spMkLst>
            <pc:docMk/>
            <pc:sldMk cId="0" sldId="262"/>
            <ac:spMk id="136" creationId="{00000000-0000-0000-0000-000000000000}"/>
          </ac:spMkLst>
        </pc:spChg>
      </pc:sldChg>
      <pc:sldChg chg="modSp mod">
        <pc:chgData name="monika.jaded@gmail.com" userId="944649352dddb27d" providerId="LiveId" clId="{D79CF5A2-8434-41D0-96D8-F6BFF857601B}" dt="2022-10-29T15:53:56.185" v="63" actId="403"/>
        <pc:sldMkLst>
          <pc:docMk/>
          <pc:sldMk cId="0" sldId="263"/>
        </pc:sldMkLst>
        <pc:spChg chg="mod">
          <ac:chgData name="monika.jaded@gmail.com" userId="944649352dddb27d" providerId="LiveId" clId="{D79CF5A2-8434-41D0-96D8-F6BFF857601B}" dt="2022-10-29T15:53:25.710" v="61" actId="27636"/>
          <ac:spMkLst>
            <pc:docMk/>
            <pc:sldMk cId="0" sldId="263"/>
            <ac:spMk id="142" creationId="{00000000-0000-0000-0000-000000000000}"/>
          </ac:spMkLst>
        </pc:spChg>
        <pc:spChg chg="mod">
          <ac:chgData name="monika.jaded@gmail.com" userId="944649352dddb27d" providerId="LiveId" clId="{D79CF5A2-8434-41D0-96D8-F6BFF857601B}" dt="2022-10-29T15:53:56.185" v="63" actId="403"/>
          <ac:spMkLst>
            <pc:docMk/>
            <pc:sldMk cId="0" sldId="263"/>
            <ac:spMk id="143" creationId="{00000000-0000-0000-0000-000000000000}"/>
          </ac:spMkLst>
        </pc:spChg>
      </pc:sldChg>
      <pc:sldChg chg="modSp mod">
        <pc:chgData name="monika.jaded@gmail.com" userId="944649352dddb27d" providerId="LiveId" clId="{D79CF5A2-8434-41D0-96D8-F6BFF857601B}" dt="2022-10-29T16:02:03.401" v="150" actId="1036"/>
        <pc:sldMkLst>
          <pc:docMk/>
          <pc:sldMk cId="0" sldId="264"/>
        </pc:sldMkLst>
        <pc:spChg chg="mod">
          <ac:chgData name="monika.jaded@gmail.com" userId="944649352dddb27d" providerId="LiveId" clId="{D79CF5A2-8434-41D0-96D8-F6BFF857601B}" dt="2022-10-29T15:54:32.462" v="64"/>
          <ac:spMkLst>
            <pc:docMk/>
            <pc:sldMk cId="0" sldId="264"/>
            <ac:spMk id="148" creationId="{00000000-0000-0000-0000-000000000000}"/>
          </ac:spMkLst>
        </pc:spChg>
        <pc:spChg chg="mod">
          <ac:chgData name="monika.jaded@gmail.com" userId="944649352dddb27d" providerId="LiveId" clId="{D79CF5A2-8434-41D0-96D8-F6BFF857601B}" dt="2022-10-29T15:58:54.596" v="110" actId="403"/>
          <ac:spMkLst>
            <pc:docMk/>
            <pc:sldMk cId="0" sldId="264"/>
            <ac:spMk id="153" creationId="{00000000-0000-0000-0000-000000000000}"/>
          </ac:spMkLst>
        </pc:spChg>
        <pc:spChg chg="mod">
          <ac:chgData name="monika.jaded@gmail.com" userId="944649352dddb27d" providerId="LiveId" clId="{D79CF5A2-8434-41D0-96D8-F6BFF857601B}" dt="2022-10-29T15:56:10.252" v="84" actId="1036"/>
          <ac:spMkLst>
            <pc:docMk/>
            <pc:sldMk cId="0" sldId="264"/>
            <ac:spMk id="154" creationId="{00000000-0000-0000-0000-000000000000}"/>
          </ac:spMkLst>
        </pc:spChg>
        <pc:spChg chg="mod">
          <ac:chgData name="monika.jaded@gmail.com" userId="944649352dddb27d" providerId="LiveId" clId="{D79CF5A2-8434-41D0-96D8-F6BFF857601B}" dt="2022-10-29T15:58:48.733" v="108" actId="14100"/>
          <ac:spMkLst>
            <pc:docMk/>
            <pc:sldMk cId="0" sldId="264"/>
            <ac:spMk id="156" creationId="{00000000-0000-0000-0000-000000000000}"/>
          </ac:spMkLst>
        </pc:spChg>
        <pc:spChg chg="mod">
          <ac:chgData name="monika.jaded@gmail.com" userId="944649352dddb27d" providerId="LiveId" clId="{D79CF5A2-8434-41D0-96D8-F6BFF857601B}" dt="2022-10-29T15:57:11.733" v="101" actId="1035"/>
          <ac:spMkLst>
            <pc:docMk/>
            <pc:sldMk cId="0" sldId="264"/>
            <ac:spMk id="157" creationId="{00000000-0000-0000-0000-000000000000}"/>
          </ac:spMkLst>
        </pc:spChg>
        <pc:spChg chg="mod">
          <ac:chgData name="monika.jaded@gmail.com" userId="944649352dddb27d" providerId="LiveId" clId="{D79CF5A2-8434-41D0-96D8-F6BFF857601B}" dt="2022-10-29T16:00:21.161" v="127" actId="2710"/>
          <ac:spMkLst>
            <pc:docMk/>
            <pc:sldMk cId="0" sldId="264"/>
            <ac:spMk id="159" creationId="{00000000-0000-0000-0000-000000000000}"/>
          </ac:spMkLst>
        </pc:spChg>
        <pc:spChg chg="mod">
          <ac:chgData name="monika.jaded@gmail.com" userId="944649352dddb27d" providerId="LiveId" clId="{D79CF5A2-8434-41D0-96D8-F6BFF857601B}" dt="2022-10-29T16:00:30.005" v="128" actId="313"/>
          <ac:spMkLst>
            <pc:docMk/>
            <pc:sldMk cId="0" sldId="264"/>
            <ac:spMk id="160" creationId="{00000000-0000-0000-0000-000000000000}"/>
          </ac:spMkLst>
        </pc:spChg>
        <pc:spChg chg="mod">
          <ac:chgData name="monika.jaded@gmail.com" userId="944649352dddb27d" providerId="LiveId" clId="{D79CF5A2-8434-41D0-96D8-F6BFF857601B}" dt="2022-10-29T16:01:50.560" v="135" actId="2710"/>
          <ac:spMkLst>
            <pc:docMk/>
            <pc:sldMk cId="0" sldId="264"/>
            <ac:spMk id="162" creationId="{00000000-0000-0000-0000-000000000000}"/>
          </ac:spMkLst>
        </pc:spChg>
        <pc:spChg chg="mod">
          <ac:chgData name="monika.jaded@gmail.com" userId="944649352dddb27d" providerId="LiveId" clId="{D79CF5A2-8434-41D0-96D8-F6BFF857601B}" dt="2022-10-29T16:02:03.401" v="150" actId="1036"/>
          <ac:spMkLst>
            <pc:docMk/>
            <pc:sldMk cId="0" sldId="264"/>
            <ac:spMk id="163" creationId="{00000000-0000-0000-0000-000000000000}"/>
          </ac:spMkLst>
        </pc:spChg>
      </pc:sldChg>
      <pc:sldChg chg="modSp mod">
        <pc:chgData name="monika.jaded@gmail.com" userId="944649352dddb27d" providerId="LiveId" clId="{D79CF5A2-8434-41D0-96D8-F6BFF857601B}" dt="2022-10-29T16:03:52.023" v="157" actId="123"/>
        <pc:sldMkLst>
          <pc:docMk/>
          <pc:sldMk cId="0" sldId="265"/>
        </pc:sldMkLst>
        <pc:spChg chg="mod">
          <ac:chgData name="monika.jaded@gmail.com" userId="944649352dddb27d" providerId="LiveId" clId="{D79CF5A2-8434-41D0-96D8-F6BFF857601B}" dt="2022-10-29T16:02:42.231" v="151"/>
          <ac:spMkLst>
            <pc:docMk/>
            <pc:sldMk cId="0" sldId="265"/>
            <ac:spMk id="169" creationId="{00000000-0000-0000-0000-000000000000}"/>
          </ac:spMkLst>
        </pc:spChg>
        <pc:spChg chg="mod">
          <ac:chgData name="monika.jaded@gmail.com" userId="944649352dddb27d" providerId="LiveId" clId="{D79CF5A2-8434-41D0-96D8-F6BFF857601B}" dt="2022-10-29T16:03:52.023" v="157" actId="123"/>
          <ac:spMkLst>
            <pc:docMk/>
            <pc:sldMk cId="0" sldId="265"/>
            <ac:spMk id="170" creationId="{00000000-0000-0000-0000-000000000000}"/>
          </ac:spMkLst>
        </pc:spChg>
      </pc:sldChg>
      <pc:sldChg chg="modSp mod">
        <pc:chgData name="monika.jaded@gmail.com" userId="944649352dddb27d" providerId="LiveId" clId="{D79CF5A2-8434-41D0-96D8-F6BFF857601B}" dt="2022-10-29T16:37:46.750" v="308" actId="313"/>
        <pc:sldMkLst>
          <pc:docMk/>
          <pc:sldMk cId="0" sldId="266"/>
        </pc:sldMkLst>
        <pc:spChg chg="mod">
          <ac:chgData name="monika.jaded@gmail.com" userId="944649352dddb27d" providerId="LiveId" clId="{D79CF5A2-8434-41D0-96D8-F6BFF857601B}" dt="2022-10-29T16:37:46.750" v="308" actId="313"/>
          <ac:spMkLst>
            <pc:docMk/>
            <pc:sldMk cId="0" sldId="266"/>
            <ac:spMk id="176" creationId="{00000000-0000-0000-0000-000000000000}"/>
          </ac:spMkLst>
        </pc:spChg>
        <pc:spChg chg="mod">
          <ac:chgData name="monika.jaded@gmail.com" userId="944649352dddb27d" providerId="LiveId" clId="{D79CF5A2-8434-41D0-96D8-F6BFF857601B}" dt="2022-10-29T16:04:07.976" v="158"/>
          <ac:spMkLst>
            <pc:docMk/>
            <pc:sldMk cId="0" sldId="266"/>
            <ac:spMk id="177" creationId="{00000000-0000-0000-0000-000000000000}"/>
          </ac:spMkLst>
        </pc:spChg>
      </pc:sldChg>
      <pc:sldChg chg="modSp mod">
        <pc:chgData name="monika.jaded@gmail.com" userId="944649352dddb27d" providerId="LiveId" clId="{D79CF5A2-8434-41D0-96D8-F6BFF857601B}" dt="2022-10-29T16:09:39.046" v="183" actId="20577"/>
        <pc:sldMkLst>
          <pc:docMk/>
          <pc:sldMk cId="0" sldId="267"/>
        </pc:sldMkLst>
        <pc:spChg chg="mod">
          <ac:chgData name="monika.jaded@gmail.com" userId="944649352dddb27d" providerId="LiveId" clId="{D79CF5A2-8434-41D0-96D8-F6BFF857601B}" dt="2022-10-29T16:06:42.577" v="170"/>
          <ac:spMkLst>
            <pc:docMk/>
            <pc:sldMk cId="0" sldId="267"/>
            <ac:spMk id="183" creationId="{00000000-0000-0000-0000-000000000000}"/>
          </ac:spMkLst>
        </pc:spChg>
        <pc:spChg chg="mod">
          <ac:chgData name="monika.jaded@gmail.com" userId="944649352dddb27d" providerId="LiveId" clId="{D79CF5A2-8434-41D0-96D8-F6BFF857601B}" dt="2022-10-29T16:07:10.952" v="174" actId="403"/>
          <ac:spMkLst>
            <pc:docMk/>
            <pc:sldMk cId="0" sldId="267"/>
            <ac:spMk id="184" creationId="{00000000-0000-0000-0000-000000000000}"/>
          </ac:spMkLst>
        </pc:spChg>
        <pc:spChg chg="mod">
          <ac:chgData name="monika.jaded@gmail.com" userId="944649352dddb27d" providerId="LiveId" clId="{D79CF5A2-8434-41D0-96D8-F6BFF857601B}" dt="2022-10-29T16:09:39.046" v="183" actId="20577"/>
          <ac:spMkLst>
            <pc:docMk/>
            <pc:sldMk cId="0" sldId="267"/>
            <ac:spMk id="185" creationId="{00000000-0000-0000-0000-000000000000}"/>
          </ac:spMkLst>
        </pc:spChg>
      </pc:sldChg>
      <pc:sldChg chg="modSp mod">
        <pc:chgData name="monika.jaded@gmail.com" userId="944649352dddb27d" providerId="LiveId" clId="{D79CF5A2-8434-41D0-96D8-F6BFF857601B}" dt="2022-10-29T16:10:14.033" v="184"/>
        <pc:sldMkLst>
          <pc:docMk/>
          <pc:sldMk cId="0" sldId="268"/>
        </pc:sldMkLst>
        <pc:spChg chg="mod">
          <ac:chgData name="monika.jaded@gmail.com" userId="944649352dddb27d" providerId="LiveId" clId="{D79CF5A2-8434-41D0-96D8-F6BFF857601B}" dt="2022-10-29T16:10:14.033" v="184"/>
          <ac:spMkLst>
            <pc:docMk/>
            <pc:sldMk cId="0" sldId="268"/>
            <ac:spMk id="195" creationId="{00000000-0000-0000-0000-000000000000}"/>
          </ac:spMkLst>
        </pc:spChg>
      </pc:sldChg>
      <pc:sldChg chg="modSp mod">
        <pc:chgData name="monika.jaded@gmail.com" userId="944649352dddb27d" providerId="LiveId" clId="{D79CF5A2-8434-41D0-96D8-F6BFF857601B}" dt="2022-10-29T16:37:55.253" v="309" actId="313"/>
        <pc:sldMkLst>
          <pc:docMk/>
          <pc:sldMk cId="0" sldId="269"/>
        </pc:sldMkLst>
        <pc:spChg chg="mod">
          <ac:chgData name="monika.jaded@gmail.com" userId="944649352dddb27d" providerId="LiveId" clId="{D79CF5A2-8434-41D0-96D8-F6BFF857601B}" dt="2022-10-29T16:37:55.253" v="309" actId="313"/>
          <ac:spMkLst>
            <pc:docMk/>
            <pc:sldMk cId="0" sldId="269"/>
            <ac:spMk id="201" creationId="{00000000-0000-0000-0000-000000000000}"/>
          </ac:spMkLst>
        </pc:spChg>
        <pc:spChg chg="mod">
          <ac:chgData name="monika.jaded@gmail.com" userId="944649352dddb27d" providerId="LiveId" clId="{D79CF5A2-8434-41D0-96D8-F6BFF857601B}" dt="2022-10-29T16:10:42.827" v="185"/>
          <ac:spMkLst>
            <pc:docMk/>
            <pc:sldMk cId="0" sldId="269"/>
            <ac:spMk id="202" creationId="{00000000-0000-0000-0000-000000000000}"/>
          </ac:spMkLst>
        </pc:spChg>
      </pc:sldChg>
      <pc:sldChg chg="modSp mod">
        <pc:chgData name="monika.jaded@gmail.com" userId="944649352dddb27d" providerId="LiveId" clId="{D79CF5A2-8434-41D0-96D8-F6BFF857601B}" dt="2022-10-29T16:13:47.555" v="196" actId="123"/>
        <pc:sldMkLst>
          <pc:docMk/>
          <pc:sldMk cId="0" sldId="270"/>
        </pc:sldMkLst>
        <pc:spChg chg="mod">
          <ac:chgData name="monika.jaded@gmail.com" userId="944649352dddb27d" providerId="LiveId" clId="{D79CF5A2-8434-41D0-96D8-F6BFF857601B}" dt="2022-10-29T16:13:47.555" v="196" actId="123"/>
          <ac:spMkLst>
            <pc:docMk/>
            <pc:sldMk cId="0" sldId="270"/>
            <ac:spMk id="208" creationId="{00000000-0000-0000-0000-000000000000}"/>
          </ac:spMkLst>
        </pc:spChg>
        <pc:spChg chg="mod">
          <ac:chgData name="monika.jaded@gmail.com" userId="944649352dddb27d" providerId="LiveId" clId="{D79CF5A2-8434-41D0-96D8-F6BFF857601B}" dt="2022-10-29T16:12:24.590" v="192"/>
          <ac:spMkLst>
            <pc:docMk/>
            <pc:sldMk cId="0" sldId="270"/>
            <ac:spMk id="209" creationId="{00000000-0000-0000-0000-000000000000}"/>
          </ac:spMkLst>
        </pc:spChg>
      </pc:sldChg>
      <pc:sldChg chg="modSp mod">
        <pc:chgData name="monika.jaded@gmail.com" userId="944649352dddb27d" providerId="LiveId" clId="{D79CF5A2-8434-41D0-96D8-F6BFF857601B}" dt="2022-10-29T16:15:29.797" v="215" actId="27636"/>
        <pc:sldMkLst>
          <pc:docMk/>
          <pc:sldMk cId="0" sldId="271"/>
        </pc:sldMkLst>
        <pc:spChg chg="mod">
          <ac:chgData name="monika.jaded@gmail.com" userId="944649352dddb27d" providerId="LiveId" clId="{D79CF5A2-8434-41D0-96D8-F6BFF857601B}" dt="2022-10-29T16:14:32.388" v="210" actId="20577"/>
          <ac:spMkLst>
            <pc:docMk/>
            <pc:sldMk cId="0" sldId="271"/>
            <ac:spMk id="215" creationId="{00000000-0000-0000-0000-000000000000}"/>
          </ac:spMkLst>
        </pc:spChg>
        <pc:spChg chg="mod">
          <ac:chgData name="monika.jaded@gmail.com" userId="944649352dddb27d" providerId="LiveId" clId="{D79CF5A2-8434-41D0-96D8-F6BFF857601B}" dt="2022-10-29T16:15:29.797" v="215" actId="27636"/>
          <ac:spMkLst>
            <pc:docMk/>
            <pc:sldMk cId="0" sldId="271"/>
            <ac:spMk id="216" creationId="{00000000-0000-0000-0000-000000000000}"/>
          </ac:spMkLst>
        </pc:spChg>
      </pc:sldChg>
      <pc:sldChg chg="modSp mod">
        <pc:chgData name="monika.jaded@gmail.com" userId="944649352dddb27d" providerId="LiveId" clId="{D79CF5A2-8434-41D0-96D8-F6BFF857601B}" dt="2022-10-29T16:21:37.880" v="225"/>
        <pc:sldMkLst>
          <pc:docMk/>
          <pc:sldMk cId="0" sldId="272"/>
        </pc:sldMkLst>
        <pc:spChg chg="mod">
          <ac:chgData name="monika.jaded@gmail.com" userId="944649352dddb27d" providerId="LiveId" clId="{D79CF5A2-8434-41D0-96D8-F6BFF857601B}" dt="2022-10-29T16:18:04.383" v="217" actId="207"/>
          <ac:spMkLst>
            <pc:docMk/>
            <pc:sldMk cId="0" sldId="272"/>
            <ac:spMk id="224" creationId="{00000000-0000-0000-0000-000000000000}"/>
          </ac:spMkLst>
        </pc:spChg>
        <pc:spChg chg="mod">
          <ac:chgData name="monika.jaded@gmail.com" userId="944649352dddb27d" providerId="LiveId" clId="{D79CF5A2-8434-41D0-96D8-F6BFF857601B}" dt="2022-10-29T16:20:02.962" v="222" actId="27636"/>
          <ac:spMkLst>
            <pc:docMk/>
            <pc:sldMk cId="0" sldId="272"/>
            <ac:spMk id="225" creationId="{00000000-0000-0000-0000-000000000000}"/>
          </ac:spMkLst>
        </pc:spChg>
        <pc:spChg chg="mod">
          <ac:chgData name="monika.jaded@gmail.com" userId="944649352dddb27d" providerId="LiveId" clId="{D79CF5A2-8434-41D0-96D8-F6BFF857601B}" dt="2022-10-29T16:18:31.044" v="218"/>
          <ac:spMkLst>
            <pc:docMk/>
            <pc:sldMk cId="0" sldId="272"/>
            <ac:spMk id="226" creationId="{00000000-0000-0000-0000-000000000000}"/>
          </ac:spMkLst>
        </pc:spChg>
        <pc:spChg chg="mod">
          <ac:chgData name="monika.jaded@gmail.com" userId="944649352dddb27d" providerId="LiveId" clId="{D79CF5A2-8434-41D0-96D8-F6BFF857601B}" dt="2022-10-29T16:20:59.759" v="224" actId="27636"/>
          <ac:spMkLst>
            <pc:docMk/>
            <pc:sldMk cId="0" sldId="272"/>
            <ac:spMk id="227" creationId="{00000000-0000-0000-0000-000000000000}"/>
          </ac:spMkLst>
        </pc:spChg>
        <pc:spChg chg="mod">
          <ac:chgData name="monika.jaded@gmail.com" userId="944649352dddb27d" providerId="LiveId" clId="{D79CF5A2-8434-41D0-96D8-F6BFF857601B}" dt="2022-10-29T16:18:56.862" v="219"/>
          <ac:spMkLst>
            <pc:docMk/>
            <pc:sldMk cId="0" sldId="272"/>
            <ac:spMk id="228" creationId="{00000000-0000-0000-0000-000000000000}"/>
          </ac:spMkLst>
        </pc:spChg>
        <pc:spChg chg="mod">
          <ac:chgData name="monika.jaded@gmail.com" userId="944649352dddb27d" providerId="LiveId" clId="{D79CF5A2-8434-41D0-96D8-F6BFF857601B}" dt="2022-10-29T16:21:37.880" v="225"/>
          <ac:spMkLst>
            <pc:docMk/>
            <pc:sldMk cId="0" sldId="272"/>
            <ac:spMk id="229" creationId="{00000000-0000-0000-0000-000000000000}"/>
          </ac:spMkLst>
        </pc:spChg>
        <pc:spChg chg="mod">
          <ac:chgData name="monika.jaded@gmail.com" userId="944649352dddb27d" providerId="LiveId" clId="{D79CF5A2-8434-41D0-96D8-F6BFF857601B}" dt="2022-10-29T16:19:19.721" v="220"/>
          <ac:spMkLst>
            <pc:docMk/>
            <pc:sldMk cId="0" sldId="272"/>
            <ac:spMk id="230" creationId="{00000000-0000-0000-0000-000000000000}"/>
          </ac:spMkLst>
        </pc:spChg>
      </pc:sldChg>
      <pc:sldChg chg="modSp mod">
        <pc:chgData name="monika.jaded@gmail.com" userId="944649352dddb27d" providerId="LiveId" clId="{D79CF5A2-8434-41D0-96D8-F6BFF857601B}" dt="2022-10-29T16:24:23.296" v="236" actId="20577"/>
        <pc:sldMkLst>
          <pc:docMk/>
          <pc:sldMk cId="0" sldId="273"/>
        </pc:sldMkLst>
        <pc:spChg chg="mod">
          <ac:chgData name="monika.jaded@gmail.com" userId="944649352dddb27d" providerId="LiveId" clId="{D79CF5A2-8434-41D0-96D8-F6BFF857601B}" dt="2022-10-29T16:24:23.296" v="236" actId="20577"/>
          <ac:spMkLst>
            <pc:docMk/>
            <pc:sldMk cId="0" sldId="273"/>
            <ac:spMk id="235" creationId="{00000000-0000-0000-0000-000000000000}"/>
          </ac:spMkLst>
        </pc:spChg>
        <pc:spChg chg="mod">
          <ac:chgData name="monika.jaded@gmail.com" userId="944649352dddb27d" providerId="LiveId" clId="{D79CF5A2-8434-41D0-96D8-F6BFF857601B}" dt="2022-10-29T16:22:09.050" v="226"/>
          <ac:spMkLst>
            <pc:docMk/>
            <pc:sldMk cId="0" sldId="273"/>
            <ac:spMk id="236" creationId="{00000000-0000-0000-0000-000000000000}"/>
          </ac:spMkLst>
        </pc:spChg>
      </pc:sldChg>
      <pc:sldChg chg="modSp mod">
        <pc:chgData name="monika.jaded@gmail.com" userId="944649352dddb27d" providerId="LiveId" clId="{D79CF5A2-8434-41D0-96D8-F6BFF857601B}" dt="2022-10-29T16:26:07.090" v="244" actId="14100"/>
        <pc:sldMkLst>
          <pc:docMk/>
          <pc:sldMk cId="0" sldId="274"/>
        </pc:sldMkLst>
        <pc:spChg chg="mod">
          <ac:chgData name="monika.jaded@gmail.com" userId="944649352dddb27d" providerId="LiveId" clId="{D79CF5A2-8434-41D0-96D8-F6BFF857601B}" dt="2022-10-29T16:26:07.090" v="244" actId="14100"/>
          <ac:spMkLst>
            <pc:docMk/>
            <pc:sldMk cId="0" sldId="274"/>
            <ac:spMk id="241" creationId="{00000000-0000-0000-0000-000000000000}"/>
          </ac:spMkLst>
        </pc:spChg>
        <pc:spChg chg="mod">
          <ac:chgData name="monika.jaded@gmail.com" userId="944649352dddb27d" providerId="LiveId" clId="{D79CF5A2-8434-41D0-96D8-F6BFF857601B}" dt="2022-10-29T16:24:58.897" v="238" actId="27636"/>
          <ac:spMkLst>
            <pc:docMk/>
            <pc:sldMk cId="0" sldId="274"/>
            <ac:spMk id="242" creationId="{00000000-0000-0000-0000-000000000000}"/>
          </ac:spMkLst>
        </pc:spChg>
      </pc:sldChg>
      <pc:sldChg chg="modSp mod">
        <pc:chgData name="monika.jaded@gmail.com" userId="944649352dddb27d" providerId="LiveId" clId="{D79CF5A2-8434-41D0-96D8-F6BFF857601B}" dt="2022-10-29T16:30:01.527" v="251" actId="403"/>
        <pc:sldMkLst>
          <pc:docMk/>
          <pc:sldMk cId="0" sldId="275"/>
        </pc:sldMkLst>
        <pc:spChg chg="mod">
          <ac:chgData name="monika.jaded@gmail.com" userId="944649352dddb27d" providerId="LiveId" clId="{D79CF5A2-8434-41D0-96D8-F6BFF857601B}" dt="2022-10-29T16:30:01.527" v="251" actId="403"/>
          <ac:spMkLst>
            <pc:docMk/>
            <pc:sldMk cId="0" sldId="275"/>
            <ac:spMk id="248" creationId="{00000000-0000-0000-0000-000000000000}"/>
          </ac:spMkLst>
        </pc:spChg>
        <pc:spChg chg="mod">
          <ac:chgData name="monika.jaded@gmail.com" userId="944649352dddb27d" providerId="LiveId" clId="{D79CF5A2-8434-41D0-96D8-F6BFF857601B}" dt="2022-10-29T16:29:17.740" v="246" actId="27636"/>
          <ac:spMkLst>
            <pc:docMk/>
            <pc:sldMk cId="0" sldId="275"/>
            <ac:spMk id="249" creationId="{00000000-0000-0000-0000-000000000000}"/>
          </ac:spMkLst>
        </pc:spChg>
      </pc:sldChg>
      <pc:sldChg chg="modSp mod">
        <pc:chgData name="monika.jaded@gmail.com" userId="944649352dddb27d" providerId="LiveId" clId="{D79CF5A2-8434-41D0-96D8-F6BFF857601B}" dt="2022-10-29T16:32:12.743" v="262" actId="255"/>
        <pc:sldMkLst>
          <pc:docMk/>
          <pc:sldMk cId="0" sldId="276"/>
        </pc:sldMkLst>
        <pc:spChg chg="mod">
          <ac:chgData name="monika.jaded@gmail.com" userId="944649352dddb27d" providerId="LiveId" clId="{D79CF5A2-8434-41D0-96D8-F6BFF857601B}" dt="2022-10-29T16:32:12.743" v="262" actId="255"/>
          <ac:spMkLst>
            <pc:docMk/>
            <pc:sldMk cId="0" sldId="276"/>
            <ac:spMk id="255" creationId="{00000000-0000-0000-0000-000000000000}"/>
          </ac:spMkLst>
        </pc:spChg>
        <pc:spChg chg="mod">
          <ac:chgData name="monika.jaded@gmail.com" userId="944649352dddb27d" providerId="LiveId" clId="{D79CF5A2-8434-41D0-96D8-F6BFF857601B}" dt="2022-10-29T16:30:36.370" v="253"/>
          <ac:spMkLst>
            <pc:docMk/>
            <pc:sldMk cId="0" sldId="276"/>
            <ac:spMk id="256" creationId="{00000000-0000-0000-0000-000000000000}"/>
          </ac:spMkLst>
        </pc:spChg>
      </pc:sldChg>
      <pc:sldChg chg="modSp mod">
        <pc:chgData name="monika.jaded@gmail.com" userId="944649352dddb27d" providerId="LiveId" clId="{D79CF5A2-8434-41D0-96D8-F6BFF857601B}" dt="2022-10-29T16:36:07.339" v="302" actId="20577"/>
        <pc:sldMkLst>
          <pc:docMk/>
          <pc:sldMk cId="0" sldId="277"/>
        </pc:sldMkLst>
        <pc:spChg chg="mod">
          <ac:chgData name="monika.jaded@gmail.com" userId="944649352dddb27d" providerId="LiveId" clId="{D79CF5A2-8434-41D0-96D8-F6BFF857601B}" dt="2022-10-29T16:36:07.339" v="302" actId="20577"/>
          <ac:spMkLst>
            <pc:docMk/>
            <pc:sldMk cId="0" sldId="277"/>
            <ac:spMk id="263" creationId="{00000000-0000-0000-0000-000000000000}"/>
          </ac:spMkLst>
        </pc:spChg>
      </pc:sldChg>
      <pc:sldChg chg="modSp mod">
        <pc:chgData name="monika.jaded@gmail.com" userId="944649352dddb27d" providerId="LiveId" clId="{D79CF5A2-8434-41D0-96D8-F6BFF857601B}" dt="2022-10-29T16:38:46.945" v="311" actId="313"/>
        <pc:sldMkLst>
          <pc:docMk/>
          <pc:sldMk cId="0" sldId="278"/>
        </pc:sldMkLst>
        <pc:spChg chg="mod">
          <ac:chgData name="monika.jaded@gmail.com" userId="944649352dddb27d" providerId="LiveId" clId="{D79CF5A2-8434-41D0-96D8-F6BFF857601B}" dt="2022-10-29T16:38:46.945" v="311" actId="313"/>
          <ac:spMkLst>
            <pc:docMk/>
            <pc:sldMk cId="0" sldId="278"/>
            <ac:spMk id="269" creationId="{00000000-0000-0000-0000-000000000000}"/>
          </ac:spMkLst>
        </pc:spChg>
        <pc:spChg chg="mod">
          <ac:chgData name="monika.jaded@gmail.com" userId="944649352dddb27d" providerId="LiveId" clId="{D79CF5A2-8434-41D0-96D8-F6BFF857601B}" dt="2022-10-29T16:35:31.326" v="276" actId="20577"/>
          <ac:spMkLst>
            <pc:docMk/>
            <pc:sldMk cId="0" sldId="278"/>
            <ac:spMk id="270" creationId="{00000000-0000-0000-0000-000000000000}"/>
          </ac:spMkLst>
        </pc:spChg>
      </pc:sldChg>
      <pc:sldChg chg="modSp mod">
        <pc:chgData name="monika.jaded@gmail.com" userId="944649352dddb27d" providerId="LiveId" clId="{D79CF5A2-8434-41D0-96D8-F6BFF857601B}" dt="2022-10-29T16:39:49.811" v="312"/>
        <pc:sldMkLst>
          <pc:docMk/>
          <pc:sldMk cId="0" sldId="279"/>
        </pc:sldMkLst>
        <pc:spChg chg="mod">
          <ac:chgData name="monika.jaded@gmail.com" userId="944649352dddb27d" providerId="LiveId" clId="{D79CF5A2-8434-41D0-96D8-F6BFF857601B}" dt="2022-10-29T16:39:49.811" v="312"/>
          <ac:spMkLst>
            <pc:docMk/>
            <pc:sldMk cId="0" sldId="279"/>
            <ac:spMk id="275" creationId="{00000000-0000-0000-0000-000000000000}"/>
          </ac:spMkLst>
        </pc:spChg>
        <pc:spChg chg="mod">
          <ac:chgData name="monika.jaded@gmail.com" userId="944649352dddb27d" providerId="LiveId" clId="{D79CF5A2-8434-41D0-96D8-F6BFF857601B}" dt="2022-10-29T16:34:51.602" v="268"/>
          <ac:spMkLst>
            <pc:docMk/>
            <pc:sldMk cId="0" sldId="279"/>
            <ac:spMk id="276" creationId="{00000000-0000-0000-0000-000000000000}"/>
          </ac:spMkLst>
        </pc:spChg>
      </pc:sldChg>
      <pc:sldChg chg="modSp mod">
        <pc:chgData name="monika.jaded@gmail.com" userId="944649352dddb27d" providerId="LiveId" clId="{D79CF5A2-8434-41D0-96D8-F6BFF857601B}" dt="2022-10-29T16:42:55.637" v="328" actId="123"/>
        <pc:sldMkLst>
          <pc:docMk/>
          <pc:sldMk cId="0" sldId="280"/>
        </pc:sldMkLst>
        <pc:spChg chg="mod">
          <ac:chgData name="monika.jaded@gmail.com" userId="944649352dddb27d" providerId="LiveId" clId="{D79CF5A2-8434-41D0-96D8-F6BFF857601B}" dt="2022-10-29T16:40:54.949" v="326" actId="20577"/>
          <ac:spMkLst>
            <pc:docMk/>
            <pc:sldMk cId="0" sldId="280"/>
            <ac:spMk id="282" creationId="{00000000-0000-0000-0000-000000000000}"/>
          </ac:spMkLst>
        </pc:spChg>
        <pc:spChg chg="mod">
          <ac:chgData name="monika.jaded@gmail.com" userId="944649352dddb27d" providerId="LiveId" clId="{D79CF5A2-8434-41D0-96D8-F6BFF857601B}" dt="2022-10-29T16:42:55.637" v="328" actId="123"/>
          <ac:spMkLst>
            <pc:docMk/>
            <pc:sldMk cId="0" sldId="280"/>
            <ac:spMk id="283" creationId="{00000000-0000-0000-0000-000000000000}"/>
          </ac:spMkLst>
        </pc:spChg>
      </pc:sldChg>
      <pc:sldChg chg="modSp mod">
        <pc:chgData name="monika.jaded@gmail.com" userId="944649352dddb27d" providerId="LiveId" clId="{D79CF5A2-8434-41D0-96D8-F6BFF857601B}" dt="2022-10-29T16:43:24.001" v="329"/>
        <pc:sldMkLst>
          <pc:docMk/>
          <pc:sldMk cId="0" sldId="281"/>
        </pc:sldMkLst>
        <pc:spChg chg="mod">
          <ac:chgData name="monika.jaded@gmail.com" userId="944649352dddb27d" providerId="LiveId" clId="{D79CF5A2-8434-41D0-96D8-F6BFF857601B}" dt="2022-10-29T16:43:24.001" v="329"/>
          <ac:spMkLst>
            <pc:docMk/>
            <pc:sldMk cId="0" sldId="281"/>
            <ac:spMk id="290" creationId="{00000000-0000-0000-0000-000000000000}"/>
          </ac:spMkLst>
        </pc:spChg>
      </pc:sldChg>
      <pc:sldChg chg="modSp mod">
        <pc:chgData name="monika.jaded@gmail.com" userId="944649352dddb27d" providerId="LiveId" clId="{D79CF5A2-8434-41D0-96D8-F6BFF857601B}" dt="2022-10-29T16:46:35.848" v="331"/>
        <pc:sldMkLst>
          <pc:docMk/>
          <pc:sldMk cId="0" sldId="282"/>
        </pc:sldMkLst>
        <pc:spChg chg="mod">
          <ac:chgData name="monika.jaded@gmail.com" userId="944649352dddb27d" providerId="LiveId" clId="{D79CF5A2-8434-41D0-96D8-F6BFF857601B}" dt="2022-10-29T16:43:56.975" v="330"/>
          <ac:spMkLst>
            <pc:docMk/>
            <pc:sldMk cId="0" sldId="282"/>
            <ac:spMk id="296" creationId="{00000000-0000-0000-0000-000000000000}"/>
          </ac:spMkLst>
        </pc:spChg>
        <pc:spChg chg="mod">
          <ac:chgData name="monika.jaded@gmail.com" userId="944649352dddb27d" providerId="LiveId" clId="{D79CF5A2-8434-41D0-96D8-F6BFF857601B}" dt="2022-10-29T16:46:35.848" v="331"/>
          <ac:spMkLst>
            <pc:docMk/>
            <pc:sldMk cId="0" sldId="282"/>
            <ac:spMk id="297" creationId="{00000000-0000-0000-0000-000000000000}"/>
          </ac:spMkLst>
        </pc:spChg>
      </pc:sldChg>
      <pc:sldChg chg="modSp mod">
        <pc:chgData name="monika.jaded@gmail.com" userId="944649352dddb27d" providerId="LiveId" clId="{D79CF5A2-8434-41D0-96D8-F6BFF857601B}" dt="2022-10-29T16:50:16.246" v="349" actId="20577"/>
        <pc:sldMkLst>
          <pc:docMk/>
          <pc:sldMk cId="0" sldId="283"/>
        </pc:sldMkLst>
        <pc:spChg chg="mod">
          <ac:chgData name="monika.jaded@gmail.com" userId="944649352dddb27d" providerId="LiveId" clId="{D79CF5A2-8434-41D0-96D8-F6BFF857601B}" dt="2022-10-29T16:47:04.039" v="333" actId="20577"/>
          <ac:spMkLst>
            <pc:docMk/>
            <pc:sldMk cId="0" sldId="283"/>
            <ac:spMk id="302" creationId="{00000000-0000-0000-0000-000000000000}"/>
          </ac:spMkLst>
        </pc:spChg>
        <pc:spChg chg="mod">
          <ac:chgData name="monika.jaded@gmail.com" userId="944649352dddb27d" providerId="LiveId" clId="{D79CF5A2-8434-41D0-96D8-F6BFF857601B}" dt="2022-10-29T16:50:16.246" v="349" actId="20577"/>
          <ac:spMkLst>
            <pc:docMk/>
            <pc:sldMk cId="0" sldId="283"/>
            <ac:spMk id="303" creationId="{00000000-0000-0000-0000-000000000000}"/>
          </ac:spMkLst>
        </pc:spChg>
      </pc:sldChg>
      <pc:sldChg chg="modSp mod">
        <pc:chgData name="monika.jaded@gmail.com" userId="944649352dddb27d" providerId="LiveId" clId="{D79CF5A2-8434-41D0-96D8-F6BFF857601B}" dt="2022-10-29T16:52:00.860" v="355" actId="20577"/>
        <pc:sldMkLst>
          <pc:docMk/>
          <pc:sldMk cId="0" sldId="284"/>
        </pc:sldMkLst>
        <pc:spChg chg="mod">
          <ac:chgData name="monika.jaded@gmail.com" userId="944649352dddb27d" providerId="LiveId" clId="{D79CF5A2-8434-41D0-96D8-F6BFF857601B}" dt="2022-10-29T16:52:00.860" v="355" actId="20577"/>
          <ac:spMkLst>
            <pc:docMk/>
            <pc:sldMk cId="0" sldId="284"/>
            <ac:spMk id="308" creationId="{00000000-0000-0000-0000-000000000000}"/>
          </ac:spMkLst>
        </pc:spChg>
        <pc:spChg chg="mod">
          <ac:chgData name="monika.jaded@gmail.com" userId="944649352dddb27d" providerId="LiveId" clId="{D79CF5A2-8434-41D0-96D8-F6BFF857601B}" dt="2022-10-29T16:51:47.772" v="353"/>
          <ac:spMkLst>
            <pc:docMk/>
            <pc:sldMk cId="0" sldId="284"/>
            <ac:spMk id="309" creationId="{00000000-0000-0000-0000-000000000000}"/>
          </ac:spMkLst>
        </pc:spChg>
      </pc:sldChg>
      <pc:sldChg chg="modSp mod">
        <pc:chgData name="monika.jaded@gmail.com" userId="944649352dddb27d" providerId="LiveId" clId="{D79CF5A2-8434-41D0-96D8-F6BFF857601B}" dt="2022-10-29T16:52:43.657" v="358"/>
        <pc:sldMkLst>
          <pc:docMk/>
          <pc:sldMk cId="0" sldId="285"/>
        </pc:sldMkLst>
        <pc:spChg chg="mod">
          <ac:chgData name="monika.jaded@gmail.com" userId="944649352dddb27d" providerId="LiveId" clId="{D79CF5A2-8434-41D0-96D8-F6BFF857601B}" dt="2022-10-29T16:52:43.657" v="358"/>
          <ac:spMkLst>
            <pc:docMk/>
            <pc:sldMk cId="0" sldId="285"/>
            <ac:spMk id="314" creationId="{00000000-0000-0000-0000-000000000000}"/>
          </ac:spMkLst>
        </pc:spChg>
        <pc:spChg chg="mod">
          <ac:chgData name="monika.jaded@gmail.com" userId="944649352dddb27d" providerId="LiveId" clId="{D79CF5A2-8434-41D0-96D8-F6BFF857601B}" dt="2022-10-29T16:52:29.304" v="357" actId="403"/>
          <ac:spMkLst>
            <pc:docMk/>
            <pc:sldMk cId="0" sldId="285"/>
            <ac:spMk id="315" creationId="{00000000-0000-0000-0000-000000000000}"/>
          </ac:spMkLst>
        </pc:spChg>
      </pc:sldChg>
      <pc:sldChg chg="modSp mod">
        <pc:chgData name="monika.jaded@gmail.com" userId="944649352dddb27d" providerId="LiveId" clId="{D79CF5A2-8434-41D0-96D8-F6BFF857601B}" dt="2022-10-29T16:54:11.259" v="366" actId="403"/>
        <pc:sldMkLst>
          <pc:docMk/>
          <pc:sldMk cId="0" sldId="286"/>
        </pc:sldMkLst>
        <pc:spChg chg="mod">
          <ac:chgData name="monika.jaded@gmail.com" userId="944649352dddb27d" providerId="LiveId" clId="{D79CF5A2-8434-41D0-96D8-F6BFF857601B}" dt="2022-10-29T16:53:57.976" v="362"/>
          <ac:spMkLst>
            <pc:docMk/>
            <pc:sldMk cId="0" sldId="286"/>
            <ac:spMk id="320" creationId="{00000000-0000-0000-0000-000000000000}"/>
          </ac:spMkLst>
        </pc:spChg>
        <pc:spChg chg="mod">
          <ac:chgData name="monika.jaded@gmail.com" userId="944649352dddb27d" providerId="LiveId" clId="{D79CF5A2-8434-41D0-96D8-F6BFF857601B}" dt="2022-10-29T16:54:11.259" v="366" actId="403"/>
          <ac:spMkLst>
            <pc:docMk/>
            <pc:sldMk cId="0" sldId="286"/>
            <ac:spMk id="321" creationId="{00000000-0000-0000-0000-000000000000}"/>
          </ac:spMkLst>
        </pc:spChg>
      </pc:sldChg>
      <pc:sldChg chg="modSp mod">
        <pc:chgData name="monika.jaded@gmail.com" userId="944649352dddb27d" providerId="LiveId" clId="{D79CF5A2-8434-41D0-96D8-F6BFF857601B}" dt="2022-10-29T16:55:31.463" v="373" actId="403"/>
        <pc:sldMkLst>
          <pc:docMk/>
          <pc:sldMk cId="0" sldId="287"/>
        </pc:sldMkLst>
        <pc:spChg chg="mod">
          <ac:chgData name="monika.jaded@gmail.com" userId="944649352dddb27d" providerId="LiveId" clId="{D79CF5A2-8434-41D0-96D8-F6BFF857601B}" dt="2022-10-29T16:54:48.087" v="367"/>
          <ac:spMkLst>
            <pc:docMk/>
            <pc:sldMk cId="0" sldId="287"/>
            <ac:spMk id="326" creationId="{00000000-0000-0000-0000-000000000000}"/>
          </ac:spMkLst>
        </pc:spChg>
        <pc:spChg chg="mod">
          <ac:chgData name="monika.jaded@gmail.com" userId="944649352dddb27d" providerId="LiveId" clId="{D79CF5A2-8434-41D0-96D8-F6BFF857601B}" dt="2022-10-29T16:55:31.463" v="373" actId="403"/>
          <ac:spMkLst>
            <pc:docMk/>
            <pc:sldMk cId="0" sldId="287"/>
            <ac:spMk id="327" creationId="{00000000-0000-0000-0000-000000000000}"/>
          </ac:spMkLst>
        </pc:spChg>
      </pc:sldChg>
      <pc:sldChg chg="modSp mod">
        <pc:chgData name="monika.jaded@gmail.com" userId="944649352dddb27d" providerId="LiveId" clId="{D79CF5A2-8434-41D0-96D8-F6BFF857601B}" dt="2022-10-29T16:56:49.700" v="381" actId="20577"/>
        <pc:sldMkLst>
          <pc:docMk/>
          <pc:sldMk cId="0" sldId="288"/>
        </pc:sldMkLst>
        <pc:spChg chg="mod">
          <ac:chgData name="monika.jaded@gmail.com" userId="944649352dddb27d" providerId="LiveId" clId="{D79CF5A2-8434-41D0-96D8-F6BFF857601B}" dt="2022-10-29T16:56:49.700" v="381" actId="20577"/>
          <ac:spMkLst>
            <pc:docMk/>
            <pc:sldMk cId="0" sldId="288"/>
            <ac:spMk id="332" creationId="{00000000-0000-0000-0000-000000000000}"/>
          </ac:spMkLst>
        </pc:spChg>
        <pc:spChg chg="mod">
          <ac:chgData name="monika.jaded@gmail.com" userId="944649352dddb27d" providerId="LiveId" clId="{D79CF5A2-8434-41D0-96D8-F6BFF857601B}" dt="2022-10-29T16:56:36.141" v="378" actId="113"/>
          <ac:spMkLst>
            <pc:docMk/>
            <pc:sldMk cId="0" sldId="288"/>
            <ac:spMk id="333" creationId="{00000000-0000-0000-0000-000000000000}"/>
          </ac:spMkLst>
        </pc:spChg>
      </pc:sldChg>
      <pc:sldChg chg="modSp mod">
        <pc:chgData name="monika.jaded@gmail.com" userId="944649352dddb27d" providerId="LiveId" clId="{D79CF5A2-8434-41D0-96D8-F6BFF857601B}" dt="2022-10-29T16:57:46.820" v="384" actId="403"/>
        <pc:sldMkLst>
          <pc:docMk/>
          <pc:sldMk cId="0" sldId="289"/>
        </pc:sldMkLst>
        <pc:spChg chg="mod">
          <ac:chgData name="monika.jaded@gmail.com" userId="944649352dddb27d" providerId="LiveId" clId="{D79CF5A2-8434-41D0-96D8-F6BFF857601B}" dt="2022-10-29T16:57:17.370" v="382"/>
          <ac:spMkLst>
            <pc:docMk/>
            <pc:sldMk cId="0" sldId="289"/>
            <ac:spMk id="338" creationId="{00000000-0000-0000-0000-000000000000}"/>
          </ac:spMkLst>
        </pc:spChg>
        <pc:spChg chg="mod">
          <ac:chgData name="monika.jaded@gmail.com" userId="944649352dddb27d" providerId="LiveId" clId="{D79CF5A2-8434-41D0-96D8-F6BFF857601B}" dt="2022-10-29T16:57:46.820" v="384" actId="403"/>
          <ac:spMkLst>
            <pc:docMk/>
            <pc:sldMk cId="0" sldId="289"/>
            <ac:spMk id="339" creationId="{00000000-0000-0000-0000-000000000000}"/>
          </ac:spMkLst>
        </pc:spChg>
      </pc:sldChg>
      <pc:sldChg chg="modSp mod">
        <pc:chgData name="monika.jaded@gmail.com" userId="944649352dddb27d" providerId="LiveId" clId="{D79CF5A2-8434-41D0-96D8-F6BFF857601B}" dt="2022-10-29T16:59:09.985" v="392" actId="403"/>
        <pc:sldMkLst>
          <pc:docMk/>
          <pc:sldMk cId="0" sldId="290"/>
        </pc:sldMkLst>
        <pc:spChg chg="mod">
          <ac:chgData name="monika.jaded@gmail.com" userId="944649352dddb27d" providerId="LiveId" clId="{D79CF5A2-8434-41D0-96D8-F6BFF857601B}" dt="2022-10-29T16:58:05.718" v="387" actId="20577"/>
          <ac:spMkLst>
            <pc:docMk/>
            <pc:sldMk cId="0" sldId="290"/>
            <ac:spMk id="344" creationId="{00000000-0000-0000-0000-000000000000}"/>
          </ac:spMkLst>
        </pc:spChg>
        <pc:spChg chg="mod">
          <ac:chgData name="monika.jaded@gmail.com" userId="944649352dddb27d" providerId="LiveId" clId="{D79CF5A2-8434-41D0-96D8-F6BFF857601B}" dt="2022-10-29T16:59:09.985" v="392" actId="403"/>
          <ac:spMkLst>
            <pc:docMk/>
            <pc:sldMk cId="0" sldId="290"/>
            <ac:spMk id="345" creationId="{00000000-0000-0000-0000-000000000000}"/>
          </ac:spMkLst>
        </pc:spChg>
      </pc:sldChg>
      <pc:sldChg chg="modSp mod">
        <pc:chgData name="monika.jaded@gmail.com" userId="944649352dddb27d" providerId="LiveId" clId="{D79CF5A2-8434-41D0-96D8-F6BFF857601B}" dt="2022-10-29T16:59:21.256" v="397" actId="20577"/>
        <pc:sldMkLst>
          <pc:docMk/>
          <pc:sldMk cId="0" sldId="291"/>
        </pc:sldMkLst>
        <pc:spChg chg="mod">
          <ac:chgData name="monika.jaded@gmail.com" userId="944649352dddb27d" providerId="LiveId" clId="{D79CF5A2-8434-41D0-96D8-F6BFF857601B}" dt="2022-10-29T16:59:21.256" v="397" actId="20577"/>
          <ac:spMkLst>
            <pc:docMk/>
            <pc:sldMk cId="0" sldId="291"/>
            <ac:spMk id="350" creationId="{00000000-0000-0000-0000-000000000000}"/>
          </ac:spMkLst>
        </pc:spChg>
      </pc:sldChg>
      <pc:sldChg chg="modSp mod">
        <pc:chgData name="monika.jaded@gmail.com" userId="944649352dddb27d" providerId="LiveId" clId="{D79CF5A2-8434-41D0-96D8-F6BFF857601B}" dt="2022-10-29T17:00:25.700" v="409" actId="20577"/>
        <pc:sldMkLst>
          <pc:docMk/>
          <pc:sldMk cId="0" sldId="292"/>
        </pc:sldMkLst>
        <pc:spChg chg="mod">
          <ac:chgData name="monika.jaded@gmail.com" userId="944649352dddb27d" providerId="LiveId" clId="{D79CF5A2-8434-41D0-96D8-F6BFF857601B}" dt="2022-10-29T17:00:25.700" v="409" actId="20577"/>
          <ac:spMkLst>
            <pc:docMk/>
            <pc:sldMk cId="0" sldId="292"/>
            <ac:spMk id="356" creationId="{00000000-0000-0000-0000-000000000000}"/>
          </ac:spMkLst>
        </pc:spChg>
        <pc:spChg chg="mod">
          <ac:chgData name="monika.jaded@gmail.com" userId="944649352dddb27d" providerId="LiveId" clId="{D79CF5A2-8434-41D0-96D8-F6BFF857601B}" dt="2022-10-29T17:00:07.091" v="398"/>
          <ac:spMkLst>
            <pc:docMk/>
            <pc:sldMk cId="0" sldId="292"/>
            <ac:spMk id="358" creationId="{00000000-0000-0000-0000-000000000000}"/>
          </ac:spMkLst>
        </pc:spChg>
      </pc:sldChg>
    </pc:docChg>
  </pc:docChgLst>
  <pc:docChgLst>
    <pc:chgData name="Sofia Tsiortou" userId="68427d275b08e60f" providerId="LiveId" clId="{1272A07A-DA2C-4DA9-8C84-3DD0A964783B}"/>
    <pc:docChg chg="undo custSel modSld">
      <pc:chgData name="Sofia Tsiortou" userId="68427d275b08e60f" providerId="LiveId" clId="{1272A07A-DA2C-4DA9-8C84-3DD0A964783B}" dt="2022-11-02T12:44:25.954" v="25"/>
      <pc:docMkLst>
        <pc:docMk/>
      </pc:docMkLst>
      <pc:sldChg chg="modSp mod">
        <pc:chgData name="Sofia Tsiortou" userId="68427d275b08e60f" providerId="LiveId" clId="{1272A07A-DA2C-4DA9-8C84-3DD0A964783B}" dt="2022-11-02T12:44:25.954" v="25"/>
        <pc:sldMkLst>
          <pc:docMk/>
          <pc:sldMk cId="0" sldId="259"/>
        </pc:sldMkLst>
        <pc:spChg chg="mod">
          <ac:chgData name="Sofia Tsiortou" userId="68427d275b08e60f" providerId="LiveId" clId="{1272A07A-DA2C-4DA9-8C84-3DD0A964783B}" dt="2022-11-02T12:44:25.954" v="25"/>
          <ac:spMkLst>
            <pc:docMk/>
            <pc:sldMk cId="0" sldId="259"/>
            <ac:spMk id="106" creationId="{00000000-0000-0000-0000-000000000000}"/>
          </ac:spMkLst>
        </pc:spChg>
        <pc:spChg chg="mod">
          <ac:chgData name="Sofia Tsiortou" userId="68427d275b08e60f" providerId="LiveId" clId="{1272A07A-DA2C-4DA9-8C84-3DD0A964783B}" dt="2022-11-02T12:41:30.856" v="2" actId="20577"/>
          <ac:spMkLst>
            <pc:docMk/>
            <pc:sldMk cId="0" sldId="259"/>
            <ac:spMk id="107" creationId="{00000000-0000-0000-0000-000000000000}"/>
          </ac:spMkLst>
        </pc:spChg>
      </pc:sldChg>
      <pc:sldChg chg="modSp mod">
        <pc:chgData name="Sofia Tsiortou" userId="68427d275b08e60f" providerId="LiveId" clId="{1272A07A-DA2C-4DA9-8C84-3DD0A964783B}" dt="2022-11-02T12:42:37.353" v="24" actId="20577"/>
        <pc:sldMkLst>
          <pc:docMk/>
          <pc:sldMk cId="0" sldId="289"/>
        </pc:sldMkLst>
        <pc:spChg chg="mod">
          <ac:chgData name="Sofia Tsiortou" userId="68427d275b08e60f" providerId="LiveId" clId="{1272A07A-DA2C-4DA9-8C84-3DD0A964783B}" dt="2022-11-02T12:42:37.353" v="24" actId="20577"/>
          <ac:spMkLst>
            <pc:docMk/>
            <pc:sldMk cId="0" sldId="289"/>
            <ac:spMk id="33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1"/>
        <p:cNvGrpSpPr/>
        <p:nvPr/>
      </p:nvGrpSpPr>
      <p:grpSpPr>
        <a:xfrm>
          <a:off x="0" y="0"/>
          <a:ext cx="0" cy="0"/>
          <a:chOff x="0" y="0"/>
          <a:chExt cx="0" cy="0"/>
        </a:xfrm>
      </p:grpSpPr>
      <p:sp>
        <p:nvSpPr>
          <p:cNvPr id="12" name="Google Shape;12;p39"/>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4" name="Google Shape;14;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8"/>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3" name="Google Shape;73;p4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49"/>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9"/>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9" name="Google Shape;79;p4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20" name="Google Shape;20;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chemeClr val="accent1"/>
        </a:solidFill>
        <a:effectLst/>
      </p:bgPr>
    </p:bg>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1"/>
          <p:cNvSpPr>
            <a:spLocks noGrp="1"/>
          </p:cNvSpPr>
          <p:nvPr>
            <p:ph type="pic" idx="2"/>
          </p:nvPr>
        </p:nvSpPr>
        <p:spPr>
          <a:xfrm>
            <a:off x="0" y="0"/>
            <a:ext cx="12192000" cy="5330952"/>
          </a:xfrm>
          <a:prstGeom prst="rect">
            <a:avLst/>
          </a:prstGeom>
          <a:solidFill>
            <a:srgbClr val="D6F0E6"/>
          </a:solidFill>
          <a:ln>
            <a:noFill/>
          </a:ln>
        </p:spPr>
      </p:sp>
      <p:sp>
        <p:nvSpPr>
          <p:cNvPr id="26" name="Google Shape;26;p41"/>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27" name="Google Shape;27;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i="0" u="none" strike="noStrike" cap="none">
                <a:solidFill>
                  <a:srgbClr val="FFFFFF"/>
                </a:solidFill>
                <a:latin typeface="Calibri"/>
                <a:ea typeface="Calibri"/>
                <a:cs typeface="Calibri"/>
                <a:sym typeface="Calibri"/>
              </a:defRPr>
            </a:lvl1pPr>
            <a:lvl2pPr marL="0" lvl="1" indent="0" algn="r">
              <a:spcBef>
                <a:spcPts val="0"/>
              </a:spcBef>
              <a:buNone/>
              <a:defRPr sz="10300" b="0" i="0" u="none" strike="noStrike" cap="none">
                <a:solidFill>
                  <a:srgbClr val="FFFFFF"/>
                </a:solidFill>
                <a:latin typeface="Calibri"/>
                <a:ea typeface="Calibri"/>
                <a:cs typeface="Calibri"/>
                <a:sym typeface="Calibri"/>
              </a:defRPr>
            </a:lvl2pPr>
            <a:lvl3pPr marL="0" lvl="2" indent="0" algn="r">
              <a:spcBef>
                <a:spcPts val="0"/>
              </a:spcBef>
              <a:buNone/>
              <a:defRPr sz="10300" b="0" i="0" u="none" strike="noStrike" cap="none">
                <a:solidFill>
                  <a:srgbClr val="FFFFFF"/>
                </a:solidFill>
                <a:latin typeface="Calibri"/>
                <a:ea typeface="Calibri"/>
                <a:cs typeface="Calibri"/>
                <a:sym typeface="Calibri"/>
              </a:defRPr>
            </a:lvl3pPr>
            <a:lvl4pPr marL="0" lvl="3" indent="0" algn="r">
              <a:spcBef>
                <a:spcPts val="0"/>
              </a:spcBef>
              <a:buNone/>
              <a:defRPr sz="10300" b="0" i="0" u="none" strike="noStrike" cap="none">
                <a:solidFill>
                  <a:srgbClr val="FFFFFF"/>
                </a:solidFill>
                <a:latin typeface="Calibri"/>
                <a:ea typeface="Calibri"/>
                <a:cs typeface="Calibri"/>
                <a:sym typeface="Calibri"/>
              </a:defRPr>
            </a:lvl4pPr>
            <a:lvl5pPr marL="0" lvl="4" indent="0" algn="r">
              <a:spcBef>
                <a:spcPts val="0"/>
              </a:spcBef>
              <a:buNone/>
              <a:defRPr sz="10300" b="0" i="0" u="none" strike="noStrike" cap="none">
                <a:solidFill>
                  <a:srgbClr val="FFFFFF"/>
                </a:solidFill>
                <a:latin typeface="Calibri"/>
                <a:ea typeface="Calibri"/>
                <a:cs typeface="Calibri"/>
                <a:sym typeface="Calibri"/>
              </a:defRPr>
            </a:lvl5pPr>
            <a:lvl6pPr marL="0" lvl="5" indent="0" algn="r">
              <a:spcBef>
                <a:spcPts val="0"/>
              </a:spcBef>
              <a:buNone/>
              <a:defRPr sz="10300" b="0" i="0" u="none" strike="noStrike" cap="none">
                <a:solidFill>
                  <a:srgbClr val="FFFFFF"/>
                </a:solidFill>
                <a:latin typeface="Calibri"/>
                <a:ea typeface="Calibri"/>
                <a:cs typeface="Calibri"/>
                <a:sym typeface="Calibri"/>
              </a:defRPr>
            </a:lvl6pPr>
            <a:lvl7pPr marL="0" lvl="6" indent="0" algn="r">
              <a:spcBef>
                <a:spcPts val="0"/>
              </a:spcBef>
              <a:buNone/>
              <a:defRPr sz="10300" b="0" i="0" u="none" strike="noStrike" cap="none">
                <a:solidFill>
                  <a:srgbClr val="FFFFFF"/>
                </a:solidFill>
                <a:latin typeface="Calibri"/>
                <a:ea typeface="Calibri"/>
                <a:cs typeface="Calibri"/>
                <a:sym typeface="Calibri"/>
              </a:defRPr>
            </a:lvl7pPr>
            <a:lvl8pPr marL="0" lvl="7" indent="0" algn="r">
              <a:spcBef>
                <a:spcPts val="0"/>
              </a:spcBef>
              <a:buNone/>
              <a:defRPr sz="10300" b="0" i="0" u="none" strike="noStrike" cap="none">
                <a:solidFill>
                  <a:srgbClr val="FFFFFF"/>
                </a:solidFill>
                <a:latin typeface="Calibri"/>
                <a:ea typeface="Calibri"/>
                <a:cs typeface="Calibri"/>
                <a:sym typeface="Calibri"/>
              </a:defRPr>
            </a:lvl8pPr>
            <a:lvl9pPr marL="0" lvl="8" indent="0" algn="r">
              <a:spcBef>
                <a:spcPts val="0"/>
              </a:spcBef>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1"/>
        </a:solidFill>
        <a:effectLst/>
      </p:bgPr>
    </p:bg>
    <p:spTree>
      <p:nvGrpSpPr>
        <p:cNvPr id="1" name="Shape 30"/>
        <p:cNvGrpSpPr/>
        <p:nvPr/>
      </p:nvGrpSpPr>
      <p:grpSpPr>
        <a:xfrm>
          <a:off x="0" y="0"/>
          <a:ext cx="0" cy="0"/>
          <a:chOff x="0" y="0"/>
          <a:chExt cx="0" cy="0"/>
        </a:xfrm>
      </p:grpSpPr>
      <p:sp>
        <p:nvSpPr>
          <p:cNvPr id="31" name="Google Shape;31;p42"/>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2"/>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4" name="Google Shape;34;p4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i="0" u="none" strike="noStrike" cap="none">
                <a:solidFill>
                  <a:srgbClr val="FFFFFF"/>
                </a:solidFill>
                <a:latin typeface="Calibri"/>
                <a:ea typeface="Calibri"/>
                <a:cs typeface="Calibri"/>
                <a:sym typeface="Calibri"/>
              </a:defRPr>
            </a:lvl1pPr>
            <a:lvl2pPr marL="0" lvl="1" indent="0" algn="r">
              <a:spcBef>
                <a:spcPts val="0"/>
              </a:spcBef>
              <a:buNone/>
              <a:defRPr sz="10300" b="0" i="0" u="none" strike="noStrike" cap="none">
                <a:solidFill>
                  <a:srgbClr val="FFFFFF"/>
                </a:solidFill>
                <a:latin typeface="Calibri"/>
                <a:ea typeface="Calibri"/>
                <a:cs typeface="Calibri"/>
                <a:sym typeface="Calibri"/>
              </a:defRPr>
            </a:lvl2pPr>
            <a:lvl3pPr marL="0" lvl="2" indent="0" algn="r">
              <a:spcBef>
                <a:spcPts val="0"/>
              </a:spcBef>
              <a:buNone/>
              <a:defRPr sz="10300" b="0" i="0" u="none" strike="noStrike" cap="none">
                <a:solidFill>
                  <a:srgbClr val="FFFFFF"/>
                </a:solidFill>
                <a:latin typeface="Calibri"/>
                <a:ea typeface="Calibri"/>
                <a:cs typeface="Calibri"/>
                <a:sym typeface="Calibri"/>
              </a:defRPr>
            </a:lvl3pPr>
            <a:lvl4pPr marL="0" lvl="3" indent="0" algn="r">
              <a:spcBef>
                <a:spcPts val="0"/>
              </a:spcBef>
              <a:buNone/>
              <a:defRPr sz="10300" b="0" i="0" u="none" strike="noStrike" cap="none">
                <a:solidFill>
                  <a:srgbClr val="FFFFFF"/>
                </a:solidFill>
                <a:latin typeface="Calibri"/>
                <a:ea typeface="Calibri"/>
                <a:cs typeface="Calibri"/>
                <a:sym typeface="Calibri"/>
              </a:defRPr>
            </a:lvl4pPr>
            <a:lvl5pPr marL="0" lvl="4" indent="0" algn="r">
              <a:spcBef>
                <a:spcPts val="0"/>
              </a:spcBef>
              <a:buNone/>
              <a:defRPr sz="10300" b="0" i="0" u="none" strike="noStrike" cap="none">
                <a:solidFill>
                  <a:srgbClr val="FFFFFF"/>
                </a:solidFill>
                <a:latin typeface="Calibri"/>
                <a:ea typeface="Calibri"/>
                <a:cs typeface="Calibri"/>
                <a:sym typeface="Calibri"/>
              </a:defRPr>
            </a:lvl5pPr>
            <a:lvl6pPr marL="0" lvl="5" indent="0" algn="r">
              <a:spcBef>
                <a:spcPts val="0"/>
              </a:spcBef>
              <a:buNone/>
              <a:defRPr sz="10300" b="0" i="0" u="none" strike="noStrike" cap="none">
                <a:solidFill>
                  <a:srgbClr val="FFFFFF"/>
                </a:solidFill>
                <a:latin typeface="Calibri"/>
                <a:ea typeface="Calibri"/>
                <a:cs typeface="Calibri"/>
                <a:sym typeface="Calibri"/>
              </a:defRPr>
            </a:lvl6pPr>
            <a:lvl7pPr marL="0" lvl="6" indent="0" algn="r">
              <a:spcBef>
                <a:spcPts val="0"/>
              </a:spcBef>
              <a:buNone/>
              <a:defRPr sz="10300" b="0" i="0" u="none" strike="noStrike" cap="none">
                <a:solidFill>
                  <a:srgbClr val="FFFFFF"/>
                </a:solidFill>
                <a:latin typeface="Calibri"/>
                <a:ea typeface="Calibri"/>
                <a:cs typeface="Calibri"/>
                <a:sym typeface="Calibri"/>
              </a:defRPr>
            </a:lvl7pPr>
            <a:lvl8pPr marL="0" lvl="7" indent="0" algn="r">
              <a:spcBef>
                <a:spcPts val="0"/>
              </a:spcBef>
              <a:buNone/>
              <a:defRPr sz="10300" b="0" i="0" u="none" strike="noStrike" cap="none">
                <a:solidFill>
                  <a:srgbClr val="FFFFFF"/>
                </a:solidFill>
                <a:latin typeface="Calibri"/>
                <a:ea typeface="Calibri"/>
                <a:cs typeface="Calibri"/>
                <a:sym typeface="Calibri"/>
              </a:defRPr>
            </a:lvl8pPr>
            <a:lvl9pPr marL="0" lvl="8" indent="0" algn="r">
              <a:spcBef>
                <a:spcPts val="0"/>
              </a:spcBef>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0" name="Google Shape;40;p43"/>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1" name="Google Shape;41;p4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7" name="Google Shape;47;p44"/>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8" name="Google Shape;48;p44"/>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49" name="Google Shape;49;p44"/>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0" name="Google Shape;50;p4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8"/>
        <p:cNvGrpSpPr/>
        <p:nvPr/>
      </p:nvGrpSpPr>
      <p:grpSpPr>
        <a:xfrm>
          <a:off x="0" y="0"/>
          <a:ext cx="0" cy="0"/>
          <a:chOff x="0" y="0"/>
          <a:chExt cx="0" cy="0"/>
        </a:xfrm>
      </p:grpSpPr>
      <p:sp>
        <p:nvSpPr>
          <p:cNvPr id="59" name="Google Shape;59;p4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47"/>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7"/>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7"/>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66" name="Google Shape;66;p47"/>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67" name="Google Shape;67;p4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i="0" u="none" strike="noStrike" cap="none">
                <a:solidFill>
                  <a:srgbClr val="FFFFFF"/>
                </a:solidFill>
                <a:latin typeface="Calibri"/>
                <a:ea typeface="Calibri"/>
                <a:cs typeface="Calibri"/>
                <a:sym typeface="Calibri"/>
              </a:defRPr>
            </a:lvl1pPr>
            <a:lvl2pPr marL="0" lvl="1" indent="0" algn="r">
              <a:spcBef>
                <a:spcPts val="0"/>
              </a:spcBef>
              <a:buNone/>
              <a:defRPr sz="10300" b="0" i="0" u="none" strike="noStrike" cap="none">
                <a:solidFill>
                  <a:srgbClr val="FFFFFF"/>
                </a:solidFill>
                <a:latin typeface="Calibri"/>
                <a:ea typeface="Calibri"/>
                <a:cs typeface="Calibri"/>
                <a:sym typeface="Calibri"/>
              </a:defRPr>
            </a:lvl2pPr>
            <a:lvl3pPr marL="0" lvl="2" indent="0" algn="r">
              <a:spcBef>
                <a:spcPts val="0"/>
              </a:spcBef>
              <a:buNone/>
              <a:defRPr sz="10300" b="0" i="0" u="none" strike="noStrike" cap="none">
                <a:solidFill>
                  <a:srgbClr val="FFFFFF"/>
                </a:solidFill>
                <a:latin typeface="Calibri"/>
                <a:ea typeface="Calibri"/>
                <a:cs typeface="Calibri"/>
                <a:sym typeface="Calibri"/>
              </a:defRPr>
            </a:lvl3pPr>
            <a:lvl4pPr marL="0" lvl="3" indent="0" algn="r">
              <a:spcBef>
                <a:spcPts val="0"/>
              </a:spcBef>
              <a:buNone/>
              <a:defRPr sz="10300" b="0" i="0" u="none" strike="noStrike" cap="none">
                <a:solidFill>
                  <a:srgbClr val="FFFFFF"/>
                </a:solidFill>
                <a:latin typeface="Calibri"/>
                <a:ea typeface="Calibri"/>
                <a:cs typeface="Calibri"/>
                <a:sym typeface="Calibri"/>
              </a:defRPr>
            </a:lvl4pPr>
            <a:lvl5pPr marL="0" lvl="4" indent="0" algn="r">
              <a:spcBef>
                <a:spcPts val="0"/>
              </a:spcBef>
              <a:buNone/>
              <a:defRPr sz="10300" b="0" i="0" u="none" strike="noStrike" cap="none">
                <a:solidFill>
                  <a:srgbClr val="FFFFFF"/>
                </a:solidFill>
                <a:latin typeface="Calibri"/>
                <a:ea typeface="Calibri"/>
                <a:cs typeface="Calibri"/>
                <a:sym typeface="Calibri"/>
              </a:defRPr>
            </a:lvl5pPr>
            <a:lvl6pPr marL="0" lvl="5" indent="0" algn="r">
              <a:spcBef>
                <a:spcPts val="0"/>
              </a:spcBef>
              <a:buNone/>
              <a:defRPr sz="10300" b="0" i="0" u="none" strike="noStrike" cap="none">
                <a:solidFill>
                  <a:srgbClr val="FFFFFF"/>
                </a:solidFill>
                <a:latin typeface="Calibri"/>
                <a:ea typeface="Calibri"/>
                <a:cs typeface="Calibri"/>
                <a:sym typeface="Calibri"/>
              </a:defRPr>
            </a:lvl6pPr>
            <a:lvl7pPr marL="0" lvl="6" indent="0" algn="r">
              <a:spcBef>
                <a:spcPts val="0"/>
              </a:spcBef>
              <a:buNone/>
              <a:defRPr sz="10300" b="0" i="0" u="none" strike="noStrike" cap="none">
                <a:solidFill>
                  <a:srgbClr val="FFFFFF"/>
                </a:solidFill>
                <a:latin typeface="Calibri"/>
                <a:ea typeface="Calibri"/>
                <a:cs typeface="Calibri"/>
                <a:sym typeface="Calibri"/>
              </a:defRPr>
            </a:lvl7pPr>
            <a:lvl8pPr marL="0" lvl="7" indent="0" algn="r">
              <a:spcBef>
                <a:spcPts val="0"/>
              </a:spcBef>
              <a:buNone/>
              <a:defRPr sz="10300" b="0" i="0" u="none" strike="noStrike" cap="none">
                <a:solidFill>
                  <a:srgbClr val="FFFFFF"/>
                </a:solidFill>
                <a:latin typeface="Calibri"/>
                <a:ea typeface="Calibri"/>
                <a:cs typeface="Calibri"/>
                <a:sym typeface="Calibri"/>
              </a:defRPr>
            </a:lvl8pPr>
            <a:lvl9pPr marL="0" lvl="8" indent="0" algn="r">
              <a:spcBef>
                <a:spcPts val="0"/>
              </a:spcBef>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8" Type="http://schemas.openxmlformats.org/officeDocument/2006/relationships/hyperlink" Target="https://www.rockefellerfoundation.org/blog/five-characteristics-inclusive-economy-getting-beyond-equity-growth-dichotomy/" TargetMode="External"/><Relationship Id="rId13" Type="http://schemas.openxmlformats.org/officeDocument/2006/relationships/hyperlink" Target="https://hbr.org/2021/07/the-circular-business-model" TargetMode="External"/><Relationship Id="rId3" Type="http://schemas.openxmlformats.org/officeDocument/2006/relationships/notesSlide" Target="../notesSlides/notesSlide36.xml"/><Relationship Id="rId7" Type="http://schemas.openxmlformats.org/officeDocument/2006/relationships/hyperlink" Target="https://ec.europa.eu/growth/sectors/proximity-and-social-economy/social-economy-eu_en" TargetMode="External"/><Relationship Id="rId12" Type="http://schemas.openxmlformats.org/officeDocument/2006/relationships/hyperlink" Target="https://www.alliant.edu/blog/what-social-change-why-it-important"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www.weforum.org/agenda/2016/02/3-models-of-social-entrepreneurship-which-is-the-most-successful/" TargetMode="External"/><Relationship Id="rId11" Type="http://schemas.openxmlformats.org/officeDocument/2006/relationships/hyperlink" Target="https://changecreator.com/9-business-model-examples-social-enterprises/" TargetMode="External"/><Relationship Id="rId5" Type="http://schemas.openxmlformats.org/officeDocument/2006/relationships/hyperlink" Target="https://www.mckinsey.com/industries/technology-media-and-telecommunications/our-insights/the-social-economy" TargetMode="External"/><Relationship Id="rId10" Type="http://schemas.openxmlformats.org/officeDocument/2006/relationships/hyperlink" Target="https://www.oecd-forum.org/posts/52681-inclusive-economic-growth-are-we-talking-about-the-same-thing" TargetMode="External"/><Relationship Id="rId4" Type="http://schemas.openxmlformats.org/officeDocument/2006/relationships/hyperlink" Target="https://link.springer.com/book/10.1007/978-3-030-29732-9" TargetMode="External"/><Relationship Id="rId9" Type="http://schemas.openxmlformats.org/officeDocument/2006/relationships/hyperlink" Target="https://www.investopedia.com/terms/s/social-economics.asp" TargetMode="External"/><Relationship Id="rId14" Type="http://schemas.openxmlformats.org/officeDocument/2006/relationships/hyperlink" Target="https://accessventures.org/blog/what-is-an-inclusive-economy/"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Logotipo&#10;&#10;Descripción generada automáticamente"/>
          <p:cNvPicPr preferRelativeResize="0"/>
          <p:nvPr/>
        </p:nvPicPr>
        <p:blipFill rotWithShape="1">
          <a:blip r:embed="rId4">
            <a:alphaModFix/>
          </a:blip>
          <a:srcRect/>
          <a:stretch/>
        </p:blipFill>
        <p:spPr>
          <a:xfrm>
            <a:off x="2481263" y="-500063"/>
            <a:ext cx="6858000" cy="6858000"/>
          </a:xfrm>
          <a:prstGeom prst="rect">
            <a:avLst/>
          </a:prstGeom>
          <a:noFill/>
          <a:ln>
            <a:noFill/>
          </a:ln>
        </p:spPr>
      </p:pic>
      <p:sp>
        <p:nvSpPr>
          <p:cNvPr id="88" name="Google Shape;88;p1"/>
          <p:cNvSpPr/>
          <p:nvPr/>
        </p:nvSpPr>
        <p:spPr>
          <a:xfrm>
            <a:off x="0" y="0"/>
            <a:ext cx="2628900" cy="6858000"/>
          </a:xfrm>
          <a:prstGeom prst="rect">
            <a:avLst/>
          </a:prstGeom>
          <a:solidFill>
            <a:srgbClr val="40B385"/>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4469024" y="3886437"/>
            <a:ext cx="7069206" cy="164592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85000"/>
              </a:lnSpc>
              <a:spcBef>
                <a:spcPts val="0"/>
              </a:spcBef>
              <a:spcAft>
                <a:spcPts val="0"/>
              </a:spcAft>
              <a:buClr>
                <a:srgbClr val="3A3A3A"/>
              </a:buClr>
              <a:buSzPts val="3200"/>
              <a:buFont typeface="Arial"/>
              <a:buNone/>
            </a:pPr>
            <a:r>
              <a:rPr lang="el-GR" sz="3200" b="0" i="0" u="none" strike="noStrike" cap="none" dirty="0">
                <a:solidFill>
                  <a:srgbClr val="3A3A3A"/>
                </a:solidFill>
                <a:latin typeface="Calibri"/>
                <a:ea typeface="Calibri"/>
                <a:cs typeface="Calibri"/>
                <a:sym typeface="Calibri"/>
              </a:rPr>
              <a:t>Ενότητα 2: Ο νέος ρόλος της κοινωνικής οικονομίας: Νέα επιχειρηματικά μοντέλα και πρόταση αξίας για την επιχειρηματικότητα για όλους</a:t>
            </a:r>
            <a:endParaRPr sz="3200" b="0" i="0" u="none" strike="noStrike" cap="none" dirty="0">
              <a:solidFill>
                <a:srgbClr val="3A3A3A"/>
              </a:solidFill>
              <a:latin typeface="Calibri"/>
              <a:ea typeface="Calibri"/>
              <a:cs typeface="Calibri"/>
              <a:sym typeface="Calibri"/>
            </a:endParaRPr>
          </a:p>
        </p:txBody>
      </p:sp>
      <p:sp>
        <p:nvSpPr>
          <p:cNvPr id="6" name="Text Placeholder 5">
            <a:extLst>
              <a:ext uri="{FF2B5EF4-FFF2-40B4-BE49-F238E27FC236}">
                <a16:creationId xmlns:a16="http://schemas.microsoft.com/office/drawing/2014/main" id="{59E7311E-BD61-82F2-3B20-1DFF2735560D}"/>
              </a:ext>
            </a:extLst>
          </p:cNvPr>
          <p:cNvSpPr>
            <a:spLocks noGrp="1"/>
          </p:cNvSpPr>
          <p:nvPr>
            <p:ph type="body" idx="1"/>
          </p:nvPr>
        </p:nvSpPr>
        <p:spPr>
          <a:xfrm>
            <a:off x="4539596" y="3119635"/>
            <a:ext cx="5899543" cy="766802"/>
          </a:xfrm>
        </p:spPr>
        <p:txBody>
          <a:bodyPr/>
          <a:lstStyle/>
          <a:p>
            <a:r>
              <a:rPr lang="el-GR" b="1" dirty="0"/>
              <a:t>Πακέτο Εργαλείων Κατάρτισης</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657224" y="499534"/>
            <a:ext cx="10772775" cy="9334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Ποιες είναι οι ορατές αλλαγές που έχει επιφέρει η κοινωνική οικονομία;</a:t>
            </a:r>
            <a:endParaRPr dirty="0"/>
          </a:p>
        </p:txBody>
      </p:sp>
      <p:sp>
        <p:nvSpPr>
          <p:cNvPr id="170" name="Google Shape;170;p10"/>
          <p:cNvSpPr txBox="1">
            <a:spLocks noGrp="1"/>
          </p:cNvSpPr>
          <p:nvPr>
            <p:ph type="body" idx="1"/>
          </p:nvPr>
        </p:nvSpPr>
        <p:spPr>
          <a:xfrm>
            <a:off x="698521" y="1617889"/>
            <a:ext cx="5236765" cy="4450402"/>
          </a:xfrm>
          <a:prstGeom prst="rect">
            <a:avLst/>
          </a:prstGeom>
          <a:noFill/>
          <a:ln>
            <a:noFill/>
          </a:ln>
        </p:spPr>
        <p:txBody>
          <a:bodyPr spcFirstLastPara="1" wrap="square" lIns="91425" tIns="45700" rIns="91425" bIns="45700" anchor="t" anchorCtr="0">
            <a:normAutofit lnSpcReduction="10000"/>
          </a:bodyPr>
          <a:lstStyle/>
          <a:p>
            <a:pPr marL="91440" lvl="0" indent="-152400" algn="just" rtl="0">
              <a:lnSpc>
                <a:spcPct val="85000"/>
              </a:lnSpc>
              <a:spcBef>
                <a:spcPts val="0"/>
              </a:spcBef>
              <a:spcAft>
                <a:spcPts val="0"/>
              </a:spcAft>
              <a:buClr>
                <a:srgbClr val="262626"/>
              </a:buClr>
              <a:buSzPts val="2400"/>
              <a:buChar char=" "/>
            </a:pPr>
            <a:r>
              <a:rPr lang="el-GR" dirty="0"/>
              <a:t>Σκεπτόμενοι τη σύγχρονη κοινωνία μπορούμε να πούμε ότι τα τελευταία 40-50 χρόνια έχουν διαμορφωθεί πολλές αλλαγές. Δεν θα βρισκόμασταν εδώ που είμαστε αν δεν είχε αμφισβητηθεί η ανισότητα και δεν είχαν επέλθει κοινωνικές αλλαγές από τα κινήματα των πολιτών.</a:t>
            </a:r>
          </a:p>
          <a:p>
            <a:pPr marL="91440" lvl="0" indent="-152400" algn="just" rtl="0">
              <a:lnSpc>
                <a:spcPct val="85000"/>
              </a:lnSpc>
              <a:spcBef>
                <a:spcPts val="0"/>
              </a:spcBef>
              <a:spcAft>
                <a:spcPts val="0"/>
              </a:spcAft>
              <a:buClr>
                <a:srgbClr val="262626"/>
              </a:buClr>
              <a:buSzPts val="2400"/>
              <a:buChar char=" "/>
            </a:pPr>
            <a:r>
              <a:rPr lang="el-GR" dirty="0"/>
              <a:t>Μαζί με αυτή τη νέα και πιο κοινωνική κοινωνία, διαμορφώθηκαν νέα οικονομικά επιχειρηματικά μοντέλα, επιτρέποντας σε όλα τα φάσματα των ανθρώπων να γίνουν μέρος μιας μεγαλύτερης και χωρίς αποκλεισμούς οικονομίας.</a:t>
            </a:r>
            <a:endParaRPr dirty="0"/>
          </a:p>
        </p:txBody>
      </p:sp>
      <p:pic>
        <p:nvPicPr>
          <p:cNvPr id="171" name="Google Shape;171;p10" descr="Logo&#10;&#10;Description automatically generated"/>
          <p:cNvPicPr preferRelativeResize="0"/>
          <p:nvPr/>
        </p:nvPicPr>
        <p:blipFill rotWithShape="1">
          <a:blip r:embed="rId4">
            <a:alphaModFix/>
          </a:blip>
          <a:srcRect/>
          <a:stretch/>
        </p:blipFill>
        <p:spPr>
          <a:xfrm>
            <a:off x="6456045" y="1433016"/>
            <a:ext cx="4316730" cy="4316730"/>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body" idx="1"/>
          </p:nvPr>
        </p:nvSpPr>
        <p:spPr>
          <a:xfrm>
            <a:off x="569024" y="2009774"/>
            <a:ext cx="5526975" cy="4524029"/>
          </a:xfrm>
          <a:prstGeom prst="rect">
            <a:avLst/>
          </a:prstGeom>
          <a:noFill/>
          <a:ln>
            <a:noFill/>
          </a:ln>
        </p:spPr>
        <p:txBody>
          <a:bodyPr spcFirstLastPara="1" wrap="square" lIns="91425" tIns="45700" rIns="91425" bIns="45700" anchor="t" anchorCtr="0">
            <a:normAutofit/>
          </a:bodyPr>
          <a:lstStyle/>
          <a:p>
            <a:pPr marL="91440" lvl="0" indent="-152400" rtl="0">
              <a:lnSpc>
                <a:spcPct val="85000"/>
              </a:lnSpc>
              <a:spcBef>
                <a:spcPts val="0"/>
              </a:spcBef>
              <a:spcAft>
                <a:spcPts val="0"/>
              </a:spcAft>
              <a:buClr>
                <a:srgbClr val="262626"/>
              </a:buClr>
              <a:buSzPts val="2400"/>
              <a:buChar char=" "/>
            </a:pPr>
            <a:r>
              <a:rPr lang="el-GR" b="1" dirty="0"/>
              <a:t>Αλλαγές και μεταρρυθμίσεις που λαμβάνουν χώρα</a:t>
            </a:r>
          </a:p>
          <a:p>
            <a:pPr marL="91440" lvl="0" indent="-152400" rtl="0">
              <a:lnSpc>
                <a:spcPct val="85000"/>
              </a:lnSpc>
              <a:spcBef>
                <a:spcPts val="0"/>
              </a:spcBef>
              <a:spcAft>
                <a:spcPts val="0"/>
              </a:spcAft>
              <a:buClr>
                <a:srgbClr val="262626"/>
              </a:buClr>
              <a:buSzPts val="2400"/>
              <a:buChar char=" "/>
            </a:pPr>
            <a:r>
              <a:rPr lang="el-GR" dirty="0"/>
              <a:t>- Νέα επιχειρηματικά μοντέλα που αντιπροσωπεύουν τις κοινωνικές πτυχές</a:t>
            </a:r>
          </a:p>
          <a:p>
            <a:pPr marL="91440" lvl="0" indent="-152400" rtl="0">
              <a:lnSpc>
                <a:spcPct val="85000"/>
              </a:lnSpc>
              <a:spcBef>
                <a:spcPts val="0"/>
              </a:spcBef>
              <a:spcAft>
                <a:spcPts val="0"/>
              </a:spcAft>
              <a:buClr>
                <a:srgbClr val="262626"/>
              </a:buClr>
              <a:buSzPts val="2400"/>
              <a:buChar char=" "/>
            </a:pPr>
            <a:r>
              <a:rPr lang="el-GR" dirty="0"/>
              <a:t>- διαμόρφωση της νοοτροπίας "άνθρωποι πάνω από κεφάλαιο"</a:t>
            </a:r>
          </a:p>
          <a:p>
            <a:pPr marL="91440" lvl="0" indent="-152400" rtl="0">
              <a:lnSpc>
                <a:spcPct val="85000"/>
              </a:lnSpc>
              <a:spcBef>
                <a:spcPts val="0"/>
              </a:spcBef>
              <a:spcAft>
                <a:spcPts val="0"/>
              </a:spcAft>
              <a:buClr>
                <a:srgbClr val="262626"/>
              </a:buClr>
              <a:buSzPts val="2400"/>
              <a:buChar char=" "/>
            </a:pPr>
            <a:r>
              <a:rPr lang="el-GR" dirty="0"/>
              <a:t>- προσέγγιση της επιχειρηματικότητας για όλους</a:t>
            </a:r>
          </a:p>
          <a:p>
            <a:pPr marL="91440" lvl="0" indent="-152400" rtl="0">
              <a:lnSpc>
                <a:spcPct val="85000"/>
              </a:lnSpc>
              <a:spcBef>
                <a:spcPts val="0"/>
              </a:spcBef>
              <a:spcAft>
                <a:spcPts val="0"/>
              </a:spcAft>
              <a:buClr>
                <a:srgbClr val="262626"/>
              </a:buClr>
              <a:buSzPts val="2400"/>
              <a:buChar char=" "/>
            </a:pPr>
            <a:r>
              <a:rPr lang="el-GR" dirty="0"/>
              <a:t>- διαμόρφωση αγροτικής επιχειρηματικότητας (άνθρωποι που εγκαταλείπουν τη ζωή στην πόλη και μετακομίζουν στην ύπαιθρο)</a:t>
            </a:r>
          </a:p>
          <a:p>
            <a:pPr marL="91440" lvl="0" indent="-152400" rtl="0">
              <a:lnSpc>
                <a:spcPct val="85000"/>
              </a:lnSpc>
              <a:spcBef>
                <a:spcPts val="0"/>
              </a:spcBef>
              <a:spcAft>
                <a:spcPts val="0"/>
              </a:spcAft>
              <a:buClr>
                <a:srgbClr val="262626"/>
              </a:buClr>
              <a:buSzPts val="2400"/>
              <a:buChar char=" "/>
            </a:pPr>
            <a:r>
              <a:rPr lang="el-GR" dirty="0"/>
              <a:t>- ενσωμάτωση και ίσες ευκαιρίες</a:t>
            </a:r>
            <a:endParaRPr dirty="0"/>
          </a:p>
        </p:txBody>
      </p:sp>
      <p:sp>
        <p:nvSpPr>
          <p:cNvPr id="177" name="Google Shape;177;p11"/>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Ποιες είναι οι ορατές αλλαγές που έχει επιφέρει η κοινωνική οικονομία;</a:t>
            </a:r>
            <a:endParaRPr sz="3600" b="0" i="0" u="none" strike="noStrike" cap="none" dirty="0">
              <a:solidFill>
                <a:schemeClr val="dk1"/>
              </a:solidFill>
              <a:latin typeface="Calibri"/>
              <a:ea typeface="Calibri"/>
              <a:cs typeface="Calibri"/>
              <a:sym typeface="Calibri"/>
            </a:endParaRPr>
          </a:p>
        </p:txBody>
      </p:sp>
      <p:pic>
        <p:nvPicPr>
          <p:cNvPr id="178" name="Google Shape;178;p11" descr="A group of people sitting around a table with papers and a computer&#10;&#10;Description automatically generated with low confidence"/>
          <p:cNvPicPr preferRelativeResize="0"/>
          <p:nvPr/>
        </p:nvPicPr>
        <p:blipFill rotWithShape="1">
          <a:blip r:embed="rId4">
            <a:alphaModFix/>
          </a:blip>
          <a:srcRect/>
          <a:stretch/>
        </p:blipFill>
        <p:spPr>
          <a:xfrm>
            <a:off x="6288878" y="1828800"/>
            <a:ext cx="5141121" cy="3427414"/>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657224" y="499533"/>
            <a:ext cx="10772775" cy="87889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ct val="100000"/>
              <a:buFont typeface="Calibri"/>
              <a:buNone/>
            </a:pPr>
            <a:r>
              <a:rPr lang="el-GR" sz="3200" dirty="0">
                <a:solidFill>
                  <a:schemeClr val="dk1"/>
                </a:solidFill>
              </a:rPr>
              <a:t>Εργασία: Σκεφτείτε έναν οργανισμό που γνωρίζετε και εξετάστε τα ακόλουθα:</a:t>
            </a:r>
            <a:endParaRPr dirty="0"/>
          </a:p>
        </p:txBody>
      </p:sp>
      <p:sp>
        <p:nvSpPr>
          <p:cNvPr id="184" name="Google Shape;184;p12"/>
          <p:cNvSpPr txBox="1">
            <a:spLocks noGrp="1"/>
          </p:cNvSpPr>
          <p:nvPr>
            <p:ph type="body" idx="1"/>
          </p:nvPr>
        </p:nvSpPr>
        <p:spPr>
          <a:xfrm>
            <a:off x="676657" y="2011680"/>
            <a:ext cx="4050018" cy="3766185"/>
          </a:xfrm>
          <a:prstGeom prst="rect">
            <a:avLst/>
          </a:prstGeom>
          <a:solidFill>
            <a:srgbClr val="40B385"/>
          </a:solid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lt1"/>
              </a:buClr>
              <a:buSzPts val="2400"/>
              <a:buChar char=" "/>
            </a:pPr>
            <a:r>
              <a:rPr lang="el-GR" sz="3600" dirty="0">
                <a:solidFill>
                  <a:schemeClr val="lt1"/>
                </a:solidFill>
              </a:rPr>
              <a:t>Αλληλεγγύη</a:t>
            </a:r>
          </a:p>
          <a:p>
            <a:pPr marL="91440" lvl="0" indent="-152400" algn="l" rtl="0">
              <a:lnSpc>
                <a:spcPct val="85000"/>
              </a:lnSpc>
              <a:spcBef>
                <a:spcPts val="0"/>
              </a:spcBef>
              <a:spcAft>
                <a:spcPts val="0"/>
              </a:spcAft>
              <a:buClr>
                <a:schemeClr val="lt1"/>
              </a:buClr>
              <a:buSzPts val="2400"/>
              <a:buChar char=" "/>
            </a:pPr>
            <a:endParaRPr lang="el-GR" sz="3600" dirty="0">
              <a:solidFill>
                <a:schemeClr val="lt1"/>
              </a:solidFill>
            </a:endParaRPr>
          </a:p>
          <a:p>
            <a:pPr marL="91440" lvl="0" indent="-152400" algn="l" rtl="0">
              <a:lnSpc>
                <a:spcPct val="85000"/>
              </a:lnSpc>
              <a:spcBef>
                <a:spcPts val="0"/>
              </a:spcBef>
              <a:spcAft>
                <a:spcPts val="0"/>
              </a:spcAft>
              <a:buClr>
                <a:schemeClr val="lt1"/>
              </a:buClr>
              <a:buSzPts val="2400"/>
              <a:buChar char=" "/>
            </a:pPr>
            <a:r>
              <a:rPr lang="el-GR" sz="3600" dirty="0">
                <a:solidFill>
                  <a:schemeClr val="lt1"/>
                </a:solidFill>
              </a:rPr>
              <a:t> </a:t>
            </a:r>
          </a:p>
          <a:p>
            <a:pPr marL="91440" lvl="0" indent="-152400" algn="l" rtl="0">
              <a:lnSpc>
                <a:spcPct val="85000"/>
              </a:lnSpc>
              <a:spcBef>
                <a:spcPts val="0"/>
              </a:spcBef>
              <a:spcAft>
                <a:spcPts val="0"/>
              </a:spcAft>
              <a:buClr>
                <a:schemeClr val="lt1"/>
              </a:buClr>
              <a:buSzPts val="2400"/>
              <a:buChar char=" "/>
            </a:pPr>
            <a:r>
              <a:rPr lang="el-GR" sz="3600" dirty="0">
                <a:solidFill>
                  <a:schemeClr val="lt1"/>
                </a:solidFill>
              </a:rPr>
              <a:t>Προώθηση αξιών</a:t>
            </a:r>
          </a:p>
          <a:p>
            <a:pPr marL="91440" lvl="0" indent="-152400" algn="l" rtl="0">
              <a:lnSpc>
                <a:spcPct val="85000"/>
              </a:lnSpc>
              <a:spcBef>
                <a:spcPts val="0"/>
              </a:spcBef>
              <a:spcAft>
                <a:spcPts val="0"/>
              </a:spcAft>
              <a:buClr>
                <a:schemeClr val="lt1"/>
              </a:buClr>
              <a:buSzPts val="2400"/>
              <a:buChar char=" "/>
            </a:pPr>
            <a:endParaRPr lang="el-GR" sz="3600" dirty="0">
              <a:solidFill>
                <a:schemeClr val="lt1"/>
              </a:solidFill>
            </a:endParaRPr>
          </a:p>
          <a:p>
            <a:pPr marL="91440" lvl="0" indent="-152400" algn="l" rtl="0">
              <a:lnSpc>
                <a:spcPct val="85000"/>
              </a:lnSpc>
              <a:spcBef>
                <a:spcPts val="0"/>
              </a:spcBef>
              <a:spcAft>
                <a:spcPts val="0"/>
              </a:spcAft>
              <a:buClr>
                <a:schemeClr val="lt1"/>
              </a:buClr>
              <a:buSzPts val="2400"/>
              <a:buChar char=" "/>
            </a:pPr>
            <a:endParaRPr lang="el-GR" sz="3600" dirty="0">
              <a:solidFill>
                <a:schemeClr val="lt1"/>
              </a:solidFill>
            </a:endParaRPr>
          </a:p>
          <a:p>
            <a:pPr marL="91440" lvl="0" indent="-152400" algn="l" rtl="0">
              <a:lnSpc>
                <a:spcPct val="85000"/>
              </a:lnSpc>
              <a:spcBef>
                <a:spcPts val="0"/>
              </a:spcBef>
              <a:spcAft>
                <a:spcPts val="0"/>
              </a:spcAft>
              <a:buClr>
                <a:schemeClr val="lt1"/>
              </a:buClr>
              <a:buSzPts val="2400"/>
              <a:buChar char=" "/>
            </a:pPr>
            <a:r>
              <a:rPr lang="el-GR" sz="3600" dirty="0">
                <a:solidFill>
                  <a:schemeClr val="lt1"/>
                </a:solidFill>
              </a:rPr>
              <a:t> Συμμετοχή</a:t>
            </a:r>
            <a:endParaRPr sz="3600" dirty="0"/>
          </a:p>
        </p:txBody>
      </p:sp>
      <p:sp>
        <p:nvSpPr>
          <p:cNvPr id="185" name="Google Shape;185;p12"/>
          <p:cNvSpPr txBox="1"/>
          <p:nvPr/>
        </p:nvSpPr>
        <p:spPr>
          <a:xfrm>
            <a:off x="5183786" y="2011679"/>
            <a:ext cx="6498698" cy="3766185"/>
          </a:xfrm>
          <a:prstGeom prst="rect">
            <a:avLst/>
          </a:prstGeom>
          <a:solidFill>
            <a:srgbClr val="40B385"/>
          </a:solidFill>
          <a:ln>
            <a:noFill/>
          </a:ln>
        </p:spPr>
        <p:txBody>
          <a:bodyPr spcFirstLastPara="1" wrap="square" lIns="91425" tIns="45700" rIns="91425" bIns="45700" anchor="t" anchorCtr="0">
            <a:normAutofit/>
          </a:bodyPr>
          <a:lstStyle/>
          <a:p>
            <a:pPr marL="91440" marR="0" lvl="0" indent="-152400" algn="l" rtl="0">
              <a:lnSpc>
                <a:spcPct val="85000"/>
              </a:lnSpc>
              <a:spcBef>
                <a:spcPts val="0"/>
              </a:spcBef>
              <a:spcAft>
                <a:spcPts val="0"/>
              </a:spcAft>
              <a:buClr>
                <a:schemeClr val="lt1"/>
              </a:buClr>
              <a:buSzPts val="2400"/>
              <a:buFont typeface="Arial"/>
              <a:buChar char=" "/>
            </a:pPr>
            <a:r>
              <a:rPr lang="el-GR" sz="2400" b="0" i="0" u="none" strike="noStrike" cap="none" dirty="0">
                <a:solidFill>
                  <a:schemeClr val="lt1"/>
                </a:solidFill>
                <a:latin typeface="Calibri"/>
                <a:ea typeface="Calibri"/>
                <a:cs typeface="Calibri"/>
                <a:sym typeface="Calibri"/>
              </a:rPr>
              <a:t>Πώς θα παρουσιαζόταν η αλληλεγγύη σε αυτή την οργάνωση; Ποιες δράσεις είναι αναγκαίες για την αλλαγή;</a:t>
            </a:r>
          </a:p>
          <a:p>
            <a:pPr marL="91440" marR="0" lvl="0" indent="-152400" algn="l" rtl="0">
              <a:lnSpc>
                <a:spcPct val="85000"/>
              </a:lnSpc>
              <a:spcBef>
                <a:spcPts val="0"/>
              </a:spcBef>
              <a:spcAft>
                <a:spcPts val="0"/>
              </a:spcAft>
              <a:buClr>
                <a:schemeClr val="lt1"/>
              </a:buClr>
              <a:buSzPts val="2400"/>
              <a:buFont typeface="Arial"/>
              <a:buChar char=" "/>
            </a:pPr>
            <a:br>
              <a:rPr lang="en-GB" sz="2400" b="0" i="0" u="none" strike="noStrike" cap="none" dirty="0">
                <a:solidFill>
                  <a:schemeClr val="lt1"/>
                </a:solidFill>
                <a:latin typeface="Calibri"/>
                <a:ea typeface="Calibri"/>
                <a:cs typeface="Calibri"/>
                <a:sym typeface="Calibri"/>
              </a:rPr>
            </a:br>
            <a:r>
              <a:rPr lang="el-GR" sz="2400" b="0" i="0" u="none" strike="noStrike" cap="none" dirty="0">
                <a:solidFill>
                  <a:schemeClr val="lt1"/>
                </a:solidFill>
                <a:latin typeface="Calibri"/>
                <a:ea typeface="Calibri"/>
                <a:cs typeface="Calibri"/>
                <a:sym typeface="Calibri"/>
              </a:rPr>
              <a:t>Πώς προωθούνται οι αξίες τους; Μπορείτε να διακρίνετε τις κοινωνικές τους αξίες στον τρόπο με τον οποίο ασκούν τις επιχειρηματικές τους δραστηριότητες;</a:t>
            </a:r>
          </a:p>
          <a:p>
            <a:pPr marR="0" lvl="0" algn="l" rtl="0">
              <a:lnSpc>
                <a:spcPct val="85000"/>
              </a:lnSpc>
              <a:spcBef>
                <a:spcPts val="0"/>
              </a:spcBef>
              <a:spcAft>
                <a:spcPts val="0"/>
              </a:spcAft>
              <a:buClr>
                <a:schemeClr val="lt1"/>
              </a:buClr>
              <a:buSzPts val="2400"/>
            </a:pPr>
            <a:endParaRPr lang="el-GR" sz="2400" b="0" i="0" u="none" strike="noStrike" cap="none" dirty="0">
              <a:solidFill>
                <a:schemeClr val="lt1"/>
              </a:solidFill>
              <a:latin typeface="Calibri"/>
              <a:ea typeface="Calibri"/>
              <a:cs typeface="Calibri"/>
              <a:sym typeface="Calibri"/>
            </a:endParaRPr>
          </a:p>
          <a:p>
            <a:pPr marL="91440" marR="0" lvl="0" indent="-152400" algn="l" rtl="0">
              <a:lnSpc>
                <a:spcPct val="85000"/>
              </a:lnSpc>
              <a:spcBef>
                <a:spcPts val="0"/>
              </a:spcBef>
              <a:spcAft>
                <a:spcPts val="0"/>
              </a:spcAft>
              <a:buClr>
                <a:schemeClr val="lt1"/>
              </a:buClr>
              <a:buSzPts val="2400"/>
              <a:buFont typeface="Arial"/>
              <a:buChar char=" "/>
            </a:pPr>
            <a:r>
              <a:rPr lang="el-GR" sz="2400" b="0" i="0" u="none" strike="noStrike" cap="none" dirty="0">
                <a:solidFill>
                  <a:schemeClr val="lt1"/>
                </a:solidFill>
                <a:latin typeface="Calibri"/>
                <a:ea typeface="Calibri"/>
                <a:cs typeface="Calibri"/>
                <a:sym typeface="Calibri"/>
              </a:rPr>
              <a:t>Προωθείται η ισότιμη συμμετοχή; Εάν ναι, πώς;</a:t>
            </a:r>
            <a:endParaRPr dirty="0"/>
          </a:p>
        </p:txBody>
      </p:sp>
      <p:sp>
        <p:nvSpPr>
          <p:cNvPr id="186" name="Google Shape;186;p12"/>
          <p:cNvSpPr/>
          <p:nvPr/>
        </p:nvSpPr>
        <p:spPr>
          <a:xfrm>
            <a:off x="4782359" y="2079009"/>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12"/>
          <p:cNvSpPr/>
          <p:nvPr/>
        </p:nvSpPr>
        <p:spPr>
          <a:xfrm>
            <a:off x="4782359" y="3509749"/>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12"/>
          <p:cNvSpPr/>
          <p:nvPr/>
        </p:nvSpPr>
        <p:spPr>
          <a:xfrm>
            <a:off x="4782359" y="5026925"/>
            <a:ext cx="345743" cy="213815"/>
          </a:xfrm>
          <a:prstGeom prst="rightArrow">
            <a:avLst>
              <a:gd name="adj1" fmla="val 50000"/>
              <a:gd name="adj2" fmla="val 50000"/>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13"/>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3"/>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3"/>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pPr>
            <a:r>
              <a:rPr lang="el-GR" sz="3600" dirty="0">
                <a:solidFill>
                  <a:srgbClr val="FFFFFF"/>
                </a:solidFill>
              </a:rPr>
              <a:t>2. Επιχειρηματικά μοντέλα που εφαρμόζονται στην κοινωνική οικονομία</a:t>
            </a:r>
            <a:endParaRPr sz="3600" dirty="0">
              <a:solidFill>
                <a:srgbClr val="FFFFFF"/>
              </a:solidFill>
            </a:endParaRPr>
          </a:p>
        </p:txBody>
      </p:sp>
      <p:pic>
        <p:nvPicPr>
          <p:cNvPr id="196" name="Google Shape;196;p13" descr="Chart, shape&#10;&#10;Description automatically generated"/>
          <p:cNvPicPr preferRelativeResize="0"/>
          <p:nvPr/>
        </p:nvPicPr>
        <p:blipFill rotWithShape="1">
          <a:blip r:embed="rId4">
            <a:alphaModFix/>
          </a:blip>
          <a:srcRect/>
          <a:stretch/>
        </p:blipFill>
        <p:spPr>
          <a:xfrm>
            <a:off x="3178968" y="2723944"/>
            <a:ext cx="5834063" cy="3889375"/>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txBox="1">
            <a:spLocks noGrp="1"/>
          </p:cNvSpPr>
          <p:nvPr>
            <p:ph type="body" idx="1"/>
          </p:nvPr>
        </p:nvSpPr>
        <p:spPr>
          <a:xfrm>
            <a:off x="511623" y="1644931"/>
            <a:ext cx="6105307" cy="4972000"/>
          </a:xfrm>
          <a:prstGeom prst="rect">
            <a:avLst/>
          </a:prstGeom>
          <a:noFill/>
          <a:ln>
            <a:noFill/>
          </a:ln>
        </p:spPr>
        <p:txBody>
          <a:bodyPr spcFirstLastPara="1" wrap="square" lIns="91425" tIns="45700" rIns="91425" bIns="45700" anchor="t" anchorCtr="0">
            <a:normAutofit lnSpcReduction="10000"/>
          </a:bodyPr>
          <a:lstStyle/>
          <a:p>
            <a:pPr marL="91440" lvl="0" indent="-152400" algn="l" rtl="0">
              <a:lnSpc>
                <a:spcPct val="85000"/>
              </a:lnSpc>
              <a:spcBef>
                <a:spcPts val="0"/>
              </a:spcBef>
              <a:spcAft>
                <a:spcPts val="0"/>
              </a:spcAft>
              <a:buClr>
                <a:srgbClr val="262626"/>
              </a:buClr>
              <a:buSzPts val="2400"/>
              <a:buChar char=" "/>
            </a:pPr>
            <a:r>
              <a:rPr lang="el-GR" b="1" dirty="0"/>
              <a:t>Ψηφιακή τεχνολογία - μια μετασχηματιστική δύναμη</a:t>
            </a:r>
          </a:p>
          <a:p>
            <a:pPr marL="91440" lvl="0" indent="-152400" algn="l" rtl="0">
              <a:lnSpc>
                <a:spcPct val="85000"/>
              </a:lnSpc>
              <a:spcBef>
                <a:spcPts val="0"/>
              </a:spcBef>
              <a:spcAft>
                <a:spcPts val="0"/>
              </a:spcAft>
              <a:buClr>
                <a:srgbClr val="262626"/>
              </a:buClr>
              <a:buSzPts val="2400"/>
              <a:buChar char=" "/>
            </a:pPr>
            <a:endParaRPr lang="el-GR" b="1" dirty="0"/>
          </a:p>
          <a:p>
            <a:pPr marL="91440" lvl="0" indent="-152400" algn="l" rtl="0">
              <a:lnSpc>
                <a:spcPct val="85000"/>
              </a:lnSpc>
              <a:spcBef>
                <a:spcPts val="0"/>
              </a:spcBef>
              <a:spcAft>
                <a:spcPts val="0"/>
              </a:spcAft>
              <a:buClr>
                <a:srgbClr val="262626"/>
              </a:buClr>
              <a:buSzPts val="2400"/>
              <a:buChar char=" "/>
            </a:pPr>
            <a:r>
              <a:rPr lang="el-GR" dirty="0"/>
              <a:t>Καθώς η ψηφιακή τεχνολογία εξελίσσεται, ο αντίκτυπος που δημιουργείται έχει επιτρέψει την εμφάνιση νέων αγορών και, μαζί με αυτήν, νέων επιχειρηματικών μοντέλων. </a:t>
            </a:r>
          </a:p>
          <a:p>
            <a:pPr marL="91440" lvl="0" indent="-152400" algn="l" rtl="0">
              <a:lnSpc>
                <a:spcPct val="85000"/>
              </a:lnSpc>
              <a:spcBef>
                <a:spcPts val="0"/>
              </a:spcBef>
              <a:spcAft>
                <a:spcPts val="0"/>
              </a:spcAft>
              <a:buClr>
                <a:srgbClr val="262626"/>
              </a:buClr>
              <a:buSzPts val="2400"/>
              <a:buChar char=" "/>
            </a:pPr>
            <a:r>
              <a:rPr lang="el-GR" dirty="0"/>
              <a:t>Σε συνδυασμό με την κοινωνία για όλους που διαμορφώνεται, δημιουργούνται νέα επιχειρηματικά μοντέλα για την κάλυψη των εκάστοτε αναγκών και συμφερόντων.</a:t>
            </a:r>
          </a:p>
          <a:p>
            <a:pPr marL="91440" lvl="0" indent="-152400" algn="l" rtl="0">
              <a:lnSpc>
                <a:spcPct val="85000"/>
              </a:lnSpc>
              <a:spcBef>
                <a:spcPts val="0"/>
              </a:spcBef>
              <a:spcAft>
                <a:spcPts val="0"/>
              </a:spcAft>
              <a:buClr>
                <a:srgbClr val="262626"/>
              </a:buClr>
              <a:buSzPts val="2400"/>
              <a:buChar char=" "/>
            </a:pPr>
            <a:r>
              <a:rPr lang="el-GR" dirty="0"/>
              <a:t>Αυτά διαμορφώνονται και βασίζονται στις αρχές της κυκλικής οικονομίας, στην οικονομία διαμοιρασμού, στις έννοιες των μεγάλων δεδομένων, αλλά και στην οικονομία της αξίας σε έναν ψηφιακό κόσμο.</a:t>
            </a:r>
            <a:endParaRPr dirty="0"/>
          </a:p>
        </p:txBody>
      </p:sp>
      <p:sp>
        <p:nvSpPr>
          <p:cNvPr id="202" name="Google Shape;202;p14"/>
          <p:cNvSpPr txBox="1"/>
          <p:nvPr/>
        </p:nvSpPr>
        <p:spPr>
          <a:xfrm>
            <a:off x="610145" y="499534"/>
            <a:ext cx="10772700" cy="9336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Επιχειρηματικά μοντέλα στην κοινωνική οικονομία με τη βοήθεια της ψηφιακής τεχνολογίας </a:t>
            </a:r>
            <a:endParaRPr dirty="0"/>
          </a:p>
        </p:txBody>
      </p:sp>
      <p:pic>
        <p:nvPicPr>
          <p:cNvPr id="203" name="Google Shape;203;p14" descr="A person holding a phone&#10;&#10;Description automatically generated with medium confidence"/>
          <p:cNvPicPr preferRelativeResize="0"/>
          <p:nvPr/>
        </p:nvPicPr>
        <p:blipFill rotWithShape="1">
          <a:blip r:embed="rId4">
            <a:alphaModFix/>
          </a:blip>
          <a:srcRect/>
          <a:stretch/>
        </p:blipFill>
        <p:spPr>
          <a:xfrm>
            <a:off x="6877562" y="1715448"/>
            <a:ext cx="5005089" cy="3336726"/>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553052" y="1503224"/>
            <a:ext cx="11384024" cy="2589522"/>
          </a:xfrm>
          <a:prstGeom prst="rect">
            <a:avLst/>
          </a:prstGeom>
          <a:noFill/>
          <a:ln>
            <a:noFill/>
          </a:ln>
        </p:spPr>
        <p:txBody>
          <a:bodyPr spcFirstLastPara="1" wrap="square" lIns="91425" tIns="45700" rIns="91425" bIns="45700" anchor="t" anchorCtr="0">
            <a:normAutofit/>
          </a:bodyPr>
          <a:lstStyle/>
          <a:p>
            <a:pPr marL="91440" lvl="0" indent="-152400" algn="just" rtl="0">
              <a:lnSpc>
                <a:spcPct val="85000"/>
              </a:lnSpc>
              <a:spcBef>
                <a:spcPts val="0"/>
              </a:spcBef>
              <a:spcAft>
                <a:spcPts val="0"/>
              </a:spcAft>
              <a:buClr>
                <a:srgbClr val="262626"/>
              </a:buClr>
              <a:buSzPts val="2400"/>
              <a:buChar char=" "/>
            </a:pPr>
            <a:r>
              <a:rPr lang="el-GR" b="1" dirty="0"/>
              <a:t>Η κυκλική οικονομία ως επιχειρηματικό μοντέλο - πώς λειτουργεί;</a:t>
            </a:r>
          </a:p>
          <a:p>
            <a:pPr marL="91440" lvl="0" indent="-152400" algn="just" rtl="0">
              <a:lnSpc>
                <a:spcPct val="85000"/>
              </a:lnSpc>
              <a:spcBef>
                <a:spcPts val="0"/>
              </a:spcBef>
              <a:spcAft>
                <a:spcPts val="0"/>
              </a:spcAft>
              <a:buClr>
                <a:srgbClr val="262626"/>
              </a:buClr>
              <a:buSzPts val="2400"/>
              <a:buChar char=" "/>
            </a:pPr>
            <a:r>
              <a:rPr lang="el-GR" dirty="0"/>
              <a:t>Η κυκλική οικονομία, όπως υποδηλώνει το όνομα, επιτρέπει σε μια επιχείρηση να δημιουργήσει μια αλυσίδα εφοδιασμού η οποία χρησιμοποιεί/ανακτά ή ανακυκλώνει τους υπάρχοντες πόρους που χρησιμοποιήθηκαν αρχικά για τη δημιουργία των προϊόντων της. Αυτό σημαίνει ότι μειώνουν το περιβαλλοντικό τους αποτύπωμα, μειώνουν τα απόβλητά τους, επαναχρησιμοποιούν έτσι υλικά, μειώνουν τις νέες πρώτες ύλες και συνδυαστικά, επιτρέπουν τη μείωση του κόστους και την καλύτερη χρήση των πόρων τους.</a:t>
            </a:r>
            <a:endParaRPr dirty="0"/>
          </a:p>
        </p:txBody>
      </p:sp>
      <p:sp>
        <p:nvSpPr>
          <p:cNvPr id="209" name="Google Shape;209;p15"/>
          <p:cNvSpPr txBox="1"/>
          <p:nvPr/>
        </p:nvSpPr>
        <p:spPr>
          <a:xfrm>
            <a:off x="553049" y="569634"/>
            <a:ext cx="10772700" cy="9336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Επιχειρηματικό μοντέλο 1 - Κυκλική οικονομία</a:t>
            </a:r>
            <a:endParaRPr dirty="0"/>
          </a:p>
        </p:txBody>
      </p:sp>
      <p:pic>
        <p:nvPicPr>
          <p:cNvPr id="210" name="Google Shape;210;p15" descr="A picture containing toy, LEGO&#10;&#10;Description automatically generated"/>
          <p:cNvPicPr preferRelativeResize="0"/>
          <p:nvPr/>
        </p:nvPicPr>
        <p:blipFill rotWithShape="1">
          <a:blip r:embed="rId4">
            <a:alphaModFix/>
          </a:blip>
          <a:srcRect/>
          <a:stretch/>
        </p:blipFill>
        <p:spPr>
          <a:xfrm>
            <a:off x="3248611" y="3928681"/>
            <a:ext cx="4823118" cy="2539673"/>
          </a:xfrm>
          <a:prstGeom prst="rect">
            <a:avLst/>
          </a:prstGeom>
          <a:noFill/>
          <a:ln>
            <a:no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657224" y="499533"/>
            <a:ext cx="10772775" cy="102832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Ο </a:t>
            </a:r>
            <a:r>
              <a:rPr lang="en-GB" sz="3600" dirty="0" err="1">
                <a:solidFill>
                  <a:schemeClr val="dk1"/>
                </a:solidFill>
              </a:rPr>
              <a:t>Hendrith</a:t>
            </a:r>
            <a:r>
              <a:rPr lang="en-GB" sz="3600" dirty="0">
                <a:solidFill>
                  <a:schemeClr val="dk1"/>
                </a:solidFill>
              </a:rPr>
              <a:t> </a:t>
            </a:r>
            <a:r>
              <a:rPr lang="en-GB" sz="3600" dirty="0" err="1">
                <a:solidFill>
                  <a:schemeClr val="dk1"/>
                </a:solidFill>
              </a:rPr>
              <a:t>Vanlon</a:t>
            </a:r>
            <a:r>
              <a:rPr lang="en-GB" sz="3600" dirty="0">
                <a:solidFill>
                  <a:schemeClr val="dk1"/>
                </a:solidFill>
              </a:rPr>
              <a:t> Smith Jr, </a:t>
            </a:r>
            <a:r>
              <a:rPr lang="el-GR" sz="3600" dirty="0">
                <a:solidFill>
                  <a:schemeClr val="dk1"/>
                </a:solidFill>
              </a:rPr>
              <a:t>ΔΣ της </a:t>
            </a:r>
            <a:r>
              <a:rPr lang="en-GB" sz="3600" dirty="0">
                <a:solidFill>
                  <a:schemeClr val="dk1"/>
                </a:solidFill>
              </a:rPr>
              <a:t>Mayflower-Plymouth </a:t>
            </a:r>
            <a:r>
              <a:rPr lang="el-GR" sz="3600" dirty="0">
                <a:solidFill>
                  <a:schemeClr val="dk1"/>
                </a:solidFill>
              </a:rPr>
              <a:t>είπε:</a:t>
            </a:r>
            <a:endParaRPr sz="3600" dirty="0">
              <a:solidFill>
                <a:schemeClr val="dk1"/>
              </a:solidFill>
            </a:endParaRPr>
          </a:p>
        </p:txBody>
      </p:sp>
      <p:sp>
        <p:nvSpPr>
          <p:cNvPr id="216" name="Google Shape;216;p16"/>
          <p:cNvSpPr txBox="1">
            <a:spLocks noGrp="1"/>
          </p:cNvSpPr>
          <p:nvPr>
            <p:ph type="body" idx="1"/>
          </p:nvPr>
        </p:nvSpPr>
        <p:spPr>
          <a:xfrm>
            <a:off x="657223" y="2516529"/>
            <a:ext cx="4972895" cy="3435383"/>
          </a:xfrm>
          <a:prstGeom prst="rect">
            <a:avLst/>
          </a:prstGeom>
          <a:solidFill>
            <a:srgbClr val="D8D8D8"/>
          </a:solidFill>
          <a:ln>
            <a:noFill/>
          </a:ln>
        </p:spPr>
        <p:txBody>
          <a:bodyPr spcFirstLastPara="1" wrap="square" lIns="91425" tIns="45700" rIns="91425" bIns="45700" anchor="t" anchorCtr="0">
            <a:normAutofit lnSpcReduction="10000"/>
          </a:bodyPr>
          <a:lstStyle/>
          <a:p>
            <a:pPr marL="91440" lvl="0" indent="-152400" algn="ctr" rtl="0">
              <a:lnSpc>
                <a:spcPct val="85000"/>
              </a:lnSpc>
              <a:spcBef>
                <a:spcPts val="0"/>
              </a:spcBef>
              <a:spcAft>
                <a:spcPts val="0"/>
              </a:spcAft>
              <a:buClr>
                <a:schemeClr val="dk1"/>
              </a:buClr>
              <a:buSzPts val="2400"/>
              <a:buChar char=" "/>
            </a:pPr>
            <a:r>
              <a:rPr lang="el-GR" dirty="0">
                <a:solidFill>
                  <a:schemeClr val="dk1"/>
                </a:solidFill>
              </a:rPr>
              <a:t>"Όταν τα απόβλητα του καθενός είναι πόρος για κάποιον άλλον, προκύπτει μια ενδιαφέρουσα αλήθεια - δεν υπάρχουν απόβλητα στο σύστημα στο σύνολό του, οι πόροι γίνονται άφθονοι και εύκολα </a:t>
            </a:r>
            <a:r>
              <a:rPr lang="el-GR" dirty="0" err="1">
                <a:solidFill>
                  <a:schemeClr val="dk1"/>
                </a:solidFill>
              </a:rPr>
              <a:t>προσβάσιμοι</a:t>
            </a:r>
            <a:r>
              <a:rPr lang="el-GR" dirty="0">
                <a:solidFill>
                  <a:schemeClr val="dk1"/>
                </a:solidFill>
              </a:rPr>
              <a:t>, οι επιχειρήσεις γίνονται γενικά πιο κερδοφόρες και ο πλούτος κατανέμεται ευρύτερα. Αυτή είναι η κυκλική οικονομία. Αυτή είναι μια οικονομία της </a:t>
            </a:r>
            <a:r>
              <a:rPr lang="el-GR" dirty="0" err="1">
                <a:solidFill>
                  <a:schemeClr val="dk1"/>
                </a:solidFill>
              </a:rPr>
              <a:t>περμακουλτούρας</a:t>
            </a:r>
            <a:r>
              <a:rPr lang="el-GR" dirty="0">
                <a:solidFill>
                  <a:schemeClr val="dk1"/>
                </a:solidFill>
              </a:rPr>
              <a:t>".</a:t>
            </a:r>
            <a:endParaRPr dirty="0">
              <a:solidFill>
                <a:schemeClr val="dk1"/>
              </a:solidFill>
            </a:endParaRPr>
          </a:p>
        </p:txBody>
      </p:sp>
      <p:cxnSp>
        <p:nvCxnSpPr>
          <p:cNvPr id="217" name="Google Shape;217;p16"/>
          <p:cNvCxnSpPr/>
          <p:nvPr/>
        </p:nvCxnSpPr>
        <p:spPr>
          <a:xfrm>
            <a:off x="704581" y="1987228"/>
            <a:ext cx="2935223" cy="0"/>
          </a:xfrm>
          <a:prstGeom prst="straightConnector1">
            <a:avLst/>
          </a:prstGeom>
          <a:noFill/>
          <a:ln w="57150" cap="flat" cmpd="sng">
            <a:solidFill>
              <a:schemeClr val="accent1"/>
            </a:solidFill>
            <a:prstDash val="solid"/>
            <a:round/>
            <a:headEnd type="none" w="sm" len="sm"/>
            <a:tailEnd type="none" w="sm" len="sm"/>
          </a:ln>
        </p:spPr>
      </p:cxnSp>
      <p:sp>
        <p:nvSpPr>
          <p:cNvPr id="218" name="Google Shape;218;p16"/>
          <p:cNvSpPr/>
          <p:nvPr/>
        </p:nvSpPr>
        <p:spPr>
          <a:xfrm>
            <a:off x="6409602" y="3503946"/>
            <a:ext cx="1085850" cy="982980"/>
          </a:xfrm>
          <a:prstGeom prst="smileyFace">
            <a:avLst>
              <a:gd name="adj" fmla="val 4653"/>
            </a:avLst>
          </a:prstGeom>
          <a:solidFill>
            <a:schemeClr val="accent1"/>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9" name="Google Shape;219;p16" descr="Icon&#10;&#10;Description automatically generated"/>
          <p:cNvPicPr preferRelativeResize="0"/>
          <p:nvPr/>
        </p:nvPicPr>
        <p:blipFill rotWithShape="1">
          <a:blip r:embed="rId4">
            <a:alphaModFix/>
          </a:blip>
          <a:srcRect/>
          <a:stretch/>
        </p:blipFill>
        <p:spPr>
          <a:xfrm>
            <a:off x="8274935" y="2516529"/>
            <a:ext cx="2784676" cy="2784676"/>
          </a:xfrm>
          <a:prstGeom prst="rect">
            <a:avLst/>
          </a:prstGeom>
          <a:noFill/>
          <a:ln>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829057" y="318304"/>
            <a:ext cx="10772775" cy="105908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Βασικά στοιχεία για την κυκλική οικονομία </a:t>
            </a:r>
            <a:r>
              <a:rPr lang="el-GR" sz="3600" dirty="0"/>
              <a:t>(</a:t>
            </a:r>
            <a:r>
              <a:rPr lang="el-GR" sz="3600" dirty="0" err="1"/>
              <a:t>Flashcards</a:t>
            </a:r>
            <a:r>
              <a:rPr lang="el-GR" sz="3600" dirty="0"/>
              <a:t>)</a:t>
            </a:r>
            <a:endParaRPr sz="3600" dirty="0"/>
          </a:p>
        </p:txBody>
      </p:sp>
      <p:sp>
        <p:nvSpPr>
          <p:cNvPr id="225" name="Google Shape;225;p17"/>
          <p:cNvSpPr txBox="1"/>
          <p:nvPr/>
        </p:nvSpPr>
        <p:spPr>
          <a:xfrm>
            <a:off x="4682874" y="1377388"/>
            <a:ext cx="7395308" cy="197927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91440" marR="0" lvl="0" indent="-152400" algn="l" rtl="0">
              <a:lnSpc>
                <a:spcPct val="85000"/>
              </a:lnSpc>
              <a:spcBef>
                <a:spcPts val="0"/>
              </a:spcBef>
              <a:spcAft>
                <a:spcPts val="0"/>
              </a:spcAft>
              <a:buClr>
                <a:srgbClr val="262626"/>
              </a:buClr>
              <a:buSzPts val="2400"/>
              <a:buFont typeface="Arial"/>
              <a:buChar char=" "/>
            </a:pPr>
            <a:r>
              <a:rPr lang="el-GR" sz="2400" b="0" i="0" u="none" strike="noStrike" cap="none" dirty="0">
                <a:solidFill>
                  <a:srgbClr val="262626"/>
                </a:solidFill>
                <a:latin typeface="Calibri"/>
                <a:ea typeface="Calibri"/>
                <a:cs typeface="Calibri"/>
                <a:sym typeface="Calibri"/>
              </a:rPr>
              <a:t>Η βασική ιδέα πίσω από αυτό είναι ότι ο παραγωγός είναι ο ιδιοκτήτης του προϊόντος και μπορεί να το νοικιάσει ή να το εκμισθώσει αντί να το πουλήσει. Ένα παράδειγμα είναι η ενοικίαση ενός εξοπλισμού (π.χ. ηλεκτρικό τρυπάνι) αντί για την αγορά του. Ο ιδιοκτήτης είναι υπεύθυνος για τη συντήρηση και την ανακύκλωση όταν ολοκληρώσει τον κύκλο ζωής του. </a:t>
            </a:r>
          </a:p>
        </p:txBody>
      </p:sp>
      <p:sp>
        <p:nvSpPr>
          <p:cNvPr id="226" name="Google Shape;226;p17"/>
          <p:cNvSpPr txBox="1"/>
          <p:nvPr/>
        </p:nvSpPr>
        <p:spPr>
          <a:xfrm>
            <a:off x="829057" y="1377389"/>
            <a:ext cx="3598164" cy="197927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152400" algn="l" rtl="0">
              <a:lnSpc>
                <a:spcPct val="85000"/>
              </a:lnSpc>
              <a:spcBef>
                <a:spcPts val="0"/>
              </a:spcBef>
              <a:spcAft>
                <a:spcPts val="0"/>
              </a:spcAft>
              <a:buClr>
                <a:srgbClr val="262626"/>
              </a:buClr>
              <a:buSzPts val="2400"/>
              <a:buFont typeface="Arial"/>
              <a:buChar char=" "/>
            </a:pPr>
            <a:r>
              <a:rPr lang="el-GR" sz="2400" b="0" i="0" u="none" strike="noStrike" cap="none" dirty="0">
                <a:solidFill>
                  <a:srgbClr val="262626"/>
                </a:solidFill>
                <a:latin typeface="Calibri"/>
                <a:ea typeface="Calibri"/>
                <a:cs typeface="Calibri"/>
                <a:sym typeface="Calibri"/>
              </a:rPr>
              <a:t>Διατήρηση της ιδιοκτησίας του προϊόντος</a:t>
            </a:r>
            <a:endParaRPr dirty="0"/>
          </a:p>
        </p:txBody>
      </p:sp>
      <p:sp>
        <p:nvSpPr>
          <p:cNvPr id="227" name="Google Shape;227;p17"/>
          <p:cNvSpPr txBox="1"/>
          <p:nvPr/>
        </p:nvSpPr>
        <p:spPr>
          <a:xfrm>
            <a:off x="4682873" y="3429000"/>
            <a:ext cx="7395307"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91440" marR="0" lvl="0" indent="-152400" algn="l" rtl="0">
              <a:lnSpc>
                <a:spcPct val="85000"/>
              </a:lnSpc>
              <a:spcBef>
                <a:spcPts val="0"/>
              </a:spcBef>
              <a:spcAft>
                <a:spcPts val="0"/>
              </a:spcAft>
              <a:buClr>
                <a:srgbClr val="262626"/>
              </a:buClr>
              <a:buSzPts val="2400"/>
              <a:buFont typeface="Arial"/>
              <a:buChar char=" "/>
            </a:pPr>
            <a:r>
              <a:rPr lang="el-GR" sz="2400" b="0" i="0" u="none" strike="noStrike" cap="none" dirty="0">
                <a:solidFill>
                  <a:srgbClr val="262626"/>
                </a:solidFill>
                <a:latin typeface="Calibri"/>
                <a:ea typeface="Calibri"/>
                <a:cs typeface="Calibri"/>
                <a:sym typeface="Calibri"/>
              </a:rPr>
              <a:t>Η παράταση της διάρκειας ζωής ενός προϊόντος το καθιστά άμεσα πιο ανταγωνιστικό έναντι των ανταγωνιστών του. Ο σχεδιασμός προϊόντων που διαρκούν στο πέρασμα του χρόνου, δημιουργεί ένα ισχυρό εμπορικό σήμα. Μπορείτε να σκεφτείτε ένα παράδειγμα προϊόντος ή εταιρείας;</a:t>
            </a:r>
            <a:endParaRPr dirty="0"/>
          </a:p>
        </p:txBody>
      </p:sp>
      <p:sp>
        <p:nvSpPr>
          <p:cNvPr id="228" name="Google Shape;228;p17"/>
          <p:cNvSpPr txBox="1"/>
          <p:nvPr/>
        </p:nvSpPr>
        <p:spPr>
          <a:xfrm>
            <a:off x="829057" y="3429001"/>
            <a:ext cx="3598164"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152400" algn="l" rtl="0">
              <a:lnSpc>
                <a:spcPct val="85000"/>
              </a:lnSpc>
              <a:spcBef>
                <a:spcPts val="0"/>
              </a:spcBef>
              <a:spcAft>
                <a:spcPts val="0"/>
              </a:spcAft>
              <a:buClr>
                <a:srgbClr val="262626"/>
              </a:buClr>
              <a:buSzPts val="2400"/>
              <a:buFont typeface="Arial"/>
              <a:buChar char=" "/>
            </a:pPr>
            <a:r>
              <a:rPr lang="el-GR" sz="2400" b="0" i="0" u="none" strike="noStrike" cap="none" dirty="0">
                <a:solidFill>
                  <a:srgbClr val="262626"/>
                </a:solidFill>
                <a:latin typeface="Calibri"/>
                <a:ea typeface="Calibri"/>
                <a:cs typeface="Calibri"/>
                <a:sym typeface="Calibri"/>
              </a:rPr>
              <a:t>Επέκταση της διάρκειας ζωής του προϊόντος</a:t>
            </a:r>
            <a:endParaRPr dirty="0"/>
          </a:p>
        </p:txBody>
      </p:sp>
      <p:sp>
        <p:nvSpPr>
          <p:cNvPr id="229" name="Google Shape;229;p17"/>
          <p:cNvSpPr txBox="1"/>
          <p:nvPr/>
        </p:nvSpPr>
        <p:spPr>
          <a:xfrm>
            <a:off x="4682873" y="4958788"/>
            <a:ext cx="7395307"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rgbClr val="262626"/>
              </a:buClr>
              <a:buSzPts val="2400"/>
              <a:buFont typeface="Arial"/>
              <a:buNone/>
            </a:pPr>
            <a:r>
              <a:rPr lang="el-GR" sz="2400" b="0" i="0" u="none" strike="noStrike" cap="none" dirty="0">
                <a:solidFill>
                  <a:srgbClr val="262626"/>
                </a:solidFill>
                <a:latin typeface="Calibri"/>
                <a:ea typeface="Calibri"/>
                <a:cs typeface="Calibri"/>
                <a:sym typeface="Calibri"/>
              </a:rPr>
              <a:t>Υπάρχουν οργανισμοί που σχεδιάζουν με σκοπό την ανακύκλωση. Αυτό επιτρέπει την ελάχιστη δημιουργία αποβλήτων και τη μείωση της χρήσης πλαστικού.</a:t>
            </a:r>
            <a:endParaRPr dirty="0"/>
          </a:p>
        </p:txBody>
      </p:sp>
      <p:sp>
        <p:nvSpPr>
          <p:cNvPr id="230" name="Google Shape;230;p17"/>
          <p:cNvSpPr txBox="1"/>
          <p:nvPr/>
        </p:nvSpPr>
        <p:spPr>
          <a:xfrm>
            <a:off x="829057" y="4958789"/>
            <a:ext cx="3598164" cy="137449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152400" algn="l" rtl="0">
              <a:lnSpc>
                <a:spcPct val="85000"/>
              </a:lnSpc>
              <a:spcBef>
                <a:spcPts val="0"/>
              </a:spcBef>
              <a:spcAft>
                <a:spcPts val="0"/>
              </a:spcAft>
              <a:buClr>
                <a:srgbClr val="262626"/>
              </a:buClr>
              <a:buSzPts val="2400"/>
              <a:buFont typeface="Arial"/>
              <a:buChar char=" "/>
            </a:pPr>
            <a:r>
              <a:rPr lang="el-GR" sz="2400" b="0" i="0" u="none" strike="noStrike" cap="none" dirty="0">
                <a:solidFill>
                  <a:srgbClr val="262626"/>
                </a:solidFill>
                <a:latin typeface="Calibri"/>
                <a:ea typeface="Calibri"/>
                <a:cs typeface="Calibri"/>
                <a:sym typeface="Calibri"/>
              </a:rPr>
              <a:t>Σχεδιασμός για ανακύκλωση</a:t>
            </a:r>
            <a:endParaRPr sz="2400" b="0" i="0" u="none" strike="noStrike" cap="none" dirty="0">
              <a:solidFill>
                <a:srgbClr val="262626"/>
              </a:solidFill>
              <a:latin typeface="Calibri"/>
              <a:ea typeface="Calibri"/>
              <a:cs typeface="Calibri"/>
              <a:sym typeface="Calibri"/>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body" idx="1"/>
          </p:nvPr>
        </p:nvSpPr>
        <p:spPr>
          <a:xfrm>
            <a:off x="553051" y="1503224"/>
            <a:ext cx="11251021" cy="5354776"/>
          </a:xfrm>
          <a:prstGeom prst="rect">
            <a:avLst/>
          </a:prstGeom>
          <a:noFill/>
          <a:ln>
            <a:noFill/>
          </a:ln>
        </p:spPr>
        <p:txBody>
          <a:bodyPr spcFirstLastPara="1" wrap="square" lIns="91425" tIns="45700" rIns="91425" bIns="45700" anchor="t" anchorCtr="0">
            <a:normAutofit/>
          </a:bodyPr>
          <a:lstStyle/>
          <a:p>
            <a:pPr marL="91440" lvl="0" indent="-152400" algn="just" rtl="0">
              <a:lnSpc>
                <a:spcPct val="85000"/>
              </a:lnSpc>
              <a:spcBef>
                <a:spcPts val="0"/>
              </a:spcBef>
              <a:spcAft>
                <a:spcPts val="0"/>
              </a:spcAft>
              <a:buClr>
                <a:srgbClr val="262626"/>
              </a:buClr>
              <a:buSzPts val="2400"/>
              <a:buChar char=" "/>
            </a:pPr>
            <a:r>
              <a:rPr lang="el-GR" dirty="0"/>
              <a:t>Αυτό το οικονομικό μοντέλο θα λειτουργήσει μόνο εάν η αξία μπορεί να ανακτηθεί οικονομικά από το αρχικό προϊόν.</a:t>
            </a:r>
          </a:p>
          <a:p>
            <a:pPr marL="91440" lvl="0" indent="-152400" algn="just" rtl="0">
              <a:lnSpc>
                <a:spcPct val="85000"/>
              </a:lnSpc>
              <a:spcBef>
                <a:spcPts val="0"/>
              </a:spcBef>
              <a:spcAft>
                <a:spcPts val="0"/>
              </a:spcAft>
              <a:buClr>
                <a:srgbClr val="262626"/>
              </a:buClr>
              <a:buSzPts val="2400"/>
              <a:buChar char=" "/>
            </a:pPr>
            <a:r>
              <a:rPr lang="el-GR" dirty="0"/>
              <a:t>Οι πόροι σε επίπεδο ΕΕ και σε εθνικό επίπεδο είναι ευρέως διαθέσιμοι για άτομα και οργανισμούς, όπως:</a:t>
            </a:r>
          </a:p>
          <a:p>
            <a:pPr marL="91440" lvl="0" indent="-152400" algn="just" rtl="0">
              <a:lnSpc>
                <a:spcPct val="85000"/>
              </a:lnSpc>
              <a:spcBef>
                <a:spcPts val="0"/>
              </a:spcBef>
              <a:spcAft>
                <a:spcPts val="0"/>
              </a:spcAft>
              <a:buClr>
                <a:srgbClr val="262626"/>
              </a:buClr>
              <a:buSzPts val="2400"/>
              <a:buChar char=" "/>
            </a:pPr>
            <a:r>
              <a:rPr lang="el-GR" dirty="0"/>
              <a:t>- υλικό ανάγνωσης και στρατηγικές </a:t>
            </a:r>
          </a:p>
          <a:p>
            <a:pPr marL="91440" lvl="0" indent="-152400" algn="just" rtl="0">
              <a:lnSpc>
                <a:spcPct val="85000"/>
              </a:lnSpc>
              <a:spcBef>
                <a:spcPts val="0"/>
              </a:spcBef>
              <a:spcAft>
                <a:spcPts val="0"/>
              </a:spcAft>
              <a:buClr>
                <a:srgbClr val="262626"/>
              </a:buClr>
              <a:buSzPts val="2400"/>
              <a:buChar char=" "/>
            </a:pPr>
            <a:r>
              <a:rPr lang="el-GR" dirty="0"/>
              <a:t>- πληροφορίες για επιχειρηματικά μοντέλα και οδηγοί για τη δημιουργία κοινωνικών επιχειρήσεων</a:t>
            </a:r>
          </a:p>
          <a:p>
            <a:pPr marL="91440" lvl="0" indent="-152400" algn="just" rtl="0">
              <a:lnSpc>
                <a:spcPct val="85000"/>
              </a:lnSpc>
              <a:spcBef>
                <a:spcPts val="0"/>
              </a:spcBef>
              <a:spcAft>
                <a:spcPts val="0"/>
              </a:spcAft>
              <a:buClr>
                <a:srgbClr val="262626"/>
              </a:buClr>
              <a:buSzPts val="2400"/>
              <a:buChar char=" "/>
            </a:pPr>
            <a:r>
              <a:rPr lang="el-GR" dirty="0"/>
              <a:t>- προγράμματα χρηματοδότησης και εθνικές προσκλήσεις για έργα</a:t>
            </a:r>
          </a:p>
          <a:p>
            <a:pPr marL="91440" lvl="0" indent="-152400" algn="just" rtl="0">
              <a:lnSpc>
                <a:spcPct val="85000"/>
              </a:lnSpc>
              <a:spcBef>
                <a:spcPts val="0"/>
              </a:spcBef>
              <a:spcAft>
                <a:spcPts val="0"/>
              </a:spcAft>
              <a:buClr>
                <a:srgbClr val="262626"/>
              </a:buClr>
              <a:buSzPts val="2400"/>
              <a:buChar char=" "/>
            </a:pPr>
            <a:r>
              <a:rPr lang="el-GR" dirty="0"/>
              <a:t>Συνολικά, καθώς η βιομηχανία 4.0 είναι προ των πυλών, η κυκλική οικονομία, ενσωματωμένη με ψηφιακές τεχνολογίες, έχει γίνει ένα από τα πιο δημοφιλή επιχειρηματικά μοντέλα για τους νέους επιχειρηματίες.</a:t>
            </a:r>
            <a:endParaRPr lang="en-GB" dirty="0"/>
          </a:p>
          <a:p>
            <a:pPr marL="91440" lvl="0" indent="-152400" algn="just" rtl="0">
              <a:lnSpc>
                <a:spcPct val="85000"/>
              </a:lnSpc>
              <a:spcBef>
                <a:spcPts val="0"/>
              </a:spcBef>
              <a:spcAft>
                <a:spcPts val="0"/>
              </a:spcAft>
              <a:buClr>
                <a:srgbClr val="262626"/>
              </a:buClr>
              <a:buSzPts val="2400"/>
              <a:buChar char=" "/>
            </a:pPr>
            <a:endParaRPr lang="el-GR" dirty="0"/>
          </a:p>
          <a:p>
            <a:pPr marL="91440" lvl="0" indent="-152400" algn="just" rtl="0">
              <a:lnSpc>
                <a:spcPct val="85000"/>
              </a:lnSpc>
              <a:spcBef>
                <a:spcPts val="0"/>
              </a:spcBef>
              <a:spcAft>
                <a:spcPts val="0"/>
              </a:spcAft>
              <a:buClr>
                <a:srgbClr val="262626"/>
              </a:buClr>
              <a:buSzPts val="2400"/>
              <a:buChar char=" "/>
            </a:pPr>
            <a:r>
              <a:rPr lang="el-GR" i="1" dirty="0"/>
              <a:t>4.0: Γενικά, η βιομηχανία 4.0 περιγράφει την αυξανόμενη τάση προς την αυτοματοποίηση και την ανταλλαγή δεδομένων στην τεχνολογία και τις διαδικασίες εντός της μεταποιητικής βιομηχανίας</a:t>
            </a:r>
            <a:endParaRPr i="1" dirty="0"/>
          </a:p>
        </p:txBody>
      </p:sp>
      <p:sp>
        <p:nvSpPr>
          <p:cNvPr id="236" name="Google Shape;236;p18"/>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Κυκλική οικονομία - βιωσιμότητα</a:t>
            </a:r>
            <a:endParaRPr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body" idx="1"/>
          </p:nvPr>
        </p:nvSpPr>
        <p:spPr>
          <a:xfrm>
            <a:off x="610926" y="1559275"/>
            <a:ext cx="7535548" cy="4799191"/>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sz="2800" b="1" dirty="0"/>
              <a:t>Μοντέλο υποστήριξης επιχειρηματιών - πώς λειτουργεί;</a:t>
            </a:r>
          </a:p>
          <a:p>
            <a:pPr marL="91440" lvl="0" indent="-152400" algn="l" rtl="0">
              <a:lnSpc>
                <a:spcPct val="85000"/>
              </a:lnSpc>
              <a:spcBef>
                <a:spcPts val="0"/>
              </a:spcBef>
              <a:spcAft>
                <a:spcPts val="0"/>
              </a:spcAft>
              <a:buClr>
                <a:srgbClr val="262626"/>
              </a:buClr>
              <a:buSzPts val="2400"/>
              <a:buChar char=" "/>
            </a:pPr>
            <a:r>
              <a:rPr lang="el-GR" sz="2800" dirty="0"/>
              <a:t>Επιτρέπει σε μια κοινωνική επιχείρηση να βοηθήσει άλλους επιχειρηματίες με την επιχείρησή τους. Η βοήθεια που προσφέρεται κυμαίνεται από:</a:t>
            </a:r>
          </a:p>
          <a:p>
            <a:pPr marL="91440" lvl="0" indent="-152400" algn="l" rtl="0">
              <a:lnSpc>
                <a:spcPct val="85000"/>
              </a:lnSpc>
              <a:spcBef>
                <a:spcPts val="0"/>
              </a:spcBef>
              <a:spcAft>
                <a:spcPts val="0"/>
              </a:spcAft>
              <a:buClr>
                <a:srgbClr val="262626"/>
              </a:buClr>
              <a:buSzPts val="2400"/>
              <a:buChar char=" "/>
            </a:pPr>
            <a:r>
              <a:rPr lang="el-GR" sz="2800" dirty="0"/>
              <a:t>- συμβουλευτική</a:t>
            </a:r>
          </a:p>
          <a:p>
            <a:pPr marL="91440" lvl="0" indent="-152400" algn="l" rtl="0">
              <a:lnSpc>
                <a:spcPct val="85000"/>
              </a:lnSpc>
              <a:spcBef>
                <a:spcPts val="0"/>
              </a:spcBef>
              <a:spcAft>
                <a:spcPts val="0"/>
              </a:spcAft>
              <a:buClr>
                <a:srgbClr val="262626"/>
              </a:buClr>
              <a:buSzPts val="2400"/>
              <a:buChar char=" "/>
            </a:pPr>
            <a:r>
              <a:rPr lang="el-GR" sz="2800" dirty="0"/>
              <a:t>- εκπαίδευση </a:t>
            </a:r>
          </a:p>
          <a:p>
            <a:pPr marL="91440" lvl="0" indent="-152400" algn="l" rtl="0">
              <a:lnSpc>
                <a:spcPct val="85000"/>
              </a:lnSpc>
              <a:spcBef>
                <a:spcPts val="0"/>
              </a:spcBef>
              <a:spcAft>
                <a:spcPts val="0"/>
              </a:spcAft>
              <a:buClr>
                <a:srgbClr val="262626"/>
              </a:buClr>
              <a:buSzPts val="2400"/>
              <a:buChar char=" "/>
            </a:pPr>
            <a:r>
              <a:rPr lang="el-GR" sz="2800" dirty="0"/>
              <a:t>- </a:t>
            </a:r>
            <a:r>
              <a:rPr lang="el-GR" sz="2800" dirty="0" err="1"/>
              <a:t>μικροχρηματοδότηση</a:t>
            </a:r>
            <a:endParaRPr lang="el-GR" sz="2800" dirty="0"/>
          </a:p>
          <a:p>
            <a:pPr marL="91440" lvl="0" indent="-152400" algn="l" rtl="0">
              <a:lnSpc>
                <a:spcPct val="85000"/>
              </a:lnSpc>
              <a:spcBef>
                <a:spcPts val="0"/>
              </a:spcBef>
              <a:spcAft>
                <a:spcPts val="0"/>
              </a:spcAft>
              <a:buClr>
                <a:srgbClr val="262626"/>
              </a:buClr>
              <a:buSzPts val="2400"/>
              <a:buChar char=" "/>
            </a:pPr>
            <a:r>
              <a:rPr lang="el-GR" sz="2800" dirty="0"/>
              <a:t>- τεχνική υποστήριξη κ.λπ.</a:t>
            </a:r>
            <a:endParaRPr sz="2800" dirty="0"/>
          </a:p>
        </p:txBody>
      </p:sp>
      <p:sp>
        <p:nvSpPr>
          <p:cNvPr id="242" name="Google Shape;242;p19"/>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Επιχειρηματικό μοντέλο 2 - Μοντέλο υποστήριξης επιχειρηματιών</a:t>
            </a:r>
            <a:endParaRPr dirty="0"/>
          </a:p>
        </p:txBody>
      </p:sp>
      <p:pic>
        <p:nvPicPr>
          <p:cNvPr id="243" name="Google Shape;243;p19" descr="A picture containing furniture, seat, chair&#10;&#10;Description automatically generated"/>
          <p:cNvPicPr preferRelativeResize="0"/>
          <p:nvPr/>
        </p:nvPicPr>
        <p:blipFill rotWithShape="1">
          <a:blip r:embed="rId4">
            <a:alphaModFix/>
          </a:blip>
          <a:srcRect/>
          <a:stretch/>
        </p:blipFill>
        <p:spPr>
          <a:xfrm>
            <a:off x="7811368" y="1781015"/>
            <a:ext cx="3902212" cy="3902212"/>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657224" y="499533"/>
            <a:ext cx="10772775" cy="6923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600"/>
              <a:buFont typeface="Calibri"/>
              <a:buNone/>
            </a:pPr>
            <a:r>
              <a:rPr lang="el-GR" sz="3600" b="1" dirty="0">
                <a:solidFill>
                  <a:schemeClr val="dk1"/>
                </a:solidFill>
              </a:rPr>
              <a:t>Περίληψη Ενότητα 2: Ο νέος ρόλος της κοινωνικής οικονομίας</a:t>
            </a:r>
            <a:endParaRPr b="1" dirty="0"/>
          </a:p>
        </p:txBody>
      </p:sp>
      <p:sp>
        <p:nvSpPr>
          <p:cNvPr id="95" name="Google Shape;95;p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dirty="0"/>
              <a:t>Αυτή η ενότητα θα περιγράψει το νέο ρόλο που έχει η κοινωνική οικονομία και θα τον αναλύσει με τα σχετικά επιχειρηματικά μοντέλα.</a:t>
            </a:r>
          </a:p>
          <a:p>
            <a:pPr marL="91440" lvl="0" indent="-152400" algn="l" rtl="0">
              <a:lnSpc>
                <a:spcPct val="85000"/>
              </a:lnSpc>
              <a:spcBef>
                <a:spcPts val="0"/>
              </a:spcBef>
              <a:spcAft>
                <a:spcPts val="0"/>
              </a:spcAft>
              <a:buClr>
                <a:srgbClr val="262626"/>
              </a:buClr>
              <a:buSzPts val="2400"/>
              <a:buChar char=" "/>
            </a:pPr>
            <a:r>
              <a:rPr lang="el-GR" dirty="0"/>
              <a:t>Επιπλέον, θα παράσχει πληροφορίες για την επιχειρηματικότητα για όλους, τι είναι και πώς μπορεί να εφαρμοστεί ή να ενσωματωθεί σε υφιστάμενες κοινωνικές επιχειρήσεις.</a:t>
            </a:r>
          </a:p>
          <a:p>
            <a:pPr marL="91440" lvl="0" indent="-152400" algn="l" rtl="0">
              <a:lnSpc>
                <a:spcPct val="85000"/>
              </a:lnSpc>
              <a:spcBef>
                <a:spcPts val="0"/>
              </a:spcBef>
              <a:spcAft>
                <a:spcPts val="0"/>
              </a:spcAft>
              <a:buClr>
                <a:srgbClr val="262626"/>
              </a:buClr>
              <a:buSzPts val="2400"/>
              <a:buChar char=" "/>
            </a:pPr>
            <a:r>
              <a:rPr lang="el-GR" dirty="0"/>
              <a:t>Τέλος, η ενότητα θα παρουσιάσει πρακτικές δραστηριότητες και ερωτήσεις πολλαπλής επιλογής.</a:t>
            </a:r>
          </a:p>
          <a:p>
            <a:pPr marL="91440" lvl="0" indent="-152400" algn="l" rtl="0">
              <a:lnSpc>
                <a:spcPct val="85000"/>
              </a:lnSpc>
              <a:spcBef>
                <a:spcPts val="0"/>
              </a:spcBef>
              <a:spcAft>
                <a:spcPts val="0"/>
              </a:spcAft>
              <a:buClr>
                <a:srgbClr val="262626"/>
              </a:buClr>
              <a:buSzPts val="2400"/>
              <a:buChar char=" "/>
            </a:pPr>
            <a:endParaRPr lang="el-GR" dirty="0"/>
          </a:p>
          <a:p>
            <a:pPr marL="91440" lvl="0" indent="-152400" algn="l" rtl="0">
              <a:lnSpc>
                <a:spcPct val="85000"/>
              </a:lnSpc>
              <a:spcBef>
                <a:spcPts val="0"/>
              </a:spcBef>
              <a:spcAft>
                <a:spcPts val="0"/>
              </a:spcAft>
              <a:buClr>
                <a:srgbClr val="262626"/>
              </a:buClr>
              <a:buSzPts val="2400"/>
              <a:buChar char=" "/>
            </a:pPr>
            <a:r>
              <a:rPr lang="el-GR" dirty="0"/>
              <a:t> Ελπίζουμε να τη βρείτε ενδιαφέρουσα</a:t>
            </a:r>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txBox="1">
            <a:spLocks noGrp="1"/>
          </p:cNvSpPr>
          <p:nvPr>
            <p:ph type="body" idx="1"/>
          </p:nvPr>
        </p:nvSpPr>
        <p:spPr>
          <a:xfrm>
            <a:off x="605139" y="1918090"/>
            <a:ext cx="5685702" cy="292591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sz="2800" b="1" dirty="0"/>
              <a:t>Μοντέλο παροχής κοινωνικών υπηρεσιών - πώς λειτουργεί;</a:t>
            </a:r>
          </a:p>
          <a:p>
            <a:pPr marL="91440" lvl="0" indent="-152400" algn="l" rtl="0">
              <a:lnSpc>
                <a:spcPct val="85000"/>
              </a:lnSpc>
              <a:spcBef>
                <a:spcPts val="0"/>
              </a:spcBef>
              <a:spcAft>
                <a:spcPts val="0"/>
              </a:spcAft>
              <a:buClr>
                <a:srgbClr val="262626"/>
              </a:buClr>
              <a:buSzPts val="2400"/>
              <a:buChar char=" "/>
            </a:pPr>
            <a:r>
              <a:rPr lang="el-GR" sz="2800" dirty="0"/>
              <a:t>Ένα από τα πιο συχνά χρησιμοποιούμενα επιχειρηματικά μοντέλα στην κοινωνική οικονομία, όπου οι κοινωνικές υπηρεσίες πωλούνται έναντι αμοιβής. </a:t>
            </a:r>
            <a:endParaRPr sz="2800" dirty="0"/>
          </a:p>
        </p:txBody>
      </p:sp>
      <p:sp>
        <p:nvSpPr>
          <p:cNvPr id="249" name="Google Shape;249;p20"/>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Επιχειρηματικό μοντέλο 3 - Παροχή κοινωνικών υπηρεσιών</a:t>
            </a:r>
            <a:endParaRPr dirty="0"/>
          </a:p>
        </p:txBody>
      </p:sp>
      <p:pic>
        <p:nvPicPr>
          <p:cNvPr id="250" name="Google Shape;250;p20" descr="A picture containing LEGO, toy&#10;&#10;Description automatically generated"/>
          <p:cNvPicPr preferRelativeResize="0"/>
          <p:nvPr/>
        </p:nvPicPr>
        <p:blipFill rotWithShape="1">
          <a:blip r:embed="rId4">
            <a:alphaModFix/>
          </a:blip>
          <a:srcRect/>
          <a:stretch/>
        </p:blipFill>
        <p:spPr>
          <a:xfrm>
            <a:off x="6857035" y="1172298"/>
            <a:ext cx="3897414" cy="3897414"/>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1"/>
          <p:cNvSpPr txBox="1">
            <a:spLocks noGrp="1"/>
          </p:cNvSpPr>
          <p:nvPr>
            <p:ph type="body" idx="1"/>
          </p:nvPr>
        </p:nvSpPr>
        <p:spPr>
          <a:xfrm>
            <a:off x="405464" y="1524965"/>
            <a:ext cx="11276400" cy="4859210"/>
          </a:xfrm>
          <a:prstGeom prst="rect">
            <a:avLst/>
          </a:prstGeom>
          <a:noFill/>
          <a:ln>
            <a:noFill/>
          </a:ln>
        </p:spPr>
        <p:txBody>
          <a:bodyPr spcFirstLastPara="1" wrap="square" lIns="91425" tIns="45700" rIns="91425" bIns="45700" anchor="t" anchorCtr="0">
            <a:normAutofit/>
          </a:bodyPr>
          <a:lstStyle/>
          <a:p>
            <a:pPr marL="91440" lvl="0" indent="-152400" algn="just" rtl="0">
              <a:lnSpc>
                <a:spcPct val="85000"/>
              </a:lnSpc>
              <a:spcBef>
                <a:spcPts val="0"/>
              </a:spcBef>
              <a:spcAft>
                <a:spcPts val="0"/>
              </a:spcAft>
              <a:buClr>
                <a:srgbClr val="262626"/>
              </a:buClr>
              <a:buSzPts val="2400"/>
              <a:buChar char=" "/>
            </a:pPr>
            <a:r>
              <a:rPr lang="el-GR" sz="2600" dirty="0"/>
              <a:t>Φυσικά, υπάρχουν περισσότερα επιχειρηματικά μοντέλα που ανήκουν στην κοινωνική οικονομία και οι οργανισμοί που δραστηριοποιούνται υπό αυτή την ομπρέλα θα πρέπει να τα εξετάσουν για να βρουν ποιο είναι το καταλληλότερο για τις υπηρεσίες και τα προϊόντα που προσφέρουν.</a:t>
            </a:r>
          </a:p>
          <a:p>
            <a:pPr marL="91440" lvl="0" indent="-152400" algn="just" rtl="0">
              <a:lnSpc>
                <a:spcPct val="85000"/>
              </a:lnSpc>
              <a:spcBef>
                <a:spcPts val="0"/>
              </a:spcBef>
              <a:spcAft>
                <a:spcPts val="0"/>
              </a:spcAft>
              <a:buClr>
                <a:srgbClr val="262626"/>
              </a:buClr>
              <a:buSzPts val="2400"/>
              <a:buChar char=" "/>
            </a:pPr>
            <a:r>
              <a:rPr lang="el-GR" sz="2600" b="1" dirty="0"/>
              <a:t>- Το συνεταιριστικό μοντέλο: </a:t>
            </a:r>
            <a:r>
              <a:rPr lang="el-GR" sz="2600" dirty="0"/>
              <a:t>Οργάνωση με βάση την αμοιβή που παρέχει υπηρεσίες στα μέλη της</a:t>
            </a:r>
          </a:p>
          <a:p>
            <a:pPr marL="91440" lvl="0" indent="-152400" algn="just" rtl="0">
              <a:lnSpc>
                <a:spcPct val="85000"/>
              </a:lnSpc>
              <a:spcBef>
                <a:spcPts val="0"/>
              </a:spcBef>
              <a:spcAft>
                <a:spcPts val="0"/>
              </a:spcAft>
              <a:buClr>
                <a:srgbClr val="262626"/>
              </a:buClr>
              <a:buSzPts val="2400"/>
              <a:buChar char=" "/>
            </a:pPr>
            <a:r>
              <a:rPr lang="el-GR" sz="2600" b="1" dirty="0"/>
              <a:t>- Το μοντέλο απασχόλησης: </a:t>
            </a:r>
            <a:r>
              <a:rPr lang="el-GR" sz="2600" dirty="0"/>
              <a:t>Παροχή κατάρτισης και θέσεων εργασίας και χρήση του εισπραττόμενου εισοδήματος για τη δημιουργία περισσότερων θέσεων εργασίας.</a:t>
            </a:r>
          </a:p>
          <a:p>
            <a:pPr marL="91440" lvl="0" indent="-152400" algn="just" rtl="0">
              <a:lnSpc>
                <a:spcPct val="85000"/>
              </a:lnSpc>
              <a:spcBef>
                <a:spcPts val="0"/>
              </a:spcBef>
              <a:spcAft>
                <a:spcPts val="0"/>
              </a:spcAft>
              <a:buClr>
                <a:srgbClr val="262626"/>
              </a:buClr>
              <a:buSzPts val="2400"/>
              <a:buChar char=" "/>
            </a:pPr>
            <a:endParaRPr lang="el-GR" sz="2600" dirty="0"/>
          </a:p>
          <a:p>
            <a:pPr marL="91440" lvl="0" indent="-152400" algn="just" rtl="0">
              <a:lnSpc>
                <a:spcPct val="85000"/>
              </a:lnSpc>
              <a:spcBef>
                <a:spcPts val="0"/>
              </a:spcBef>
              <a:spcAft>
                <a:spcPts val="0"/>
              </a:spcAft>
              <a:buClr>
                <a:srgbClr val="262626"/>
              </a:buClr>
              <a:buSzPts val="2400"/>
              <a:buChar char=" "/>
            </a:pPr>
            <a:r>
              <a:rPr lang="el-GR" sz="2600" dirty="0"/>
              <a:t>Τα επιχειρηματικά μοντέλα της κοινωνικής οικονομίας έχουν την ένταξη και την ισότητα πάνω από το κέρδος.</a:t>
            </a:r>
            <a:endParaRPr lang="en-GB" sz="2600" dirty="0"/>
          </a:p>
        </p:txBody>
      </p:sp>
      <p:sp>
        <p:nvSpPr>
          <p:cNvPr id="256" name="Google Shape;256;p21"/>
          <p:cNvSpPr txBox="1"/>
          <p:nvPr/>
        </p:nvSpPr>
        <p:spPr>
          <a:xfrm>
            <a:off x="516300" y="591483"/>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pPr>
            <a:r>
              <a:rPr lang="el-GR" sz="3600" dirty="0">
                <a:solidFill>
                  <a:schemeClr val="dk1"/>
                </a:solidFill>
                <a:latin typeface="Calibri"/>
                <a:ea typeface="Calibri"/>
                <a:cs typeface="Calibri"/>
                <a:sym typeface="Calibri"/>
              </a:rPr>
              <a:t>Επιπλέον επιχειρηματικά μοντέλα</a:t>
            </a:r>
            <a:endParaRPr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2"/>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2" name="Google Shape;262;p22"/>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3" name="Google Shape;263;p22"/>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pPr>
            <a:r>
              <a:rPr lang="el-GR" sz="3600" dirty="0">
                <a:solidFill>
                  <a:srgbClr val="FFFFFF"/>
                </a:solidFill>
              </a:rPr>
              <a:t>3. Επιχειρηματικότητα για όλους (χωρίς αποκλεισμούς) - ορισμός και έννοια</a:t>
            </a:r>
            <a:endParaRPr sz="3600" dirty="0">
              <a:solidFill>
                <a:srgbClr val="FFFFFF"/>
              </a:solidFill>
            </a:endParaRPr>
          </a:p>
        </p:txBody>
      </p:sp>
      <p:pic>
        <p:nvPicPr>
          <p:cNvPr id="264" name="Google Shape;264;p22" descr="A group of colorful toys&#10;&#10;Description automatically generated with low confidence"/>
          <p:cNvPicPr preferRelativeResize="0"/>
          <p:nvPr/>
        </p:nvPicPr>
        <p:blipFill rotWithShape="1">
          <a:blip r:embed="rId4">
            <a:alphaModFix/>
          </a:blip>
          <a:srcRect/>
          <a:stretch/>
        </p:blipFill>
        <p:spPr>
          <a:xfrm>
            <a:off x="4090686" y="2795886"/>
            <a:ext cx="3861122" cy="3861122"/>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3"/>
          <p:cNvSpPr txBox="1">
            <a:spLocks noGrp="1"/>
          </p:cNvSpPr>
          <p:nvPr>
            <p:ph type="body" idx="1"/>
          </p:nvPr>
        </p:nvSpPr>
        <p:spPr>
          <a:xfrm>
            <a:off x="605139" y="1918090"/>
            <a:ext cx="11276274" cy="3643545"/>
          </a:xfrm>
          <a:prstGeom prst="rect">
            <a:avLst/>
          </a:prstGeom>
          <a:noFill/>
          <a:ln>
            <a:noFill/>
          </a:ln>
        </p:spPr>
        <p:txBody>
          <a:bodyPr spcFirstLastPara="1" wrap="square" lIns="91425" tIns="45700" rIns="91425" bIns="45700" anchor="t" anchorCtr="0">
            <a:normAutofit/>
          </a:bodyPr>
          <a:lstStyle/>
          <a:p>
            <a:pPr marL="91440" lvl="0" indent="-152400" algn="just" rtl="0">
              <a:lnSpc>
                <a:spcPct val="85000"/>
              </a:lnSpc>
              <a:spcBef>
                <a:spcPts val="0"/>
              </a:spcBef>
              <a:spcAft>
                <a:spcPts val="0"/>
              </a:spcAft>
              <a:buClr>
                <a:srgbClr val="262626"/>
              </a:buClr>
              <a:buSzPts val="2400"/>
              <a:buChar char=" "/>
            </a:pPr>
            <a:r>
              <a:rPr lang="el-GR" dirty="0"/>
              <a:t>Η επιχειρηματικότητα για όλους ορίζεται από το γεγονός ότι όλοι οι άνθρωποι έχουν το δικαίωμα να γίνουν επιχειρηματίες και να εκμεταλλευτούν μια οικονομική ευκαιρία.</a:t>
            </a:r>
          </a:p>
          <a:p>
            <a:pPr marL="91440" lvl="0" indent="-152400" algn="just" rtl="0">
              <a:lnSpc>
                <a:spcPct val="85000"/>
              </a:lnSpc>
              <a:spcBef>
                <a:spcPts val="0"/>
              </a:spcBef>
              <a:spcAft>
                <a:spcPts val="0"/>
              </a:spcAft>
              <a:buClr>
                <a:srgbClr val="262626"/>
              </a:buClr>
              <a:buSzPts val="2400"/>
              <a:buChar char=" "/>
            </a:pPr>
            <a:r>
              <a:rPr lang="el-GR" dirty="0"/>
              <a:t>Υπάρχουν διάφοροι οργανισμοί που παρέχουν υποστήριξη και πόρους για τους μελλοντικούς κοινωνικούς και χωρίς αποκλεισμούς επιχειρηματίες, όπως κατάρτιση, </a:t>
            </a:r>
            <a:r>
              <a:rPr lang="el-GR" dirty="0" err="1"/>
              <a:t>μικροχρηματοδότηση</a:t>
            </a:r>
            <a:r>
              <a:rPr lang="el-GR" dirty="0"/>
              <a:t> και τεχνολογική υποστήριξη.</a:t>
            </a:r>
          </a:p>
          <a:p>
            <a:pPr marL="91440" lvl="0" indent="-152400" algn="just" rtl="0">
              <a:lnSpc>
                <a:spcPct val="85000"/>
              </a:lnSpc>
              <a:spcBef>
                <a:spcPts val="0"/>
              </a:spcBef>
              <a:spcAft>
                <a:spcPts val="0"/>
              </a:spcAft>
              <a:buClr>
                <a:srgbClr val="262626"/>
              </a:buClr>
              <a:buSzPts val="2400"/>
              <a:buChar char=" "/>
            </a:pPr>
            <a:r>
              <a:rPr lang="el-GR" dirty="0"/>
              <a:t>Η επιχειρηματικότητα για όλους κερδίζει συνεχώς έδαφος και εργάζεται προς την κατεύθυνση μιας οικονομίας για όλους. Οι πλατφόρμες των μέσων κοινωνικής δικτύωσης είναι ένα σπουδαίο εργαλείο για βοήθεια και για δραστηριότητες προβολής. </a:t>
            </a:r>
            <a:endParaRPr dirty="0"/>
          </a:p>
        </p:txBody>
      </p:sp>
      <p:sp>
        <p:nvSpPr>
          <p:cNvPr id="270" name="Google Shape;270;p23"/>
          <p:cNvSpPr txBox="1"/>
          <p:nvPr/>
        </p:nvSpPr>
        <p:spPr>
          <a:xfrm>
            <a:off x="605139" y="599287"/>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Τι είναι η επιχειρηματικότητα για όλους </a:t>
            </a:r>
            <a:r>
              <a:rPr lang="en-GB" sz="3600" b="0" i="0" u="none" strike="noStrike" cap="none" dirty="0">
                <a:solidFill>
                  <a:schemeClr val="dk1"/>
                </a:solidFill>
                <a:latin typeface="Calibri"/>
                <a:ea typeface="Calibri"/>
                <a:cs typeface="Calibri"/>
                <a:sym typeface="Calibri"/>
              </a:rPr>
              <a:t>;</a:t>
            </a:r>
            <a:endParaRPr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4"/>
          <p:cNvSpPr txBox="1">
            <a:spLocks noGrp="1"/>
          </p:cNvSpPr>
          <p:nvPr>
            <p:ph type="body" idx="1"/>
          </p:nvPr>
        </p:nvSpPr>
        <p:spPr>
          <a:xfrm>
            <a:off x="605138" y="1918090"/>
            <a:ext cx="6235500" cy="4638968"/>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dirty="0"/>
              <a:t>- Έχει χαρακτηριστεί ως κύριος μοχλός για την καινοτομία και την οικονομική ανάπτυξη</a:t>
            </a:r>
          </a:p>
          <a:p>
            <a:pPr marL="91440" lvl="0" indent="-152400" algn="l" rtl="0">
              <a:lnSpc>
                <a:spcPct val="85000"/>
              </a:lnSpc>
              <a:spcBef>
                <a:spcPts val="0"/>
              </a:spcBef>
              <a:spcAft>
                <a:spcPts val="0"/>
              </a:spcAft>
              <a:buClr>
                <a:srgbClr val="262626"/>
              </a:buClr>
              <a:buSzPts val="2400"/>
              <a:buChar char=" "/>
            </a:pPr>
            <a:r>
              <a:rPr lang="el-GR" dirty="0"/>
              <a:t>- Δημιουργία θέσεων εργασίας και ευκαιριών</a:t>
            </a:r>
          </a:p>
          <a:p>
            <a:pPr marL="91440" lvl="0" indent="-152400" algn="l" rtl="0">
              <a:lnSpc>
                <a:spcPct val="85000"/>
              </a:lnSpc>
              <a:spcBef>
                <a:spcPts val="0"/>
              </a:spcBef>
              <a:spcAft>
                <a:spcPts val="0"/>
              </a:spcAft>
              <a:buClr>
                <a:srgbClr val="262626"/>
              </a:buClr>
              <a:buSzPts val="2400"/>
              <a:buChar char=" "/>
            </a:pPr>
            <a:r>
              <a:rPr lang="el-GR" dirty="0"/>
              <a:t>- Ενίσχυση της κοινωνικής ένταξης και παροχή δυνατότητας σε άτομα που ανήκουν σε ευάλωτες ομάδες να επανέλθουν στον κόσμο της εργασίας</a:t>
            </a:r>
          </a:p>
          <a:p>
            <a:pPr marL="91440" lvl="0" indent="-152400" algn="l" rtl="0">
              <a:lnSpc>
                <a:spcPct val="85000"/>
              </a:lnSpc>
              <a:spcBef>
                <a:spcPts val="0"/>
              </a:spcBef>
              <a:spcAft>
                <a:spcPts val="0"/>
              </a:spcAft>
              <a:buClr>
                <a:srgbClr val="262626"/>
              </a:buClr>
              <a:buSzPts val="2400"/>
              <a:buChar char=" "/>
            </a:pPr>
            <a:r>
              <a:rPr lang="el-GR" dirty="0"/>
              <a:t>- Εργάζεται για τη μείωση των ανισοτήτων και των ανισοτήτων και βοηθά τις γυναίκες και τους ηλικιωμένους, οι οποίοι </a:t>
            </a:r>
            <a:r>
              <a:rPr lang="el-GR" dirty="0" err="1"/>
              <a:t>υποεκπροσωπούνται</a:t>
            </a:r>
            <a:r>
              <a:rPr lang="el-GR" dirty="0"/>
              <a:t> ως δημιουργοί επιχειρήσεων, να ενισχύσουν τις δεξιότητες και τις ικανότητές τους και να </a:t>
            </a:r>
            <a:r>
              <a:rPr lang="el-GR" dirty="0" err="1"/>
              <a:t>αυτοαπασχοληθούν</a:t>
            </a:r>
            <a:r>
              <a:rPr lang="el-GR" dirty="0"/>
              <a:t>. </a:t>
            </a:r>
            <a:endParaRPr dirty="0"/>
          </a:p>
        </p:txBody>
      </p:sp>
      <p:sp>
        <p:nvSpPr>
          <p:cNvPr id="276" name="Google Shape;276;p24"/>
          <p:cNvSpPr txBox="1"/>
          <p:nvPr/>
        </p:nvSpPr>
        <p:spPr>
          <a:xfrm>
            <a:off x="657224" y="499534"/>
            <a:ext cx="10772775" cy="93348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chemeClr val="dk1"/>
              </a:buClr>
              <a:buSzPts val="3600"/>
              <a:buFont typeface="Calibri"/>
              <a:buNone/>
            </a:pPr>
            <a:r>
              <a:rPr lang="el-GR" sz="3600" b="0" i="0" u="none" strike="noStrike" cap="none" dirty="0">
                <a:solidFill>
                  <a:schemeClr val="dk1"/>
                </a:solidFill>
                <a:latin typeface="Calibri"/>
                <a:ea typeface="Calibri"/>
                <a:cs typeface="Calibri"/>
                <a:sym typeface="Calibri"/>
              </a:rPr>
              <a:t>Επιχειρηματικότητα για όλους - χαρακτηριστικά</a:t>
            </a:r>
            <a:endParaRPr dirty="0"/>
          </a:p>
        </p:txBody>
      </p:sp>
      <p:pic>
        <p:nvPicPr>
          <p:cNvPr id="277" name="Google Shape;277;p24" descr="Map&#10;&#10;Description automatically generated"/>
          <p:cNvPicPr preferRelativeResize="0"/>
          <p:nvPr/>
        </p:nvPicPr>
        <p:blipFill rotWithShape="1">
          <a:blip r:embed="rId4">
            <a:alphaModFix/>
          </a:blip>
          <a:srcRect/>
          <a:stretch/>
        </p:blipFill>
        <p:spPr>
          <a:xfrm>
            <a:off x="7243341" y="2089551"/>
            <a:ext cx="4661224" cy="3107482"/>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Δεδομένα της ΕΕ για την επιχειρηματικότητα χωρίς αποκλεισμούς ( για όλους) - στόχοι</a:t>
            </a:r>
            <a:endParaRPr sz="3600" dirty="0">
              <a:solidFill>
                <a:schemeClr val="dk1"/>
              </a:solidFill>
            </a:endParaRPr>
          </a:p>
        </p:txBody>
      </p:sp>
      <p:sp>
        <p:nvSpPr>
          <p:cNvPr id="283" name="Google Shape;283;p25"/>
          <p:cNvSpPr txBox="1">
            <a:spLocks noGrp="1"/>
          </p:cNvSpPr>
          <p:nvPr>
            <p:ph type="body" idx="1"/>
          </p:nvPr>
        </p:nvSpPr>
        <p:spPr>
          <a:xfrm>
            <a:off x="593564" y="1637818"/>
            <a:ext cx="11106372" cy="4348392"/>
          </a:xfrm>
          <a:prstGeom prst="rect">
            <a:avLst/>
          </a:prstGeom>
          <a:noFill/>
          <a:ln>
            <a:noFill/>
          </a:ln>
        </p:spPr>
        <p:txBody>
          <a:bodyPr spcFirstLastPara="1" wrap="square" lIns="91425" tIns="45700" rIns="91425" bIns="45700" anchor="t" anchorCtr="0">
            <a:normAutofit/>
          </a:bodyPr>
          <a:lstStyle/>
          <a:p>
            <a:pPr marL="91440" lvl="0" indent="-152400" algn="just" rtl="0">
              <a:lnSpc>
                <a:spcPct val="85000"/>
              </a:lnSpc>
              <a:spcBef>
                <a:spcPts val="0"/>
              </a:spcBef>
              <a:spcAft>
                <a:spcPts val="0"/>
              </a:spcAft>
              <a:buClr>
                <a:srgbClr val="262626"/>
              </a:buClr>
              <a:buSzPts val="2400"/>
              <a:buChar char=" "/>
            </a:pPr>
            <a:r>
              <a:rPr lang="el-GR" dirty="0"/>
              <a:t>Σύμφωνα με το </a:t>
            </a:r>
            <a:r>
              <a:rPr lang="el-GR" dirty="0" err="1"/>
              <a:t>Global</a:t>
            </a:r>
            <a:r>
              <a:rPr lang="el-GR" dirty="0"/>
              <a:t> </a:t>
            </a:r>
            <a:r>
              <a:rPr lang="el-GR" dirty="0" err="1"/>
              <a:t>Entrepreneurship</a:t>
            </a:r>
            <a:r>
              <a:rPr lang="el-GR" dirty="0"/>
              <a:t> </a:t>
            </a:r>
            <a:r>
              <a:rPr lang="el-GR" dirty="0" err="1"/>
              <a:t>Monitor</a:t>
            </a:r>
            <a:r>
              <a:rPr lang="el-GR" dirty="0"/>
              <a:t> (2019), η επιχειρηματικότητα για όλους έχει δύο στόχους και πολιτικές:</a:t>
            </a:r>
          </a:p>
          <a:p>
            <a:pPr marL="91440" lvl="0" indent="-152400" algn="just" rtl="0">
              <a:lnSpc>
                <a:spcPct val="85000"/>
              </a:lnSpc>
              <a:spcBef>
                <a:spcPts val="0"/>
              </a:spcBef>
              <a:spcAft>
                <a:spcPts val="0"/>
              </a:spcAft>
              <a:buClr>
                <a:srgbClr val="262626"/>
              </a:buClr>
              <a:buSzPts val="2400"/>
              <a:buChar char=" "/>
            </a:pPr>
            <a:r>
              <a:rPr lang="el-GR" dirty="0"/>
              <a:t>1. Αύξηση της ευαισθητοποίησης σχετικά με τις ευκαιρίες </a:t>
            </a:r>
            <a:r>
              <a:rPr lang="el-GR" dirty="0" err="1"/>
              <a:t>αυτοαπασχόλησης</a:t>
            </a:r>
            <a:r>
              <a:rPr lang="el-GR" dirty="0"/>
              <a:t> ως δραστηριότητα της αγοράς εργασίας</a:t>
            </a:r>
          </a:p>
          <a:p>
            <a:pPr marL="91440" lvl="0" indent="-152400" algn="just" rtl="0">
              <a:lnSpc>
                <a:spcPct val="85000"/>
              </a:lnSpc>
              <a:spcBef>
                <a:spcPts val="0"/>
              </a:spcBef>
              <a:spcAft>
                <a:spcPts val="0"/>
              </a:spcAft>
              <a:buClr>
                <a:srgbClr val="262626"/>
              </a:buClr>
              <a:buSzPts val="2400"/>
              <a:buChar char=" "/>
            </a:pPr>
            <a:r>
              <a:rPr lang="el-GR" dirty="0"/>
              <a:t>2. Μέθοδος για την αντιμετώπιση των αποτυχιών της αγοράς, των θεσμών και της συμπεριφοράς που επηρεάζουν δυσανάλογα τα άτομα που ανήκουν σε μειονεκτούσες ομάδες.</a:t>
            </a:r>
          </a:p>
          <a:p>
            <a:pPr marL="91440" lvl="0" indent="-152400" algn="just" rtl="0">
              <a:lnSpc>
                <a:spcPct val="85000"/>
              </a:lnSpc>
              <a:spcBef>
                <a:spcPts val="0"/>
              </a:spcBef>
              <a:spcAft>
                <a:spcPts val="0"/>
              </a:spcAft>
              <a:buClr>
                <a:srgbClr val="262626"/>
              </a:buClr>
              <a:buSzPts val="2400"/>
              <a:buChar char=" "/>
            </a:pPr>
            <a:r>
              <a:rPr lang="el-GR" dirty="0"/>
              <a:t>Οι πολιτικές επιχειρηματικότητας χωρίς αποκλεισμούς στοχεύουν συνήθως σε ομάδες που </a:t>
            </a:r>
            <a:r>
              <a:rPr lang="el-GR" dirty="0" err="1"/>
              <a:t>υποεκπροσωπούνται</a:t>
            </a:r>
            <a:r>
              <a:rPr lang="el-GR" dirty="0"/>
              <a:t> ή αντιμετωπίζουν μεγαλύτερα εμπόδια στη δημιουργία επιχειρήσεων, δηλαδή γυναίκες, νέους, ανέργους, ηλικιωμένους και μετανάστες.</a:t>
            </a:r>
          </a:p>
          <a:p>
            <a:pPr marL="91440" lvl="0" indent="-152400" algn="just" rtl="0">
              <a:lnSpc>
                <a:spcPct val="85000"/>
              </a:lnSpc>
              <a:spcBef>
                <a:spcPts val="0"/>
              </a:spcBef>
              <a:spcAft>
                <a:spcPts val="0"/>
              </a:spcAft>
              <a:buClr>
                <a:srgbClr val="262626"/>
              </a:buClr>
              <a:buSzPts val="2400"/>
              <a:buChar char=" "/>
            </a:pPr>
            <a:r>
              <a:rPr lang="el-GR" dirty="0"/>
              <a:t>Οι εργαζόμενοι στον τομέα της κοινωνικής οικονομίας, μπορείτε να βοηθήσετε στην αντιμετώπιση των παραπάνω ζητημάτων.</a:t>
            </a:r>
            <a:endParaRPr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2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2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26"/>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pPr>
            <a:r>
              <a:rPr lang="el-GR" sz="3600" dirty="0">
                <a:solidFill>
                  <a:srgbClr val="FFFFFF"/>
                </a:solidFill>
              </a:rPr>
              <a:t>4. Αρχές και δυνατότητες εφαρμογής</a:t>
            </a:r>
            <a:endParaRPr sz="3600" dirty="0">
              <a:solidFill>
                <a:srgbClr val="FFFFFF"/>
              </a:solidFill>
            </a:endParaRPr>
          </a:p>
        </p:txBody>
      </p:sp>
      <p:pic>
        <p:nvPicPr>
          <p:cNvPr id="291" name="Google Shape;291;p26" descr="A picture containing furniture, seat, chair&#10;&#10;Description automatically generated"/>
          <p:cNvPicPr preferRelativeResize="0"/>
          <p:nvPr/>
        </p:nvPicPr>
        <p:blipFill rotWithShape="1">
          <a:blip r:embed="rId4">
            <a:alphaModFix/>
          </a:blip>
          <a:srcRect/>
          <a:stretch/>
        </p:blipFill>
        <p:spPr>
          <a:xfrm>
            <a:off x="4257940" y="2886681"/>
            <a:ext cx="3559194" cy="3559194"/>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Αρχές της κοινωνικής οικονομίας</a:t>
            </a:r>
            <a:endParaRPr sz="3600" dirty="0">
              <a:solidFill>
                <a:schemeClr val="dk1"/>
              </a:solidFill>
            </a:endParaRPr>
          </a:p>
        </p:txBody>
      </p:sp>
      <p:sp>
        <p:nvSpPr>
          <p:cNvPr id="297" name="Google Shape;297;p27"/>
          <p:cNvSpPr txBox="1">
            <a:spLocks noGrp="1"/>
          </p:cNvSpPr>
          <p:nvPr>
            <p:ph type="body" idx="1"/>
          </p:nvPr>
        </p:nvSpPr>
        <p:spPr>
          <a:xfrm>
            <a:off x="593564" y="1637817"/>
            <a:ext cx="11106372" cy="4803925"/>
          </a:xfrm>
          <a:prstGeom prst="rect">
            <a:avLst/>
          </a:prstGeom>
          <a:noFill/>
          <a:ln>
            <a:noFill/>
          </a:ln>
        </p:spPr>
        <p:txBody>
          <a:bodyPr spcFirstLastPara="1" wrap="square" lIns="91425" tIns="45700" rIns="91425" bIns="45700" anchor="t" anchorCtr="0">
            <a:normAutofit lnSpcReduction="10000"/>
          </a:bodyPr>
          <a:lstStyle/>
          <a:p>
            <a:pPr marL="91440" lvl="0" indent="-152400" algn="l" rtl="0">
              <a:lnSpc>
                <a:spcPct val="85000"/>
              </a:lnSpc>
              <a:spcBef>
                <a:spcPts val="0"/>
              </a:spcBef>
              <a:spcAft>
                <a:spcPts val="0"/>
              </a:spcAft>
              <a:buClr>
                <a:srgbClr val="262626"/>
              </a:buClr>
              <a:buSzPts val="2400"/>
              <a:buChar char=" "/>
            </a:pPr>
            <a:r>
              <a:rPr lang="el-GR" dirty="0"/>
              <a:t>Μια επιχείρηση μπορεί να υιοθετήσει και να προωθήσει την πολυμορφία, την ένταξη και την κοινωνική συνοχή και να γίνει μέρος της κοινωνικής οικονομίας ακολουθώντας τρεις αρχές/πρακτικές:</a:t>
            </a:r>
          </a:p>
          <a:p>
            <a:pPr marL="91440" lvl="0" indent="-152400" algn="l" rtl="0">
              <a:lnSpc>
                <a:spcPct val="85000"/>
              </a:lnSpc>
              <a:spcBef>
                <a:spcPts val="0"/>
              </a:spcBef>
              <a:spcAft>
                <a:spcPts val="0"/>
              </a:spcAft>
              <a:buClr>
                <a:srgbClr val="262626"/>
              </a:buClr>
              <a:buSzPts val="2400"/>
              <a:buChar char=" "/>
            </a:pPr>
            <a:endParaRPr lang="el-GR" dirty="0"/>
          </a:p>
          <a:p>
            <a:pPr marL="91440" lvl="0" indent="-152400" algn="l" rtl="0">
              <a:lnSpc>
                <a:spcPct val="85000"/>
              </a:lnSpc>
              <a:spcBef>
                <a:spcPts val="0"/>
              </a:spcBef>
              <a:spcAft>
                <a:spcPts val="0"/>
              </a:spcAft>
              <a:buClr>
                <a:srgbClr val="262626"/>
              </a:buClr>
              <a:buSzPts val="2400"/>
              <a:buChar char=" "/>
            </a:pPr>
            <a:r>
              <a:rPr lang="el-GR" dirty="0"/>
              <a:t>1. Ευαισθητοποίηση για τα ζητήματα στο εσωτερικό και προώθηση και υποστήριξη των ανθρώπων. Αυτό αναφέρεται επίσης στην ευαισθητοποίηση των </a:t>
            </a:r>
            <a:r>
              <a:rPr lang="el-GR" dirty="0" err="1"/>
              <a:t>υποεκπροσωπούμενων</a:t>
            </a:r>
            <a:r>
              <a:rPr lang="el-GR" dirty="0"/>
              <a:t> ομάδων σχετικά με τις δυνατότητες και τις ευκαιρίες και τη βοήθειά τους να αδράξουν τη στιγμή. Αυτό μπορεί επίσης να σημαίνει ότι τυχόν εμπόδια που παρουσιάζονται για τους ανθρώπους αυτούς να αρθούν</a:t>
            </a:r>
          </a:p>
          <a:p>
            <a:pPr marL="91440" lvl="0" indent="-152400" algn="l" rtl="0">
              <a:lnSpc>
                <a:spcPct val="85000"/>
              </a:lnSpc>
              <a:spcBef>
                <a:spcPts val="0"/>
              </a:spcBef>
              <a:spcAft>
                <a:spcPts val="0"/>
              </a:spcAft>
              <a:buClr>
                <a:srgbClr val="262626"/>
              </a:buClr>
              <a:buSzPts val="2400"/>
              <a:buChar char=" "/>
            </a:pPr>
            <a:endParaRPr lang="el-GR" dirty="0"/>
          </a:p>
          <a:p>
            <a:pPr marL="91440" lvl="0" indent="-152400" algn="l" rtl="0">
              <a:lnSpc>
                <a:spcPct val="85000"/>
              </a:lnSpc>
              <a:spcBef>
                <a:spcPts val="0"/>
              </a:spcBef>
              <a:spcAft>
                <a:spcPts val="0"/>
              </a:spcAft>
              <a:buClr>
                <a:srgbClr val="262626"/>
              </a:buClr>
              <a:buSzPts val="2400"/>
              <a:buChar char=" "/>
            </a:pPr>
            <a:r>
              <a:rPr lang="el-GR" dirty="0"/>
              <a:t>2. Να προσφέρετε καλύτερες δομές καθοδήγησης και υποστήριξης και να παρουσιάσετε πρότυπα. Αυτό θα βοηθήσει στη διατήρηση του προσωπικού και στην πρόσληψη περισσότερων ατόμων από αυτές τις ομάδες.</a:t>
            </a:r>
          </a:p>
          <a:p>
            <a:pPr marL="91440" lvl="0" indent="-152400" algn="l" rtl="0">
              <a:lnSpc>
                <a:spcPct val="85000"/>
              </a:lnSpc>
              <a:spcBef>
                <a:spcPts val="0"/>
              </a:spcBef>
              <a:spcAft>
                <a:spcPts val="0"/>
              </a:spcAft>
              <a:buClr>
                <a:srgbClr val="262626"/>
              </a:buClr>
              <a:buSzPts val="2400"/>
              <a:buChar char=" "/>
            </a:pPr>
            <a:endParaRPr lang="el-GR" dirty="0"/>
          </a:p>
          <a:p>
            <a:pPr marL="91440" lvl="0" indent="-152400" algn="l" rtl="0">
              <a:lnSpc>
                <a:spcPct val="85000"/>
              </a:lnSpc>
              <a:spcBef>
                <a:spcPts val="0"/>
              </a:spcBef>
              <a:spcAft>
                <a:spcPts val="0"/>
              </a:spcAft>
              <a:buClr>
                <a:srgbClr val="262626"/>
              </a:buClr>
              <a:buSzPts val="2400"/>
              <a:buChar char=" "/>
            </a:pPr>
            <a:r>
              <a:rPr lang="el-GR" dirty="0"/>
              <a:t>3. Δημιουργήστε τα απαραίτητα οικοσυστήματα για την προώθηση πρακτικών χωρίς αποκλεισμούς.</a:t>
            </a:r>
            <a:endParaRPr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Καλές πρακτικές εφαρμογής της κοινωνικής οικονομίας </a:t>
            </a:r>
            <a:r>
              <a:rPr lang="en-GB" sz="3600" dirty="0">
                <a:solidFill>
                  <a:schemeClr val="dk1"/>
                </a:solidFill>
              </a:rPr>
              <a:t>(</a:t>
            </a:r>
            <a:r>
              <a:rPr lang="en-GB" sz="3600" dirty="0">
                <a:solidFill>
                  <a:schemeClr val="dk1"/>
                </a:solidFill>
                <a:highlight>
                  <a:srgbClr val="FFFF00"/>
                </a:highlight>
              </a:rPr>
              <a:t>Flashcards</a:t>
            </a:r>
            <a:r>
              <a:rPr lang="en-GB" sz="3600" dirty="0">
                <a:solidFill>
                  <a:schemeClr val="dk1"/>
                </a:solidFill>
              </a:rPr>
              <a:t>)</a:t>
            </a:r>
            <a:endParaRPr sz="3600" dirty="0">
              <a:solidFill>
                <a:schemeClr val="dk1"/>
              </a:solidFill>
            </a:endParaRPr>
          </a:p>
        </p:txBody>
      </p:sp>
      <p:sp>
        <p:nvSpPr>
          <p:cNvPr id="303" name="Google Shape;303;p28"/>
          <p:cNvSpPr txBox="1">
            <a:spLocks noGrp="1"/>
          </p:cNvSpPr>
          <p:nvPr>
            <p:ph type="body" idx="1"/>
          </p:nvPr>
        </p:nvSpPr>
        <p:spPr>
          <a:xfrm>
            <a:off x="593563" y="1637817"/>
            <a:ext cx="11144007" cy="5095492"/>
          </a:xfrm>
          <a:prstGeom prst="rect">
            <a:avLst/>
          </a:prstGeom>
          <a:noFill/>
          <a:ln>
            <a:noFill/>
          </a:ln>
        </p:spPr>
        <p:txBody>
          <a:bodyPr spcFirstLastPara="1" wrap="square" lIns="91425" tIns="45700" rIns="91425" bIns="45700" anchor="t" anchorCtr="0">
            <a:normAutofit fontScale="92500" lnSpcReduction="20000"/>
          </a:bodyPr>
          <a:lstStyle/>
          <a:p>
            <a:pPr marL="91440" lvl="0" indent="-140970" algn="l" rtl="0">
              <a:lnSpc>
                <a:spcPct val="85000"/>
              </a:lnSpc>
              <a:spcBef>
                <a:spcPts val="0"/>
              </a:spcBef>
              <a:spcAft>
                <a:spcPts val="0"/>
              </a:spcAft>
              <a:buClr>
                <a:srgbClr val="262626"/>
              </a:buClr>
              <a:buSzPct val="100000"/>
              <a:buChar char=" "/>
            </a:pPr>
            <a:r>
              <a:rPr lang="el-GR" dirty="0"/>
              <a:t>Ακολουθούν τρεις καλές πρακτικές που εφαρμόζουν τις αρχές της κοινωνικής οικονομίας:</a:t>
            </a:r>
          </a:p>
          <a:p>
            <a:pPr marL="91440" lvl="0" indent="-140970" algn="l" rtl="0">
              <a:lnSpc>
                <a:spcPct val="85000"/>
              </a:lnSpc>
              <a:spcBef>
                <a:spcPts val="1300"/>
              </a:spcBef>
              <a:spcAft>
                <a:spcPts val="0"/>
              </a:spcAft>
              <a:buClr>
                <a:srgbClr val="262626"/>
              </a:buClr>
              <a:buSzPct val="100000"/>
              <a:buChar char=" "/>
            </a:pPr>
            <a:endParaRPr lang="el-GR" dirty="0"/>
          </a:p>
          <a:p>
            <a:pPr marL="91440" lvl="0" indent="-140970" algn="l" rtl="0">
              <a:lnSpc>
                <a:spcPct val="85000"/>
              </a:lnSpc>
              <a:spcBef>
                <a:spcPts val="1300"/>
              </a:spcBef>
              <a:spcAft>
                <a:spcPts val="0"/>
              </a:spcAft>
              <a:buClr>
                <a:srgbClr val="262626"/>
              </a:buClr>
              <a:buSzPct val="100000"/>
              <a:buChar char=" "/>
            </a:pPr>
            <a:r>
              <a:rPr lang="el-GR" b="1" dirty="0"/>
              <a:t>1. ΑΡΧΗ ΤΗΣ ΚΟΙΝΩΝΙΚΗΣ ΟΙΚΟΝΟΜΙΑΣ </a:t>
            </a:r>
            <a:r>
              <a:rPr lang="en-GB" b="1" dirty="0"/>
              <a:t> </a:t>
            </a:r>
            <a:r>
              <a:rPr lang="en-GB" b="1" dirty="0">
                <a:sym typeface="Wingdings" panose="05000000000000000000" pitchFamily="2" charset="2"/>
              </a:rPr>
              <a:t> </a:t>
            </a:r>
            <a:r>
              <a:rPr lang="el-GR" dirty="0"/>
              <a:t> </a:t>
            </a:r>
            <a:r>
              <a:rPr lang="el-GR" b="1" dirty="0"/>
              <a:t>Η αρχή του "κοινοτικού μοντέλου": </a:t>
            </a:r>
            <a:r>
              <a:rPr lang="el-GR" dirty="0"/>
              <a:t>Δημιουργία μιας αγοράς τροφίμων που </a:t>
            </a:r>
            <a:r>
              <a:rPr lang="el-GR" dirty="0" err="1"/>
              <a:t>πωλεί</a:t>
            </a:r>
            <a:r>
              <a:rPr lang="el-GR" dirty="0"/>
              <a:t> τρόφιμα σε κοινότητες με χαμηλό εισόδημα σε μειωμένη τιμή. Τα τρόφιμα με έκπτωση δωρίζονται (ή αγοράζονται πολύ φτηνά) από προμηθευτές τροφίμων και άλλα </a:t>
            </a:r>
            <a:r>
              <a:rPr lang="el-GR" dirty="0" err="1"/>
              <a:t>σούπερμάρκετ</a:t>
            </a:r>
            <a:r>
              <a:rPr lang="el-GR" dirty="0"/>
              <a:t>, τα οποία δεν μπορούν να πουλήσουν τα ίδια τα τρόφιμα για διάφορους λόγους, όπως η ημερομηνία λήξης που πλησιάζει, οι βαθουλωμένες κονσέρβες και η λανθασμένη επισήμανση των προϊόντων.</a:t>
            </a:r>
          </a:p>
          <a:p>
            <a:pPr marL="91440" lvl="0" indent="-140970" algn="l" rtl="0">
              <a:lnSpc>
                <a:spcPct val="85000"/>
              </a:lnSpc>
              <a:spcBef>
                <a:spcPts val="1300"/>
              </a:spcBef>
              <a:spcAft>
                <a:spcPts val="0"/>
              </a:spcAft>
              <a:buClr>
                <a:srgbClr val="262626"/>
              </a:buClr>
              <a:buSzPct val="100000"/>
              <a:buChar char=" "/>
            </a:pPr>
            <a:endParaRPr lang="el-GR" dirty="0"/>
          </a:p>
          <a:p>
            <a:pPr marL="91440" lvl="0" indent="-140970" algn="l" rtl="0">
              <a:lnSpc>
                <a:spcPct val="85000"/>
              </a:lnSpc>
              <a:spcBef>
                <a:spcPts val="1300"/>
              </a:spcBef>
              <a:spcAft>
                <a:spcPts val="0"/>
              </a:spcAft>
              <a:buClr>
                <a:srgbClr val="262626"/>
              </a:buClr>
              <a:buSzPct val="100000"/>
              <a:buChar char=" "/>
            </a:pPr>
            <a:r>
              <a:rPr lang="el-GR" b="1" dirty="0"/>
              <a:t>2. ΑΡΧΗ ΤΗΣ ΚΟΙΝΩΝΙΚΗΣ ΟΙΚΟΝΟΜΙΑΣ </a:t>
            </a:r>
            <a:r>
              <a:rPr lang="en-GB" b="1" dirty="0"/>
              <a:t> </a:t>
            </a:r>
            <a:r>
              <a:rPr lang="en-GB" b="1" dirty="0">
                <a:sym typeface="Wingdings" panose="05000000000000000000" pitchFamily="2" charset="2"/>
              </a:rPr>
              <a:t> </a:t>
            </a:r>
            <a:r>
              <a:rPr lang="el-GR" b="1" dirty="0"/>
              <a:t>Διαδικτυακό "μοντέλο κοινωνικής αγοράς": </a:t>
            </a:r>
            <a:r>
              <a:rPr lang="el-GR" dirty="0"/>
              <a:t>Βοηθήστε τους καλλιτέχνες να πωλούν τα προϊόντα τους παγκοσμίως, δημιουργώντας μια πλατφόρμα που τους διευκολύνει. Οι καλλιτέχνες μπορούν είτε να διαχειρίζονται απευθείας το ηλεκτρονικό τους κατάστημα είτε η πλατφόρμα μπορεί να λειτουργεί απλώς ως υπηρεσία καταχώρισης που συνδέει τους καλλιτέχνες πρόσωπο με πρόσωπο με τους αγοραστές. Τα έσοδα δημιουργούνται είτε χρεώνοντας τα τέλη καταχώρισης απευθείας στον τεχνίτη, μέσω προμήθειας επί των </a:t>
            </a:r>
            <a:r>
              <a:rPr lang="el-GR" dirty="0" err="1"/>
              <a:t>πωληθέντων</a:t>
            </a:r>
            <a:r>
              <a:rPr lang="el-GR" dirty="0"/>
              <a:t> προϊόντων, είτε ενσωματωμένα ως αμοιβή </a:t>
            </a:r>
            <a:r>
              <a:rPr lang="el-GR" dirty="0" err="1"/>
              <a:t>premium</a:t>
            </a:r>
            <a:r>
              <a:rPr lang="el-GR" dirty="0"/>
              <a:t> στον αγοραστή. Τα κέρδη που παράγονται μπορούν να χρησιμοποιηθούν για τη χρηματοδότηση κοινωνικών υπηρεσιών που επηρεάζουν άμεσα τις σχετικές κοινότητες.</a:t>
            </a:r>
            <a:endParaRPr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Καλές πρακτικές εφαρμογής της κοινωνικής οικονομίας </a:t>
            </a:r>
            <a:r>
              <a:rPr lang="en-GB" sz="3600" dirty="0">
                <a:solidFill>
                  <a:schemeClr val="dk1"/>
                </a:solidFill>
              </a:rPr>
              <a:t>(</a:t>
            </a:r>
            <a:r>
              <a:rPr lang="en-GB" sz="3600" dirty="0">
                <a:solidFill>
                  <a:schemeClr val="dk1"/>
                </a:solidFill>
                <a:highlight>
                  <a:srgbClr val="FFFF00"/>
                </a:highlight>
              </a:rPr>
              <a:t>Flashcards</a:t>
            </a:r>
            <a:r>
              <a:rPr lang="en-GB" sz="3600" dirty="0">
                <a:solidFill>
                  <a:schemeClr val="dk1"/>
                </a:solidFill>
              </a:rPr>
              <a:t>)</a:t>
            </a:r>
            <a:endParaRPr sz="3600" dirty="0">
              <a:solidFill>
                <a:schemeClr val="dk1"/>
              </a:solidFill>
            </a:endParaRPr>
          </a:p>
        </p:txBody>
      </p:sp>
      <p:sp>
        <p:nvSpPr>
          <p:cNvPr id="309" name="Google Shape;309;p29"/>
          <p:cNvSpPr txBox="1">
            <a:spLocks noGrp="1"/>
          </p:cNvSpPr>
          <p:nvPr>
            <p:ph type="body" idx="1"/>
          </p:nvPr>
        </p:nvSpPr>
        <p:spPr>
          <a:xfrm>
            <a:off x="593564" y="1637817"/>
            <a:ext cx="11106372" cy="480392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dirty="0"/>
              <a:t>Ακολουθούν τρεις καλές πρακτικές που εφαρμόζουν τις αρχές της κοινωνικής οικονομίας:</a:t>
            </a:r>
          </a:p>
          <a:p>
            <a:pPr marL="91440" lvl="0" indent="-152400" algn="l" rtl="0">
              <a:lnSpc>
                <a:spcPct val="85000"/>
              </a:lnSpc>
              <a:spcBef>
                <a:spcPts val="0"/>
              </a:spcBef>
              <a:spcAft>
                <a:spcPts val="0"/>
              </a:spcAft>
              <a:buClr>
                <a:srgbClr val="262626"/>
              </a:buClr>
              <a:buSzPts val="2400"/>
              <a:buChar char=" "/>
            </a:pPr>
            <a:endParaRPr lang="el-GR" dirty="0"/>
          </a:p>
          <a:p>
            <a:pPr marL="91440" lvl="0" indent="-152400" algn="l" rtl="0">
              <a:lnSpc>
                <a:spcPct val="85000"/>
              </a:lnSpc>
              <a:spcBef>
                <a:spcPts val="0"/>
              </a:spcBef>
              <a:spcAft>
                <a:spcPts val="0"/>
              </a:spcAft>
              <a:buClr>
                <a:srgbClr val="262626"/>
              </a:buClr>
              <a:buSzPts val="2400"/>
              <a:buChar char=" "/>
            </a:pPr>
            <a:r>
              <a:rPr lang="el-GR" b="1" dirty="0"/>
              <a:t>3. ΑΡΧΗ ΤΗΣ ΚΟΙΝΩΝΙΚΗΣ ΟΙΚΟΝΟΜΙΑΣ </a:t>
            </a:r>
            <a:r>
              <a:rPr lang="en-GB" b="1" dirty="0">
                <a:sym typeface="Wingdings" panose="05000000000000000000" pitchFamily="2" charset="2"/>
              </a:rPr>
              <a:t> </a:t>
            </a:r>
            <a:r>
              <a:rPr lang="el-GR" dirty="0"/>
              <a:t>Η αρχή της </a:t>
            </a:r>
            <a:r>
              <a:rPr lang="el-GR" b="1" dirty="0"/>
              <a:t>"απασχόλησης και της κατάρτισης δεξιοτήτων": </a:t>
            </a:r>
            <a:r>
              <a:rPr lang="el-GR" dirty="0"/>
              <a:t>Ανοίξτε ένα αρτοποιείο/εστιατόριο ή μια άλλη εταιρεία παροχής τροφίμων που επικεντρώνεται στην ανάπτυξη δεξιοτήτων απασχόλησης για ομάδες υποαπασχολούμενων, όπως οι νέοι που βρίσκονται σε κίνδυνο. Τα κέρδη από τις πωλήσεις τροφίμων και ποτών πηγαίνουν σε μισθούς, κατάρτιση και προγράμματα κοινωνικής βελτίωσης για το προσωπικό-δικαιούχους.</a:t>
            </a: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57224" y="499533"/>
            <a:ext cx="10772775" cy="8333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Μαθησιακοί στόχοι</a:t>
            </a:r>
            <a:endParaRPr dirty="0"/>
          </a:p>
        </p:txBody>
      </p:sp>
      <p:sp>
        <p:nvSpPr>
          <p:cNvPr id="101" name="Google Shape;101;p3"/>
          <p:cNvSpPr txBox="1">
            <a:spLocks noGrp="1"/>
          </p:cNvSpPr>
          <p:nvPr>
            <p:ph type="body" idx="1"/>
          </p:nvPr>
        </p:nvSpPr>
        <p:spPr>
          <a:xfrm>
            <a:off x="695706" y="1870654"/>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lang="el-GR" sz="2800" dirty="0"/>
              <a:t>Όταν ολοκληρώσετε αυτή την ενότητα, θα είστε σε θέση να:</a:t>
            </a:r>
          </a:p>
          <a:p>
            <a:pPr marL="0" lvl="0" indent="0" algn="l" rtl="0">
              <a:lnSpc>
                <a:spcPct val="85000"/>
              </a:lnSpc>
              <a:spcBef>
                <a:spcPts val="0"/>
              </a:spcBef>
              <a:spcAft>
                <a:spcPts val="0"/>
              </a:spcAft>
              <a:buClr>
                <a:srgbClr val="262626"/>
              </a:buClr>
              <a:buSzPts val="2400"/>
              <a:buNone/>
            </a:pPr>
            <a:r>
              <a:rPr lang="el-GR" sz="2800" dirty="0"/>
              <a:t>1.  Να κατανοήσετε τη σημασία της κοινωνικής οικονομίας στη σημερινή κοινωνία</a:t>
            </a:r>
          </a:p>
          <a:p>
            <a:pPr marL="0" lvl="0" indent="0" algn="l" rtl="0">
              <a:lnSpc>
                <a:spcPct val="85000"/>
              </a:lnSpc>
              <a:spcBef>
                <a:spcPts val="0"/>
              </a:spcBef>
              <a:spcAft>
                <a:spcPts val="0"/>
              </a:spcAft>
              <a:buClr>
                <a:srgbClr val="262626"/>
              </a:buClr>
              <a:buSzPts val="2400"/>
              <a:buNone/>
            </a:pPr>
            <a:r>
              <a:rPr lang="el-GR" sz="2800" dirty="0"/>
              <a:t>2. Να είστε σε θέση να παρουσιάσετε επιχειρηματικά μοντέλα κοινωνικής οικονομίας</a:t>
            </a:r>
          </a:p>
          <a:p>
            <a:pPr marL="0" lvl="0" indent="0" algn="l" rtl="0">
              <a:lnSpc>
                <a:spcPct val="85000"/>
              </a:lnSpc>
              <a:spcBef>
                <a:spcPts val="0"/>
              </a:spcBef>
              <a:spcAft>
                <a:spcPts val="0"/>
              </a:spcAft>
              <a:buClr>
                <a:srgbClr val="262626"/>
              </a:buClr>
              <a:buSzPts val="2400"/>
              <a:buNone/>
            </a:pPr>
            <a:r>
              <a:rPr lang="el-GR" sz="2800" dirty="0"/>
              <a:t>3. Να είναι σε θέση να  κατανοήσετε τι είναι η επιχειρηματικότητα για όλους</a:t>
            </a:r>
          </a:p>
          <a:p>
            <a:pPr marL="0" lvl="0" indent="0" algn="l" rtl="0">
              <a:lnSpc>
                <a:spcPct val="85000"/>
              </a:lnSpc>
              <a:spcBef>
                <a:spcPts val="0"/>
              </a:spcBef>
              <a:spcAft>
                <a:spcPts val="0"/>
              </a:spcAft>
              <a:buClr>
                <a:srgbClr val="262626"/>
              </a:buClr>
              <a:buSzPts val="2400"/>
              <a:buNone/>
            </a:pPr>
            <a:r>
              <a:rPr lang="el-GR" sz="2800" dirty="0"/>
              <a:t>4. Να απαριθμείτε καλές πρακτικές και να  κατανοήσετε  τις δυνατότητες εφαρμογής τους </a:t>
            </a:r>
            <a:endParaRPr sz="2800" dirty="0"/>
          </a:p>
          <a:p>
            <a:pPr marL="0" lvl="0" indent="0" algn="l" rtl="0">
              <a:lnSpc>
                <a:spcPct val="85000"/>
              </a:lnSpc>
              <a:spcBef>
                <a:spcPts val="1300"/>
              </a:spcBef>
              <a:spcAft>
                <a:spcPts val="0"/>
              </a:spcAft>
              <a:buClr>
                <a:srgbClr val="262626"/>
              </a:buClr>
              <a:buSzPts val="2400"/>
              <a:buNone/>
            </a:pPr>
            <a:endParaRPr sz="28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657224" y="499533"/>
            <a:ext cx="10772775" cy="109198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Τέλος της ενότητας</a:t>
            </a:r>
            <a:endParaRPr sz="3600" dirty="0">
              <a:solidFill>
                <a:schemeClr val="dk1"/>
              </a:solidFill>
            </a:endParaRPr>
          </a:p>
        </p:txBody>
      </p:sp>
      <p:sp>
        <p:nvSpPr>
          <p:cNvPr id="315" name="Google Shape;315;p30"/>
          <p:cNvSpPr txBox="1">
            <a:spLocks noGrp="1"/>
          </p:cNvSpPr>
          <p:nvPr>
            <p:ph type="body" idx="1"/>
          </p:nvPr>
        </p:nvSpPr>
        <p:spPr>
          <a:xfrm>
            <a:off x="593564" y="1637818"/>
            <a:ext cx="11106372" cy="4348392"/>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sz="2800" dirty="0"/>
              <a:t>Έχετε φτάσει στο τέλος αυτής της ενότητας. Στη συνέχεια θα βρείτε διάφορες ερωτήσεις κουίζ που σχετίζονται με τα τέσσερα θέματα που παρουσιάστηκαν εδώ.</a:t>
            </a:r>
          </a:p>
          <a:p>
            <a:pPr marL="91440" lvl="0" indent="-152400" algn="l" rtl="0">
              <a:lnSpc>
                <a:spcPct val="85000"/>
              </a:lnSpc>
              <a:spcBef>
                <a:spcPts val="0"/>
              </a:spcBef>
              <a:spcAft>
                <a:spcPts val="0"/>
              </a:spcAft>
              <a:buClr>
                <a:srgbClr val="262626"/>
              </a:buClr>
              <a:buSzPts val="2400"/>
              <a:buChar char=" "/>
            </a:pPr>
            <a:endParaRPr lang="el-GR" sz="2800" dirty="0"/>
          </a:p>
          <a:p>
            <a:pPr marL="91440" lvl="0" indent="-152400" algn="l" rtl="0">
              <a:lnSpc>
                <a:spcPct val="85000"/>
              </a:lnSpc>
              <a:spcBef>
                <a:spcPts val="0"/>
              </a:spcBef>
              <a:spcAft>
                <a:spcPts val="0"/>
              </a:spcAft>
              <a:buClr>
                <a:srgbClr val="262626"/>
              </a:buClr>
              <a:buSzPts val="2400"/>
              <a:buChar char=" "/>
            </a:pPr>
            <a:r>
              <a:rPr lang="el-GR" sz="2800" dirty="0"/>
              <a:t>Όταν τελειώσετε, συνεχίστε στην επόμενη ενότητα.</a:t>
            </a:r>
            <a:endParaRPr sz="2800"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n-GB" sz="3600" dirty="0">
                <a:solidFill>
                  <a:schemeClr val="dk1"/>
                </a:solidFill>
              </a:rPr>
              <a:t>Quiz - </a:t>
            </a:r>
            <a:r>
              <a:rPr lang="el-GR" sz="3600" dirty="0">
                <a:solidFill>
                  <a:schemeClr val="dk1"/>
                </a:solidFill>
              </a:rPr>
              <a:t>Ερώτηση 1</a:t>
            </a:r>
            <a:endParaRPr dirty="0"/>
          </a:p>
        </p:txBody>
      </p:sp>
      <p:sp>
        <p:nvSpPr>
          <p:cNvPr id="321" name="Google Shape;321;p31"/>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lvl="0" indent="-457200" algn="l" rtl="0">
              <a:lnSpc>
                <a:spcPct val="85000"/>
              </a:lnSpc>
              <a:spcBef>
                <a:spcPts val="0"/>
              </a:spcBef>
              <a:spcAft>
                <a:spcPts val="0"/>
              </a:spcAft>
              <a:buClr>
                <a:srgbClr val="262626"/>
              </a:buClr>
              <a:buSzPts val="2400"/>
              <a:buAutoNum type="arabicPeriod"/>
            </a:pPr>
            <a:r>
              <a:rPr lang="el-GR" sz="2800" dirty="0"/>
              <a:t>Οι ψηφιακές τεχνολογίες και τα μέσα κοινωνικής δικτύωσης έχουν ενισχύσει τις αρχές της κοινωνικής οικονομίας. </a:t>
            </a:r>
          </a:p>
          <a:p>
            <a:pPr marL="0" lvl="0" indent="0" algn="l" rtl="0">
              <a:lnSpc>
                <a:spcPct val="85000"/>
              </a:lnSpc>
              <a:spcBef>
                <a:spcPts val="0"/>
              </a:spcBef>
              <a:spcAft>
                <a:spcPts val="0"/>
              </a:spcAft>
              <a:buClr>
                <a:srgbClr val="262626"/>
              </a:buClr>
              <a:buSzPts val="2400"/>
              <a:buNone/>
            </a:pPr>
            <a:endParaRPr lang="el-GR" sz="2800" dirty="0"/>
          </a:p>
          <a:p>
            <a:pPr marL="0" lvl="0" indent="0" algn="l" rtl="0">
              <a:lnSpc>
                <a:spcPct val="85000"/>
              </a:lnSpc>
              <a:spcBef>
                <a:spcPts val="0"/>
              </a:spcBef>
              <a:spcAft>
                <a:spcPts val="0"/>
              </a:spcAft>
              <a:buClr>
                <a:srgbClr val="262626"/>
              </a:buClr>
              <a:buSzPts val="2400"/>
              <a:buNone/>
            </a:pPr>
            <a:r>
              <a:rPr lang="el-GR" sz="2800" b="1" dirty="0"/>
              <a:t>Ναι</a:t>
            </a:r>
          </a:p>
          <a:p>
            <a:pPr marL="0" lvl="0" indent="0" algn="l" rtl="0">
              <a:lnSpc>
                <a:spcPct val="85000"/>
              </a:lnSpc>
              <a:spcBef>
                <a:spcPts val="0"/>
              </a:spcBef>
              <a:spcAft>
                <a:spcPts val="0"/>
              </a:spcAft>
              <a:buClr>
                <a:srgbClr val="262626"/>
              </a:buClr>
              <a:buSzPts val="2400"/>
              <a:buNone/>
            </a:pPr>
            <a:r>
              <a:rPr lang="el-GR" sz="2800" dirty="0"/>
              <a:t>Όχι</a:t>
            </a:r>
            <a:endParaRPr sz="28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2"/>
          <p:cNvSpPr txBox="1">
            <a:spLocks noGrp="1"/>
          </p:cNvSpPr>
          <p:nvPr>
            <p:ph type="title"/>
          </p:nvPr>
        </p:nvSpPr>
        <p:spPr>
          <a:xfrm>
            <a:off x="657224" y="499533"/>
            <a:ext cx="10772775" cy="64057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Επιλέξτε όσα ισχύουν - Ερώτηση 2</a:t>
            </a:r>
            <a:endParaRPr dirty="0"/>
          </a:p>
        </p:txBody>
      </p:sp>
      <p:sp>
        <p:nvSpPr>
          <p:cNvPr id="327" name="Google Shape;327;p3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dk1"/>
              </a:buClr>
              <a:buSzPts val="2400"/>
              <a:buChar char=" "/>
            </a:pPr>
            <a:r>
              <a:rPr lang="el-GR" sz="2800" dirty="0">
                <a:solidFill>
                  <a:schemeClr val="dk1"/>
                </a:solidFill>
              </a:rPr>
              <a:t>Η κοινωνική οικονομία χαρακτηρίζεται από τα εξής: (Επιλέξτε όλα όσα ισχύουν)</a:t>
            </a:r>
          </a:p>
          <a:p>
            <a:pPr marL="396240" lvl="0" indent="-457200" algn="l" rtl="0">
              <a:lnSpc>
                <a:spcPct val="85000"/>
              </a:lnSpc>
              <a:spcBef>
                <a:spcPts val="0"/>
              </a:spcBef>
              <a:spcAft>
                <a:spcPts val="0"/>
              </a:spcAft>
              <a:buClr>
                <a:schemeClr val="dk1"/>
              </a:buClr>
              <a:buSzPts val="2400"/>
              <a:buFont typeface="+mj-lt"/>
              <a:buAutoNum type="arabicPeriod"/>
            </a:pPr>
            <a:r>
              <a:rPr lang="el-GR" sz="2800" dirty="0">
                <a:solidFill>
                  <a:schemeClr val="dk1"/>
                </a:solidFill>
              </a:rPr>
              <a:t>Αλληλεγγύη</a:t>
            </a:r>
          </a:p>
          <a:p>
            <a:pPr marL="396240" lvl="0" indent="-457200" algn="l" rtl="0">
              <a:lnSpc>
                <a:spcPct val="85000"/>
              </a:lnSpc>
              <a:spcBef>
                <a:spcPts val="0"/>
              </a:spcBef>
              <a:spcAft>
                <a:spcPts val="0"/>
              </a:spcAft>
              <a:buClr>
                <a:schemeClr val="dk1"/>
              </a:buClr>
              <a:buSzPts val="2400"/>
              <a:buFont typeface="+mj-lt"/>
              <a:buAutoNum type="arabicPeriod"/>
            </a:pPr>
            <a:r>
              <a:rPr lang="el-GR" sz="2800" dirty="0">
                <a:solidFill>
                  <a:schemeClr val="dk1"/>
                </a:solidFill>
              </a:rPr>
              <a:t>Προώθηση αξιών</a:t>
            </a:r>
          </a:p>
          <a:p>
            <a:pPr marL="396240" lvl="0" indent="-457200" algn="l" rtl="0">
              <a:lnSpc>
                <a:spcPct val="85000"/>
              </a:lnSpc>
              <a:spcBef>
                <a:spcPts val="0"/>
              </a:spcBef>
              <a:spcAft>
                <a:spcPts val="0"/>
              </a:spcAft>
              <a:buClr>
                <a:schemeClr val="dk1"/>
              </a:buClr>
              <a:buSzPts val="2400"/>
              <a:buFont typeface="+mj-lt"/>
              <a:buAutoNum type="arabicPeriod"/>
            </a:pPr>
            <a:r>
              <a:rPr lang="el-GR" sz="2800" dirty="0">
                <a:solidFill>
                  <a:schemeClr val="dk1"/>
                </a:solidFill>
              </a:rPr>
              <a:t>Κοινωνική συνοχή</a:t>
            </a:r>
          </a:p>
          <a:p>
            <a:pPr marL="396240" lvl="0" indent="-457200" algn="l" rtl="0">
              <a:lnSpc>
                <a:spcPct val="85000"/>
              </a:lnSpc>
              <a:spcBef>
                <a:spcPts val="0"/>
              </a:spcBef>
              <a:spcAft>
                <a:spcPts val="0"/>
              </a:spcAft>
              <a:buClr>
                <a:schemeClr val="dk1"/>
              </a:buClr>
              <a:buSzPts val="2400"/>
              <a:buFont typeface="+mj-lt"/>
              <a:buAutoNum type="arabicPeriod"/>
            </a:pPr>
            <a:r>
              <a:rPr lang="el-GR" sz="2800" dirty="0">
                <a:solidFill>
                  <a:schemeClr val="dk1"/>
                </a:solidFill>
              </a:rPr>
              <a:t>Συμμετοχή και συνεργασία</a:t>
            </a:r>
          </a:p>
          <a:p>
            <a:pPr marL="396240" lvl="0" indent="-457200" algn="l" rtl="0">
              <a:lnSpc>
                <a:spcPct val="85000"/>
              </a:lnSpc>
              <a:spcBef>
                <a:spcPts val="0"/>
              </a:spcBef>
              <a:spcAft>
                <a:spcPts val="0"/>
              </a:spcAft>
              <a:buClr>
                <a:schemeClr val="dk1"/>
              </a:buClr>
              <a:buSzPts val="2400"/>
              <a:buFont typeface="+mj-lt"/>
              <a:buAutoNum type="arabicPeriod"/>
            </a:pPr>
            <a:r>
              <a:rPr lang="el-GR" sz="2800" dirty="0">
                <a:solidFill>
                  <a:schemeClr val="dk1"/>
                </a:solidFill>
              </a:rPr>
              <a:t>Κοινωνικό επιχειρηματικό περιβάλλον</a:t>
            </a:r>
          </a:p>
          <a:p>
            <a:pPr marL="396240" lvl="0" indent="-457200" algn="l" rtl="0">
              <a:lnSpc>
                <a:spcPct val="85000"/>
              </a:lnSpc>
              <a:spcBef>
                <a:spcPts val="0"/>
              </a:spcBef>
              <a:spcAft>
                <a:spcPts val="0"/>
              </a:spcAft>
              <a:buClr>
                <a:schemeClr val="dk1"/>
              </a:buClr>
              <a:buSzPts val="2400"/>
              <a:buFont typeface="+mj-lt"/>
              <a:buAutoNum type="arabicPeriod"/>
            </a:pPr>
            <a:r>
              <a:rPr lang="el-GR" sz="2800" b="1" dirty="0">
                <a:solidFill>
                  <a:schemeClr val="dk1"/>
                </a:solidFill>
              </a:rPr>
              <a:t>Όλα τα παραπάνω</a:t>
            </a:r>
            <a:endParaRPr sz="2800" b="1"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n-GB" sz="3600" dirty="0">
                <a:solidFill>
                  <a:schemeClr val="dk1"/>
                </a:solidFill>
              </a:rPr>
              <a:t>Quiz - </a:t>
            </a:r>
            <a:r>
              <a:rPr lang="el-GR" sz="3600" dirty="0">
                <a:solidFill>
                  <a:schemeClr val="dk1"/>
                </a:solidFill>
              </a:rPr>
              <a:t>Ερώτηση 3</a:t>
            </a:r>
            <a:endParaRPr dirty="0"/>
          </a:p>
        </p:txBody>
      </p:sp>
      <p:sp>
        <p:nvSpPr>
          <p:cNvPr id="333" name="Google Shape;333;p3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lang="el-GR" sz="2800" dirty="0"/>
              <a:t>3. Επιλέξτε σε τι αναφέρεται αυτή η δήλωση: "Η βασική ιδέα πίσω από αυτό είναι ότι ο παραγωγός είναι ο ιδιοκτήτης του προϊόντος και μπορεί να το νοικιάσει ή να το εκμισθώσει αντί να το πουλήσει" </a:t>
            </a:r>
          </a:p>
          <a:p>
            <a:pPr marL="0" lvl="0" indent="0" algn="l" rtl="0">
              <a:lnSpc>
                <a:spcPct val="85000"/>
              </a:lnSpc>
              <a:spcBef>
                <a:spcPts val="0"/>
              </a:spcBef>
              <a:spcAft>
                <a:spcPts val="0"/>
              </a:spcAft>
              <a:buClr>
                <a:srgbClr val="262626"/>
              </a:buClr>
              <a:buSzPts val="2400"/>
              <a:buNone/>
            </a:pPr>
            <a:r>
              <a:rPr lang="el-GR" sz="2800" dirty="0"/>
              <a:t>- Σχεδιασμός για ανακύκλωση </a:t>
            </a:r>
          </a:p>
          <a:p>
            <a:pPr marL="0" lvl="0" indent="0" algn="l" rtl="0">
              <a:lnSpc>
                <a:spcPct val="85000"/>
              </a:lnSpc>
              <a:spcBef>
                <a:spcPts val="0"/>
              </a:spcBef>
              <a:spcAft>
                <a:spcPts val="0"/>
              </a:spcAft>
              <a:buClr>
                <a:srgbClr val="262626"/>
              </a:buClr>
              <a:buSzPts val="2400"/>
              <a:buNone/>
            </a:pPr>
            <a:r>
              <a:rPr lang="el-GR" sz="2800" dirty="0"/>
              <a:t>- Επέκταση της διάρκειας ζωής του προϊόντος</a:t>
            </a:r>
          </a:p>
          <a:p>
            <a:pPr marL="0" lvl="0" indent="0" algn="l" rtl="0">
              <a:lnSpc>
                <a:spcPct val="85000"/>
              </a:lnSpc>
              <a:spcBef>
                <a:spcPts val="0"/>
              </a:spcBef>
              <a:spcAft>
                <a:spcPts val="0"/>
              </a:spcAft>
              <a:buClr>
                <a:srgbClr val="262626"/>
              </a:buClr>
              <a:buSzPts val="2400"/>
              <a:buNone/>
            </a:pPr>
            <a:r>
              <a:rPr lang="el-GR" sz="2800" b="1" dirty="0"/>
              <a:t>- Διατήρηση της κυριότητας του προϊόντος</a:t>
            </a:r>
            <a:endParaRPr lang="en-GB" sz="2800" b="1"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title"/>
          </p:nvPr>
        </p:nvSpPr>
        <p:spPr>
          <a:xfrm>
            <a:off x="657224" y="499533"/>
            <a:ext cx="10772775" cy="89521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Συμπληρώστε το κενό - Ερώτηση 4</a:t>
            </a:r>
            <a:endParaRPr dirty="0"/>
          </a:p>
        </p:txBody>
      </p:sp>
      <p:sp>
        <p:nvSpPr>
          <p:cNvPr id="339" name="Google Shape;339;p3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rgbClr val="262626"/>
              </a:buClr>
              <a:buSzPts val="2400"/>
              <a:buChar char=" "/>
            </a:pPr>
            <a:r>
              <a:rPr lang="el-GR" sz="2800" dirty="0"/>
              <a:t>4. Συμπληρώστε τις σωστές λέξεις</a:t>
            </a:r>
          </a:p>
          <a:p>
            <a:pPr marL="91440" lvl="0" indent="-152400" algn="l" rtl="0">
              <a:lnSpc>
                <a:spcPct val="85000"/>
              </a:lnSpc>
              <a:spcBef>
                <a:spcPts val="0"/>
              </a:spcBef>
              <a:spcAft>
                <a:spcPts val="0"/>
              </a:spcAft>
              <a:buClr>
                <a:srgbClr val="262626"/>
              </a:buClr>
              <a:buSzPts val="2400"/>
              <a:buChar char=" "/>
            </a:pPr>
            <a:r>
              <a:rPr lang="el-GR" sz="2800" dirty="0"/>
              <a:t> </a:t>
            </a:r>
          </a:p>
          <a:p>
            <a:pPr marL="91440" lvl="0" indent="-152400" algn="l" rtl="0">
              <a:lnSpc>
                <a:spcPct val="85000"/>
              </a:lnSpc>
              <a:spcBef>
                <a:spcPts val="0"/>
              </a:spcBef>
              <a:spcAft>
                <a:spcPts val="0"/>
              </a:spcAft>
              <a:buClr>
                <a:srgbClr val="262626"/>
              </a:buClr>
              <a:buSzPts val="2400"/>
              <a:buChar char=" "/>
            </a:pPr>
            <a:r>
              <a:rPr lang="el-GR" sz="2800" dirty="0"/>
              <a:t>____________ όπως υποδηλώνει το όνομα, επιτρέπει σε μια επιχείρηση να δημιουργήσει μια αλυσίδα εφοδιασμού η οποία χρησιμοποιεί / ανακτά ή ανακυκλώνει υπάρχοντες πόρους που χρησιμοποιήθηκαν αρχικά για τη δημιουργία των προϊόντων της.</a:t>
            </a:r>
          </a:p>
          <a:p>
            <a:pPr marL="91440" lvl="0" indent="-152400" algn="l" rtl="0">
              <a:lnSpc>
                <a:spcPct val="85000"/>
              </a:lnSpc>
              <a:spcBef>
                <a:spcPts val="0"/>
              </a:spcBef>
              <a:spcAft>
                <a:spcPts val="0"/>
              </a:spcAft>
              <a:buClr>
                <a:srgbClr val="262626"/>
              </a:buClr>
              <a:buSzPts val="2400"/>
              <a:buChar char=" "/>
            </a:pPr>
            <a:endParaRPr lang="el-GR" sz="2800" dirty="0"/>
          </a:p>
          <a:p>
            <a:pPr marL="91440" lvl="0" indent="-152400" algn="l" rtl="0">
              <a:lnSpc>
                <a:spcPct val="85000"/>
              </a:lnSpc>
              <a:spcBef>
                <a:spcPts val="0"/>
              </a:spcBef>
              <a:spcAft>
                <a:spcPts val="0"/>
              </a:spcAft>
              <a:buClr>
                <a:srgbClr val="262626"/>
              </a:buClr>
              <a:buSzPts val="2400"/>
              <a:buChar char=" "/>
            </a:pPr>
            <a:r>
              <a:rPr lang="en-GB" sz="2800" dirty="0"/>
              <a:t>(answer)</a:t>
            </a:r>
            <a:r>
              <a:rPr lang="el-GR" sz="2800" dirty="0"/>
              <a:t>Απάντηση: </a:t>
            </a:r>
            <a:r>
              <a:rPr lang="el-GR" sz="2800" b="1" dirty="0"/>
              <a:t>κυκλική οικονομία</a:t>
            </a:r>
            <a:endParaRPr sz="2800" b="1"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5"/>
          <p:cNvSpPr txBox="1">
            <a:spLocks noGrp="1"/>
          </p:cNvSpPr>
          <p:nvPr>
            <p:ph type="title"/>
          </p:nvPr>
        </p:nvSpPr>
        <p:spPr>
          <a:xfrm>
            <a:off x="657224" y="499534"/>
            <a:ext cx="10772775" cy="106304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n-GB" sz="3600" dirty="0">
                <a:solidFill>
                  <a:schemeClr val="dk1"/>
                </a:solidFill>
              </a:rPr>
              <a:t>Quiz - </a:t>
            </a:r>
            <a:r>
              <a:rPr lang="el-GR" sz="3600" dirty="0">
                <a:solidFill>
                  <a:schemeClr val="dk1"/>
                </a:solidFill>
              </a:rPr>
              <a:t>Ερώτηση 5</a:t>
            </a:r>
            <a:endParaRPr dirty="0"/>
          </a:p>
        </p:txBody>
      </p:sp>
      <p:sp>
        <p:nvSpPr>
          <p:cNvPr id="345" name="Google Shape;345;p35"/>
          <p:cNvSpPr txBox="1">
            <a:spLocks noGrp="1"/>
          </p:cNvSpPr>
          <p:nvPr>
            <p:ph type="body" idx="1"/>
          </p:nvPr>
        </p:nvSpPr>
        <p:spPr>
          <a:xfrm>
            <a:off x="676656" y="1701478"/>
            <a:ext cx="10753725" cy="407638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lang="el-GR" sz="2800" dirty="0"/>
              <a:t>5. Επιχειρηματικότητα χωρίς αποκλεισμούς σημαίνει ότι οποιοσδήποτε από οπουδήποτε θα πρέπει να έχει μια δίκαιη ευκαιρία στην επιχειρηματικότητα και ότι υπάρχει μια ισχυρή οικονομική ευκαιρία που πρέπει να αξιοποιηθεί με τον εκδημοκρατισμό της επιχειρηματικότητας.</a:t>
            </a:r>
          </a:p>
          <a:p>
            <a:pPr marL="0" lvl="0" indent="0" algn="l" rtl="0">
              <a:lnSpc>
                <a:spcPct val="85000"/>
              </a:lnSpc>
              <a:spcBef>
                <a:spcPts val="0"/>
              </a:spcBef>
              <a:spcAft>
                <a:spcPts val="0"/>
              </a:spcAft>
              <a:buClr>
                <a:srgbClr val="262626"/>
              </a:buClr>
              <a:buSzPts val="2400"/>
              <a:buNone/>
            </a:pPr>
            <a:endParaRPr lang="el-GR" sz="2800" dirty="0"/>
          </a:p>
          <a:p>
            <a:pPr marL="0" lvl="0" indent="0" algn="l" rtl="0">
              <a:lnSpc>
                <a:spcPct val="85000"/>
              </a:lnSpc>
              <a:spcBef>
                <a:spcPts val="0"/>
              </a:spcBef>
              <a:spcAft>
                <a:spcPts val="0"/>
              </a:spcAft>
              <a:buClr>
                <a:srgbClr val="262626"/>
              </a:buClr>
              <a:buSzPts val="2400"/>
              <a:buNone/>
            </a:pPr>
            <a:r>
              <a:rPr lang="el-GR" sz="2800" b="1" dirty="0"/>
              <a:t>Αλήθεια</a:t>
            </a:r>
          </a:p>
          <a:p>
            <a:pPr marL="0" lvl="0" indent="0" algn="l" rtl="0">
              <a:lnSpc>
                <a:spcPct val="85000"/>
              </a:lnSpc>
              <a:spcBef>
                <a:spcPts val="0"/>
              </a:spcBef>
              <a:spcAft>
                <a:spcPts val="0"/>
              </a:spcAft>
              <a:buClr>
                <a:srgbClr val="262626"/>
              </a:buClr>
              <a:buSzPts val="2400"/>
              <a:buNone/>
            </a:pPr>
            <a:r>
              <a:rPr lang="el-GR" sz="2800" dirty="0"/>
              <a:t>Λάθος</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6"/>
          <p:cNvSpPr txBox="1">
            <a:spLocks noGrp="1"/>
          </p:cNvSpPr>
          <p:nvPr>
            <p:ph type="title"/>
          </p:nvPr>
        </p:nvSpPr>
        <p:spPr>
          <a:xfrm>
            <a:off x="657224" y="499533"/>
            <a:ext cx="10772775" cy="86524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Πηγές</a:t>
            </a:r>
            <a:endParaRPr dirty="0"/>
          </a:p>
        </p:txBody>
      </p:sp>
      <p:sp>
        <p:nvSpPr>
          <p:cNvPr id="351" name="Google Shape;351;p36"/>
          <p:cNvSpPr txBox="1">
            <a:spLocks noGrp="1"/>
          </p:cNvSpPr>
          <p:nvPr>
            <p:ph type="body" idx="1"/>
          </p:nvPr>
        </p:nvSpPr>
        <p:spPr>
          <a:xfrm>
            <a:off x="599318" y="1502164"/>
            <a:ext cx="10753725" cy="5147492"/>
          </a:xfrm>
          <a:prstGeom prst="rect">
            <a:avLst/>
          </a:prstGeom>
          <a:noFill/>
          <a:ln>
            <a:noFill/>
          </a:ln>
        </p:spPr>
        <p:txBody>
          <a:bodyPr spcFirstLastPara="1" wrap="square" lIns="91425" tIns="45700" rIns="91425" bIns="45700" anchor="t" anchorCtr="0">
            <a:normAutofit/>
          </a:bodyPr>
          <a:lstStyle/>
          <a:p>
            <a:pPr marL="342900" lvl="0" indent="-342900" algn="l" rtl="0">
              <a:lnSpc>
                <a:spcPct val="85000"/>
              </a:lnSpc>
              <a:spcBef>
                <a:spcPts val="0"/>
              </a:spcBef>
              <a:spcAft>
                <a:spcPts val="0"/>
              </a:spcAft>
              <a:buClr>
                <a:srgbClr val="262626"/>
              </a:buClr>
              <a:buSzPts val="1600"/>
              <a:buFont typeface="Calibri"/>
              <a:buAutoNum type="arabicPeriod"/>
            </a:pPr>
            <a:r>
              <a:rPr lang="en-GB" sz="1600" u="sng">
                <a:solidFill>
                  <a:schemeClr val="hlink"/>
                </a:solidFill>
                <a:hlinkClick r:id="rId4"/>
              </a:rPr>
              <a:t>https://link.springer.com/book/10.1007/978-3-030-29732-9</a:t>
            </a:r>
            <a:endParaRPr sz="1600"/>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5"/>
              </a:rPr>
              <a:t>https://www.mckinsey.com/industries/technology-media-and-telecommunications/our-insights/the-social-economy</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6"/>
              </a:rPr>
              <a:t>https://www.weforum.org/agenda/2016/02/3-models-of-social-entrepreneurship-which-is-the-most-successful/</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7"/>
              </a:rPr>
              <a:t>https://ec.europa.eu/growth/sectors/proximity-and-social-economy/social-economy-eu_en</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8"/>
              </a:rPr>
              <a:t>https://www.rockefellerfoundation.org/blog/five-characteristics-inclusive-economy-getting-beyond-equity-growth-dichotomy/</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9"/>
              </a:rPr>
              <a:t>https://www.investopedia.com/terms/s/social-economics.asp</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10"/>
              </a:rPr>
              <a:t>https://www.oecd-forum.org/posts/52681-inclusive-economic-growth-are-we-talking-about-the-same-thing</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11"/>
              </a:rPr>
              <a:t>https://changecreator.com/9-business-model-examples-social-enterprises/</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12"/>
              </a:rPr>
              <a:t>https://www.alliant.edu/blog/what-social-change-why-it-important</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13"/>
              </a:rPr>
              <a:t>https://hbr.org/2021/07/the-circular-business-model</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u="sng">
                <a:solidFill>
                  <a:schemeClr val="hlink"/>
                </a:solidFill>
                <a:hlinkClick r:id="rId14"/>
              </a:rPr>
              <a:t>https://accessventures.org/blog/what-is-an-inclusive-economy/</a:t>
            </a:r>
            <a:endParaRPr sz="1600" b="1"/>
          </a:p>
          <a:p>
            <a:pPr marL="342900" lvl="0" indent="-342900" algn="l" rtl="0">
              <a:lnSpc>
                <a:spcPct val="85000"/>
              </a:lnSpc>
              <a:spcBef>
                <a:spcPts val="1300"/>
              </a:spcBef>
              <a:spcAft>
                <a:spcPts val="0"/>
              </a:spcAft>
              <a:buClr>
                <a:srgbClr val="262626"/>
              </a:buClr>
              <a:buSzPts val="1600"/>
              <a:buFont typeface="Calibri"/>
              <a:buAutoNum type="arabicPeriod"/>
            </a:pPr>
            <a:r>
              <a:rPr lang="en-GB" sz="1600" b="1"/>
              <a:t>https://www.oecd.org/cfe/smes/inclusive-entrepreneurship/what.htm</a:t>
            </a:r>
            <a:endParaRPr/>
          </a:p>
          <a:p>
            <a:pPr marL="91440" lvl="0" indent="0" algn="l" rtl="0">
              <a:lnSpc>
                <a:spcPct val="85000"/>
              </a:lnSpc>
              <a:spcBef>
                <a:spcPts val="1300"/>
              </a:spcBef>
              <a:spcAft>
                <a:spcPts val="0"/>
              </a:spcAft>
              <a:buClr>
                <a:srgbClr val="262626"/>
              </a:buClr>
              <a:buSzPts val="1600"/>
              <a:buNone/>
            </a:pPr>
            <a:endParaRPr sz="1600" b="1"/>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200"/>
              <a:buFont typeface="Calibri"/>
              <a:buNone/>
            </a:pPr>
            <a:r>
              <a:rPr lang="el-GR" dirty="0"/>
              <a:t>Ενότητα 2</a:t>
            </a:r>
            <a:endParaRPr dirty="0"/>
          </a:p>
        </p:txBody>
      </p:sp>
      <p:pic>
        <p:nvPicPr>
          <p:cNvPr id="357" name="Google Shape;357;p37" descr="Logotipo&#10;&#10;Descripción generada automáticamente"/>
          <p:cNvPicPr preferRelativeResize="0">
            <a:picLocks noGrp="1"/>
          </p:cNvPicPr>
          <p:nvPr>
            <p:ph type="pic" idx="2"/>
          </p:nvPr>
        </p:nvPicPr>
        <p:blipFill rotWithShape="1">
          <a:blip r:embed="rId4">
            <a:alphaModFix/>
          </a:blip>
          <a:srcRect t="28138" b="28137"/>
          <a:stretch/>
        </p:blipFill>
        <p:spPr>
          <a:xfrm>
            <a:off x="0" y="0"/>
            <a:ext cx="12192000" cy="5330952"/>
          </a:xfrm>
          <a:prstGeom prst="rect">
            <a:avLst/>
          </a:prstGeom>
          <a:solidFill>
            <a:srgbClr val="D6F0E6"/>
          </a:solidFill>
          <a:ln>
            <a:noFill/>
          </a:ln>
        </p:spPr>
      </p:pic>
      <p:sp>
        <p:nvSpPr>
          <p:cNvPr id="358" name="Google Shape;358;p37"/>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1400"/>
              <a:buNone/>
            </a:pPr>
            <a:r>
              <a:rPr lang="el-GR" dirty="0"/>
              <a:t>Ο νέος ρόλος της κοινωνικής οικονομίας: Επιχειρηματικότητα για όλους: νέα επιχειρηματικά μοντέλα και πρόταση αξίας για την επιχειρηματικότητα χωρίς αποκλεισμούς</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pPr>
            <a:r>
              <a:rPr lang="el-GR" dirty="0">
                <a:solidFill>
                  <a:srgbClr val="40B385"/>
                </a:solidFill>
              </a:rPr>
              <a:t>Περιεχόμενα</a:t>
            </a:r>
            <a:endParaRPr dirty="0"/>
          </a:p>
        </p:txBody>
      </p:sp>
      <p:sp>
        <p:nvSpPr>
          <p:cNvPr id="107" name="Google Shape;107;p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457200" lvl="0" indent="-457200" algn="l" rtl="0">
              <a:lnSpc>
                <a:spcPct val="85000"/>
              </a:lnSpc>
              <a:spcBef>
                <a:spcPts val="0"/>
              </a:spcBef>
              <a:spcAft>
                <a:spcPts val="0"/>
              </a:spcAft>
              <a:buClr>
                <a:srgbClr val="262626"/>
              </a:buClr>
              <a:buSzPts val="2400"/>
              <a:buFont typeface="Calibri"/>
              <a:buAutoNum type="arabicPeriod"/>
            </a:pPr>
            <a:r>
              <a:rPr lang="el-GR" dirty="0"/>
              <a:t>Η σημασία της κοινωνικής οικονομίας σήμερα.</a:t>
            </a:r>
          </a:p>
          <a:p>
            <a:pPr marL="457200" lvl="0" indent="-457200" algn="l" rtl="0">
              <a:lnSpc>
                <a:spcPct val="85000"/>
              </a:lnSpc>
              <a:spcBef>
                <a:spcPts val="0"/>
              </a:spcBef>
              <a:spcAft>
                <a:spcPts val="0"/>
              </a:spcAft>
              <a:buClr>
                <a:srgbClr val="262626"/>
              </a:buClr>
              <a:buSzPts val="2400"/>
              <a:buFont typeface="Calibri"/>
              <a:buAutoNum type="arabicPeriod"/>
            </a:pPr>
            <a:r>
              <a:rPr lang="el-GR" dirty="0"/>
              <a:t>Επιχειρηματικά μοντέλα που εφαρμόζονται στην κοινωνική οικονομία.</a:t>
            </a:r>
          </a:p>
          <a:p>
            <a:pPr marL="457200" lvl="0" indent="-457200" algn="l" rtl="0">
              <a:lnSpc>
                <a:spcPct val="85000"/>
              </a:lnSpc>
              <a:spcBef>
                <a:spcPts val="0"/>
              </a:spcBef>
              <a:spcAft>
                <a:spcPts val="0"/>
              </a:spcAft>
              <a:buClr>
                <a:srgbClr val="262626"/>
              </a:buClr>
              <a:buSzPts val="2400"/>
              <a:buFont typeface="Calibri"/>
              <a:buAutoNum type="arabicPeriod"/>
            </a:pPr>
            <a:r>
              <a:rPr lang="el-GR" dirty="0"/>
              <a:t>Τι είναι η επιχειρηματικότητα για όλους; Ορισμοί και παραδείγματα.</a:t>
            </a:r>
          </a:p>
          <a:p>
            <a:pPr marL="457200" lvl="0" indent="-457200" algn="l" rtl="0">
              <a:lnSpc>
                <a:spcPct val="85000"/>
              </a:lnSpc>
              <a:spcBef>
                <a:spcPts val="0"/>
              </a:spcBef>
              <a:spcAft>
                <a:spcPts val="0"/>
              </a:spcAft>
              <a:buClr>
                <a:srgbClr val="262626"/>
              </a:buClr>
              <a:buSzPts val="2400"/>
              <a:buFont typeface="Calibri"/>
              <a:buAutoNum type="arabicPeriod"/>
            </a:pPr>
            <a:r>
              <a:rPr lang="el-GR" dirty="0"/>
              <a:t>Αρχές και δυνατότητες εφαρμογής.</a:t>
            </a:r>
          </a:p>
          <a:p>
            <a:pPr marL="0" lvl="0" indent="0" algn="l" rtl="0">
              <a:lnSpc>
                <a:spcPct val="85000"/>
              </a:lnSpc>
              <a:spcBef>
                <a:spcPts val="0"/>
              </a:spcBef>
              <a:spcAft>
                <a:spcPts val="0"/>
              </a:spcAft>
              <a:buClr>
                <a:srgbClr val="262626"/>
              </a:buClr>
              <a:buSzPts val="2400"/>
              <a:buNone/>
            </a:pPr>
            <a:endParaRPr lang="el-GR" dirty="0"/>
          </a:p>
          <a:p>
            <a:pPr marL="0" lvl="0" indent="0" algn="l" rtl="0">
              <a:lnSpc>
                <a:spcPct val="85000"/>
              </a:lnSpc>
              <a:spcBef>
                <a:spcPts val="0"/>
              </a:spcBef>
              <a:spcAft>
                <a:spcPts val="0"/>
              </a:spcAft>
              <a:buClr>
                <a:srgbClr val="262626"/>
              </a:buClr>
              <a:buSzPts val="2400"/>
              <a:buNone/>
            </a:pPr>
            <a:r>
              <a:rPr lang="el-GR" dirty="0"/>
              <a:t>Διάρκεια ενότητας: 1 ώρα</a:t>
            </a:r>
            <a:endParaRPr dirty="0"/>
          </a:p>
          <a:p>
            <a:pPr marL="0" lvl="0" indent="0" algn="l" rtl="0">
              <a:lnSpc>
                <a:spcPct val="85000"/>
              </a:lnSpc>
              <a:spcBef>
                <a:spcPts val="1300"/>
              </a:spcBef>
              <a:spcAft>
                <a:spcPts val="0"/>
              </a:spcAft>
              <a:buClr>
                <a:srgbClr val="262626"/>
              </a:buClr>
              <a:buSzPts val="2400"/>
              <a:buNone/>
            </a:pP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5"/>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FFFFFF"/>
              </a:buClr>
              <a:buSzPts val="3600"/>
              <a:buFont typeface="Calibri"/>
              <a:buNone/>
            </a:pPr>
            <a:r>
              <a:rPr lang="en-GB" sz="3600" dirty="0">
                <a:solidFill>
                  <a:srgbClr val="FFFFFF"/>
                </a:solidFill>
              </a:rPr>
              <a:t>1. </a:t>
            </a:r>
            <a:r>
              <a:rPr lang="el-GR" sz="3600" dirty="0">
                <a:solidFill>
                  <a:srgbClr val="FFFFFF"/>
                </a:solidFill>
              </a:rPr>
              <a:t>Η σημασία της κοινωνικής οικονομίας σήμερα.</a:t>
            </a:r>
            <a:endParaRPr lang="en-GB" sz="3600" dirty="0">
              <a:solidFill>
                <a:srgbClr val="FFFFFF"/>
              </a:solidFill>
            </a:endParaRPr>
          </a:p>
        </p:txBody>
      </p:sp>
      <p:pic>
        <p:nvPicPr>
          <p:cNvPr id="115" name="Google Shape;115;p5" descr="A picture containing clipart&#10;&#10;Description automatically generated"/>
          <p:cNvPicPr preferRelativeResize="0"/>
          <p:nvPr/>
        </p:nvPicPr>
        <p:blipFill rotWithShape="1">
          <a:blip r:embed="rId4">
            <a:alphaModFix/>
          </a:blip>
          <a:srcRect/>
          <a:stretch/>
        </p:blipFill>
        <p:spPr>
          <a:xfrm>
            <a:off x="2078098" y="2697269"/>
            <a:ext cx="7898416" cy="3517264"/>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657224" y="499534"/>
            <a:ext cx="10772775" cy="9334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Ποια η σημασία της κοινωνικής οικονομίας στη σημερινή κοινωνία;</a:t>
            </a:r>
          </a:p>
        </p:txBody>
      </p:sp>
      <p:sp>
        <p:nvSpPr>
          <p:cNvPr id="121" name="Google Shape;121;p6"/>
          <p:cNvSpPr txBox="1">
            <a:spLocks noGrp="1"/>
          </p:cNvSpPr>
          <p:nvPr>
            <p:ph type="body" idx="1"/>
          </p:nvPr>
        </p:nvSpPr>
        <p:spPr>
          <a:xfrm>
            <a:off x="588985" y="1941738"/>
            <a:ext cx="5057822" cy="4281043"/>
          </a:xfrm>
          <a:prstGeom prst="rect">
            <a:avLst/>
          </a:prstGeom>
          <a:noFill/>
          <a:ln>
            <a:noFill/>
          </a:ln>
        </p:spPr>
        <p:txBody>
          <a:bodyPr spcFirstLastPara="1" wrap="square" lIns="91425" tIns="45700" rIns="91425" bIns="45700" anchor="t" anchorCtr="0">
            <a:normAutofit fontScale="92500" lnSpcReduction="20000"/>
          </a:bodyPr>
          <a:lstStyle/>
          <a:p>
            <a:pPr marL="91440" lvl="0" indent="-152400" algn="just" rtl="0">
              <a:lnSpc>
                <a:spcPct val="85000"/>
              </a:lnSpc>
              <a:spcBef>
                <a:spcPts val="0"/>
              </a:spcBef>
              <a:spcAft>
                <a:spcPts val="0"/>
              </a:spcAft>
              <a:buClr>
                <a:srgbClr val="262626"/>
              </a:buClr>
              <a:buSzPts val="2400"/>
              <a:buChar char=" "/>
            </a:pPr>
            <a:r>
              <a:rPr lang="el-GR" sz="2800" dirty="0"/>
              <a:t>Τι εννοούμε με τον όρο κοινωνική οικονομία και πώς διαφέρει από την παραδοσιακή οικονομία; Τα περισσότερα διαδικτυακά άρθρα εξετάζουν την κοινωνική οικονομία από την οπτική γωνία μιας κοινωνικής επιχείρησης και την ανάγκη να είναι για όλους και να διεξάγουν εργασίες με κοινωνική ατζέντα. </a:t>
            </a:r>
          </a:p>
          <a:p>
            <a:pPr marL="91440" lvl="0" indent="-152400" algn="just" rtl="0">
              <a:lnSpc>
                <a:spcPct val="85000"/>
              </a:lnSpc>
              <a:spcBef>
                <a:spcPts val="0"/>
              </a:spcBef>
              <a:spcAft>
                <a:spcPts val="0"/>
              </a:spcAft>
              <a:buClr>
                <a:srgbClr val="262626"/>
              </a:buClr>
              <a:buSzPts val="2400"/>
              <a:buChar char=" "/>
            </a:pPr>
            <a:r>
              <a:rPr lang="el-GR" sz="2800" dirty="0"/>
              <a:t>Καθώς αυτό είναι σημαντικό, η κοινωνική οικονομία σήμερα γίνεται μια ακόμη πιο σημαντική επιχειρηματική πτυχή που πρέπει να εξετάζεται.</a:t>
            </a:r>
          </a:p>
        </p:txBody>
      </p:sp>
      <p:pic>
        <p:nvPicPr>
          <p:cNvPr id="122" name="Google Shape;122;p6" descr="A picture containing shape&#10;&#10;Description automatically generated"/>
          <p:cNvPicPr preferRelativeResize="0"/>
          <p:nvPr/>
        </p:nvPicPr>
        <p:blipFill rotWithShape="1">
          <a:blip r:embed="rId4">
            <a:alphaModFix/>
          </a:blip>
          <a:srcRect/>
          <a:stretch/>
        </p:blipFill>
        <p:spPr>
          <a:xfrm>
            <a:off x="6545194" y="1776874"/>
            <a:ext cx="4455190" cy="4445908"/>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657224" y="499533"/>
            <a:ext cx="10772775" cy="1039593"/>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600"/>
              <a:buFont typeface="Calibri"/>
              <a:buNone/>
            </a:pPr>
            <a:r>
              <a:rPr lang="el-GR" sz="3600" dirty="0">
                <a:solidFill>
                  <a:schemeClr val="dk1"/>
                </a:solidFill>
              </a:rPr>
              <a:t>Κατανόηση σημασίας της κοινωνικής οικονομίας</a:t>
            </a:r>
            <a:endParaRPr dirty="0"/>
          </a:p>
        </p:txBody>
      </p:sp>
      <p:sp>
        <p:nvSpPr>
          <p:cNvPr id="128" name="Google Shape;128;p7"/>
          <p:cNvSpPr txBox="1"/>
          <p:nvPr/>
        </p:nvSpPr>
        <p:spPr>
          <a:xfrm flipH="1">
            <a:off x="662000" y="1539126"/>
            <a:ext cx="3536981" cy="441729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800"/>
              <a:buFont typeface="Arial"/>
              <a:buNone/>
            </a:pPr>
            <a:r>
              <a:rPr lang="el-GR" sz="1800" b="0" i="0" u="none" strike="noStrike" cap="none" dirty="0">
                <a:solidFill>
                  <a:srgbClr val="3A3A3A"/>
                </a:solidFill>
                <a:latin typeface="Quattrocento Sans"/>
                <a:ea typeface="Quattrocento Sans"/>
                <a:cs typeface="Quattrocento Sans"/>
                <a:sym typeface="Quattrocento Sans"/>
              </a:rPr>
              <a:t>Η κοινωνική οικονομία ξεκλειδώνει την αξία και την παραγωγικότητα με κοινούς και ισότιμους τρόπους. </a:t>
            </a:r>
          </a:p>
          <a:p>
            <a:pPr marL="0" marR="0" lvl="0" indent="0" algn="l" rtl="0">
              <a:lnSpc>
                <a:spcPct val="150000"/>
              </a:lnSpc>
              <a:spcBef>
                <a:spcPts val="0"/>
              </a:spcBef>
              <a:spcAft>
                <a:spcPts val="0"/>
              </a:spcAft>
              <a:buClr>
                <a:srgbClr val="3A3A3A"/>
              </a:buClr>
              <a:buSzPts val="1800"/>
              <a:buFont typeface="Arial"/>
              <a:buNone/>
            </a:pPr>
            <a:r>
              <a:rPr lang="el-GR" sz="1800" b="0" i="0" u="none" strike="noStrike" cap="none" dirty="0">
                <a:solidFill>
                  <a:srgbClr val="3A3A3A"/>
                </a:solidFill>
                <a:latin typeface="Quattrocento Sans"/>
                <a:ea typeface="Quattrocento Sans"/>
                <a:cs typeface="Quattrocento Sans"/>
                <a:sym typeface="Quattrocento Sans"/>
              </a:rPr>
              <a:t>Πολλαπλές επιχειρήσεις επωφελούνται από αυτόν τον τύπο οικονομίας και τα συναφή μοντέλα. </a:t>
            </a:r>
          </a:p>
          <a:p>
            <a:pPr marL="0" marR="0" lvl="0" indent="0" algn="l" rtl="0">
              <a:lnSpc>
                <a:spcPct val="150000"/>
              </a:lnSpc>
              <a:spcBef>
                <a:spcPts val="0"/>
              </a:spcBef>
              <a:spcAft>
                <a:spcPts val="0"/>
              </a:spcAft>
              <a:buClr>
                <a:srgbClr val="3A3A3A"/>
              </a:buClr>
              <a:buSzPts val="1800"/>
              <a:buFont typeface="Arial"/>
              <a:buNone/>
            </a:pPr>
            <a:endParaRPr lang="el-GR" sz="1800" b="0" i="0" u="none" strike="noStrike" cap="none" dirty="0">
              <a:solidFill>
                <a:srgbClr val="3A3A3A"/>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Clr>
                <a:srgbClr val="3A3A3A"/>
              </a:buClr>
              <a:buSzPts val="1800"/>
              <a:buFont typeface="Arial"/>
              <a:buNone/>
            </a:pPr>
            <a:r>
              <a:rPr lang="el-GR" sz="1800" b="0" i="0" u="none" strike="noStrike" cap="none" dirty="0">
                <a:solidFill>
                  <a:srgbClr val="3A3A3A"/>
                </a:solidFill>
                <a:latin typeface="Quattrocento Sans"/>
                <a:ea typeface="Quattrocento Sans"/>
                <a:cs typeface="Quattrocento Sans"/>
                <a:sym typeface="Quattrocento Sans"/>
              </a:rPr>
              <a:t>Γιατί όμως αυτό είναι σημαντικό;</a:t>
            </a:r>
          </a:p>
          <a:p>
            <a:pPr marL="0" marR="0" lvl="0" indent="0" algn="l" rtl="0">
              <a:lnSpc>
                <a:spcPct val="150000"/>
              </a:lnSpc>
              <a:spcBef>
                <a:spcPts val="0"/>
              </a:spcBef>
              <a:spcAft>
                <a:spcPts val="0"/>
              </a:spcAft>
              <a:buClr>
                <a:srgbClr val="3A3A3A"/>
              </a:buClr>
              <a:buSzPts val="1800"/>
              <a:buFont typeface="Arial"/>
              <a:buNone/>
            </a:pPr>
            <a:r>
              <a:rPr lang="el-GR" sz="1800" b="0" i="1" u="none" strike="noStrike" cap="none" dirty="0">
                <a:solidFill>
                  <a:srgbClr val="3A3A3A"/>
                </a:solidFill>
                <a:latin typeface="Quattrocento Sans"/>
                <a:ea typeface="Quattrocento Sans"/>
                <a:cs typeface="Quattrocento Sans"/>
                <a:sym typeface="Quattrocento Sans"/>
              </a:rPr>
              <a:t>(Προχωρήστε στα σημεία στα δεξιά)</a:t>
            </a:r>
            <a:endParaRPr sz="1800" i="1" dirty="0">
              <a:solidFill>
                <a:srgbClr val="3A3A3A"/>
              </a:solidFill>
              <a:latin typeface="Quattrocento Sans"/>
              <a:ea typeface="Quattrocento Sans"/>
              <a:cs typeface="Quattrocento Sans"/>
              <a:sym typeface="Quattrocento Sans"/>
            </a:endParaRPr>
          </a:p>
        </p:txBody>
      </p:sp>
      <p:cxnSp>
        <p:nvCxnSpPr>
          <p:cNvPr id="129" name="Google Shape;129;p7"/>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130" name="Google Shape;130;p7"/>
          <p:cNvSpPr txBox="1"/>
          <p:nvPr/>
        </p:nvSpPr>
        <p:spPr>
          <a:xfrm flipH="1">
            <a:off x="5947948" y="1827969"/>
            <a:ext cx="5723115" cy="10019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1800"/>
              <a:buFont typeface="Arial"/>
              <a:buNone/>
            </a:pPr>
            <a:r>
              <a:rPr lang="el-GR" sz="1800" b="1" i="0" u="none" strike="noStrike" cap="none" dirty="0">
                <a:solidFill>
                  <a:srgbClr val="3A3A3A"/>
                </a:solidFill>
                <a:latin typeface="Quattrocento Sans"/>
                <a:ea typeface="Quattrocento Sans"/>
                <a:cs typeface="Quattrocento Sans"/>
                <a:sym typeface="Quattrocento Sans"/>
              </a:rPr>
              <a:t>Οι συνεταιρισμοί </a:t>
            </a:r>
            <a:r>
              <a:rPr lang="el-GR" sz="1800" i="0" u="none" strike="noStrike" cap="none" dirty="0">
                <a:solidFill>
                  <a:srgbClr val="3A3A3A"/>
                </a:solidFill>
                <a:latin typeface="Quattrocento Sans"/>
                <a:ea typeface="Quattrocento Sans"/>
                <a:cs typeface="Quattrocento Sans"/>
                <a:sym typeface="Quattrocento Sans"/>
              </a:rPr>
              <a:t>μπορούν να ξεκινήσουν και να βοηθήσουν μειονεκτούσες ομάδες και να προωθήσουν μια οικονομία του διαμοιρασμού</a:t>
            </a:r>
            <a:endParaRPr dirty="0"/>
          </a:p>
        </p:txBody>
      </p:sp>
      <p:sp>
        <p:nvSpPr>
          <p:cNvPr id="131" name="Google Shape;131;p7"/>
          <p:cNvSpPr/>
          <p:nvPr/>
        </p:nvSpPr>
        <p:spPr>
          <a:xfrm>
            <a:off x="4959851" y="182640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2100" b="0" i="0" u="none" strike="noStrike" cap="none">
                <a:solidFill>
                  <a:srgbClr val="3A3A3A"/>
                </a:solidFill>
                <a:latin typeface="Calibri"/>
                <a:ea typeface="Calibri"/>
                <a:cs typeface="Calibri"/>
                <a:sym typeface="Calibri"/>
              </a:rPr>
              <a:t>01</a:t>
            </a:r>
            <a:endParaRPr/>
          </a:p>
        </p:txBody>
      </p:sp>
      <p:sp>
        <p:nvSpPr>
          <p:cNvPr id="132" name="Google Shape;132;p7"/>
          <p:cNvSpPr txBox="1"/>
          <p:nvPr/>
        </p:nvSpPr>
        <p:spPr>
          <a:xfrm flipH="1">
            <a:off x="5947949" y="2895287"/>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800"/>
              <a:buFont typeface="Arial"/>
              <a:buNone/>
            </a:pPr>
            <a:r>
              <a:rPr lang="el-GR" sz="1800" b="1" i="0" u="none" strike="noStrike" cap="none" dirty="0">
                <a:solidFill>
                  <a:srgbClr val="3A3A3A"/>
                </a:solidFill>
                <a:latin typeface="Quattrocento Sans"/>
                <a:ea typeface="Quattrocento Sans"/>
                <a:cs typeface="Quattrocento Sans"/>
                <a:sym typeface="Quattrocento Sans"/>
              </a:rPr>
              <a:t>Οι κοινωνικές </a:t>
            </a:r>
            <a:r>
              <a:rPr lang="el-GR" sz="1800" i="0" u="none" strike="noStrike" cap="none" dirty="0">
                <a:solidFill>
                  <a:srgbClr val="3A3A3A"/>
                </a:solidFill>
                <a:latin typeface="Quattrocento Sans"/>
                <a:ea typeface="Quattrocento Sans"/>
                <a:cs typeface="Quattrocento Sans"/>
                <a:sym typeface="Quattrocento Sans"/>
              </a:rPr>
              <a:t>επιχειρήσεις εργάζονται για ένα κοινό καλό με επίκεντρο τον άνθρωπο.</a:t>
            </a:r>
            <a:endParaRPr dirty="0"/>
          </a:p>
        </p:txBody>
      </p:sp>
      <p:sp>
        <p:nvSpPr>
          <p:cNvPr id="133" name="Google Shape;133;p7"/>
          <p:cNvSpPr/>
          <p:nvPr/>
        </p:nvSpPr>
        <p:spPr>
          <a:xfrm>
            <a:off x="4959851" y="2910343"/>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2100" b="0" i="0" u="none" strike="noStrike" cap="none">
                <a:solidFill>
                  <a:srgbClr val="3A3A3A"/>
                </a:solidFill>
                <a:latin typeface="Calibri"/>
                <a:ea typeface="Calibri"/>
                <a:cs typeface="Calibri"/>
                <a:sym typeface="Calibri"/>
              </a:rPr>
              <a:t>02</a:t>
            </a:r>
            <a:endParaRPr/>
          </a:p>
        </p:txBody>
      </p:sp>
      <p:sp>
        <p:nvSpPr>
          <p:cNvPr id="134" name="Google Shape;134;p7"/>
          <p:cNvSpPr txBox="1"/>
          <p:nvPr/>
        </p:nvSpPr>
        <p:spPr>
          <a:xfrm flipH="1">
            <a:off x="5947949" y="3979230"/>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800"/>
              <a:buFont typeface="Arial"/>
              <a:buNone/>
            </a:pPr>
            <a:r>
              <a:rPr lang="el-GR" sz="1800" b="1" i="0" u="none" strike="noStrike" cap="none" dirty="0">
                <a:solidFill>
                  <a:srgbClr val="3A3A3A"/>
                </a:solidFill>
                <a:latin typeface="Quattrocento Sans"/>
                <a:ea typeface="Quattrocento Sans"/>
                <a:cs typeface="Quattrocento Sans"/>
                <a:sym typeface="Quattrocento Sans"/>
              </a:rPr>
              <a:t>Αμοιβαίες</a:t>
            </a:r>
            <a:r>
              <a:rPr lang="el-GR" sz="1800" i="0" u="none" strike="noStrike" cap="none" dirty="0">
                <a:solidFill>
                  <a:srgbClr val="3A3A3A"/>
                </a:solidFill>
                <a:latin typeface="Quattrocento Sans"/>
                <a:ea typeface="Quattrocento Sans"/>
                <a:cs typeface="Quattrocento Sans"/>
                <a:sym typeface="Quattrocento Sans"/>
              </a:rPr>
              <a:t> κοινωνίες που σέβονται, αναγνωρίζουν και μοιράζονται μεταξύ τους</a:t>
            </a:r>
            <a:endParaRPr dirty="0"/>
          </a:p>
        </p:txBody>
      </p:sp>
      <p:sp>
        <p:nvSpPr>
          <p:cNvPr id="135" name="Google Shape;135;p7"/>
          <p:cNvSpPr/>
          <p:nvPr/>
        </p:nvSpPr>
        <p:spPr>
          <a:xfrm>
            <a:off x="4959851" y="3994286"/>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2100" b="0" i="0" u="none" strike="noStrike" cap="none">
                <a:solidFill>
                  <a:srgbClr val="3A3A3A"/>
                </a:solidFill>
                <a:latin typeface="Calibri"/>
                <a:ea typeface="Calibri"/>
                <a:cs typeface="Calibri"/>
                <a:sym typeface="Calibri"/>
              </a:rPr>
              <a:t>03</a:t>
            </a:r>
            <a:endParaRPr/>
          </a:p>
        </p:txBody>
      </p:sp>
      <p:sp>
        <p:nvSpPr>
          <p:cNvPr id="136" name="Google Shape;136;p7"/>
          <p:cNvSpPr txBox="1"/>
          <p:nvPr/>
        </p:nvSpPr>
        <p:spPr>
          <a:xfrm flipH="1">
            <a:off x="5947949" y="5063174"/>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800"/>
              <a:buFont typeface="Arial"/>
              <a:buNone/>
            </a:pPr>
            <a:r>
              <a:rPr lang="el-GR" sz="1800" b="1" i="0" u="none" strike="noStrike" cap="none" dirty="0">
                <a:solidFill>
                  <a:srgbClr val="3A3A3A"/>
                </a:solidFill>
                <a:latin typeface="Quattrocento Sans"/>
                <a:ea typeface="Quattrocento Sans"/>
                <a:cs typeface="Quattrocento Sans"/>
                <a:sym typeface="Quattrocento Sans"/>
              </a:rPr>
              <a:t>Να παράγεται θετικό αντίκτυπο </a:t>
            </a:r>
            <a:r>
              <a:rPr lang="el-GR" sz="1800" i="0" u="none" strike="noStrike" cap="none" dirty="0">
                <a:solidFill>
                  <a:srgbClr val="3A3A3A"/>
                </a:solidFill>
                <a:latin typeface="Quattrocento Sans"/>
                <a:ea typeface="Quattrocento Sans"/>
                <a:cs typeface="Quattrocento Sans"/>
                <a:sym typeface="Quattrocento Sans"/>
              </a:rPr>
              <a:t>στις τοπικές κοινότητες επιδιώκοντας κοινούς κοινωνικούς στόχους.</a:t>
            </a:r>
            <a:endParaRPr dirty="0"/>
          </a:p>
        </p:txBody>
      </p:sp>
      <p:sp>
        <p:nvSpPr>
          <p:cNvPr id="137" name="Google Shape;137;p7"/>
          <p:cNvSpPr/>
          <p:nvPr/>
        </p:nvSpPr>
        <p:spPr>
          <a:xfrm>
            <a:off x="4964049" y="507823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2100" b="0" i="0" u="none" strike="noStrike" cap="none">
                <a:solidFill>
                  <a:srgbClr val="3A3A3A"/>
                </a:solidFill>
                <a:latin typeface="Calibri"/>
                <a:ea typeface="Calibri"/>
                <a:cs typeface="Calibri"/>
                <a:sym typeface="Calibri"/>
              </a:rPr>
              <a:t>04</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657224" y="499533"/>
            <a:ext cx="10772775" cy="87889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chemeClr val="dk1"/>
              </a:buClr>
              <a:buSzPts val="3200"/>
              <a:buFont typeface="Calibri"/>
              <a:buNone/>
            </a:pPr>
            <a:r>
              <a:rPr lang="el-GR" sz="3200" dirty="0">
                <a:solidFill>
                  <a:schemeClr val="dk1"/>
                </a:solidFill>
              </a:rPr>
              <a:t>Λέξεις-κλειδιά που σχετίζονται με την κοινωνική οικονομία σήμερα</a:t>
            </a:r>
            <a:endParaRPr dirty="0"/>
          </a:p>
        </p:txBody>
      </p:sp>
      <p:sp>
        <p:nvSpPr>
          <p:cNvPr id="143" name="Google Shape;143;p8"/>
          <p:cNvSpPr txBox="1">
            <a:spLocks noGrp="1"/>
          </p:cNvSpPr>
          <p:nvPr>
            <p:ph type="body" idx="1"/>
          </p:nvPr>
        </p:nvSpPr>
        <p:spPr>
          <a:xfrm>
            <a:off x="676657" y="2011680"/>
            <a:ext cx="10753342" cy="3766185"/>
          </a:xfrm>
          <a:prstGeom prst="rect">
            <a:avLst/>
          </a:prstGeom>
          <a:solidFill>
            <a:srgbClr val="40B385"/>
          </a:solidFill>
          <a:ln>
            <a:noFill/>
          </a:ln>
        </p:spPr>
        <p:txBody>
          <a:bodyPr spcFirstLastPara="1" wrap="square" lIns="91425" tIns="45700" rIns="91425" bIns="45700" anchor="t" anchorCtr="0">
            <a:normAutofit/>
          </a:bodyPr>
          <a:lstStyle/>
          <a:p>
            <a:pPr marL="91440" lvl="0" indent="-152400" algn="l" rtl="0">
              <a:lnSpc>
                <a:spcPct val="85000"/>
              </a:lnSpc>
              <a:spcBef>
                <a:spcPts val="0"/>
              </a:spcBef>
              <a:spcAft>
                <a:spcPts val="0"/>
              </a:spcAft>
              <a:buClr>
                <a:schemeClr val="lt1"/>
              </a:buClr>
              <a:buSzPts val="2400"/>
              <a:buChar char=" "/>
            </a:pPr>
            <a:r>
              <a:rPr lang="el-GR" sz="2800" dirty="0">
                <a:solidFill>
                  <a:schemeClr val="lt1"/>
                </a:solidFill>
              </a:rPr>
              <a:t>Αλληλεγγύη</a:t>
            </a:r>
          </a:p>
          <a:p>
            <a:pPr marL="91440" lvl="0" indent="-152400" algn="l" rtl="0">
              <a:lnSpc>
                <a:spcPct val="85000"/>
              </a:lnSpc>
              <a:spcBef>
                <a:spcPts val="0"/>
              </a:spcBef>
              <a:spcAft>
                <a:spcPts val="0"/>
              </a:spcAft>
              <a:buClr>
                <a:schemeClr val="lt1"/>
              </a:buClr>
              <a:buSzPts val="2400"/>
              <a:buChar char=" "/>
            </a:pPr>
            <a:r>
              <a:rPr lang="el-GR" sz="2800" dirty="0">
                <a:solidFill>
                  <a:schemeClr val="lt1"/>
                </a:solidFill>
              </a:rPr>
              <a:t>Προώθηση αξιών</a:t>
            </a:r>
          </a:p>
          <a:p>
            <a:pPr marL="91440" lvl="0" indent="-152400" algn="l" rtl="0">
              <a:lnSpc>
                <a:spcPct val="85000"/>
              </a:lnSpc>
              <a:spcBef>
                <a:spcPts val="0"/>
              </a:spcBef>
              <a:spcAft>
                <a:spcPts val="0"/>
              </a:spcAft>
              <a:buClr>
                <a:schemeClr val="lt1"/>
              </a:buClr>
              <a:buSzPts val="2400"/>
              <a:buChar char=" "/>
            </a:pPr>
            <a:r>
              <a:rPr lang="el-GR" sz="2800" dirty="0">
                <a:solidFill>
                  <a:schemeClr val="lt1"/>
                </a:solidFill>
              </a:rPr>
              <a:t>Κοινωνική συνοχή</a:t>
            </a:r>
          </a:p>
          <a:p>
            <a:pPr marL="91440" lvl="0" indent="-152400" algn="l" rtl="0">
              <a:lnSpc>
                <a:spcPct val="85000"/>
              </a:lnSpc>
              <a:spcBef>
                <a:spcPts val="0"/>
              </a:spcBef>
              <a:spcAft>
                <a:spcPts val="0"/>
              </a:spcAft>
              <a:buClr>
                <a:schemeClr val="lt1"/>
              </a:buClr>
              <a:buSzPts val="2400"/>
              <a:buChar char=" "/>
            </a:pPr>
            <a:r>
              <a:rPr lang="el-GR" sz="2800" dirty="0">
                <a:solidFill>
                  <a:schemeClr val="lt1"/>
                </a:solidFill>
              </a:rPr>
              <a:t>Συμμετοχή και συνεργασία</a:t>
            </a:r>
          </a:p>
          <a:p>
            <a:pPr marL="91440" lvl="0" indent="-152400" algn="l" rtl="0">
              <a:lnSpc>
                <a:spcPct val="85000"/>
              </a:lnSpc>
              <a:spcBef>
                <a:spcPts val="0"/>
              </a:spcBef>
              <a:spcAft>
                <a:spcPts val="0"/>
              </a:spcAft>
              <a:buClr>
                <a:schemeClr val="lt1"/>
              </a:buClr>
              <a:buSzPts val="2400"/>
              <a:buChar char=" "/>
            </a:pPr>
            <a:r>
              <a:rPr lang="el-GR" sz="2800" dirty="0">
                <a:solidFill>
                  <a:schemeClr val="lt1"/>
                </a:solidFill>
              </a:rPr>
              <a:t>Κοινωνικό επιχειρηματικό περιβάλλον</a:t>
            </a:r>
            <a:endParaRPr sz="28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657224" y="499533"/>
            <a:ext cx="10772775" cy="91242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1"/>
              </a:buClr>
              <a:buSzPts val="3200"/>
              <a:buFont typeface="Calibri"/>
              <a:buNone/>
            </a:pPr>
            <a:r>
              <a:rPr lang="el-GR" sz="3200" dirty="0">
                <a:solidFill>
                  <a:schemeClr val="dk1"/>
                </a:solidFill>
              </a:rPr>
              <a:t>Βασικά χαρακτηριστικά της κοινωνικής οικονομίας</a:t>
            </a:r>
            <a:endParaRPr dirty="0"/>
          </a:p>
        </p:txBody>
      </p:sp>
      <p:sp>
        <p:nvSpPr>
          <p:cNvPr id="149" name="Google Shape;149;p9"/>
          <p:cNvSpPr/>
          <p:nvPr/>
        </p:nvSpPr>
        <p:spPr>
          <a:xfrm>
            <a:off x="784861" y="1607825"/>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9"/>
          <p:cNvSpPr/>
          <p:nvPr/>
        </p:nvSpPr>
        <p:spPr>
          <a:xfrm>
            <a:off x="784861" y="2839283"/>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3A3A"/>
              </a:solidFill>
              <a:latin typeface="Calibri"/>
              <a:ea typeface="Calibri"/>
              <a:cs typeface="Calibri"/>
              <a:sym typeface="Calibri"/>
            </a:endParaRPr>
          </a:p>
        </p:txBody>
      </p:sp>
      <p:sp>
        <p:nvSpPr>
          <p:cNvPr id="151" name="Google Shape;151;p9"/>
          <p:cNvSpPr/>
          <p:nvPr/>
        </p:nvSpPr>
        <p:spPr>
          <a:xfrm>
            <a:off x="784861" y="4070741"/>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9"/>
          <p:cNvSpPr/>
          <p:nvPr/>
        </p:nvSpPr>
        <p:spPr>
          <a:xfrm>
            <a:off x="784861" y="5295557"/>
            <a:ext cx="1062532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B385"/>
              </a:solidFill>
              <a:latin typeface="Calibri"/>
              <a:ea typeface="Calibri"/>
              <a:cs typeface="Calibri"/>
              <a:sym typeface="Calibri"/>
            </a:endParaRPr>
          </a:p>
        </p:txBody>
      </p:sp>
      <p:sp>
        <p:nvSpPr>
          <p:cNvPr id="153" name="Google Shape;153;p9"/>
          <p:cNvSpPr txBox="1"/>
          <p:nvPr/>
        </p:nvSpPr>
        <p:spPr>
          <a:xfrm flipH="1">
            <a:off x="1924243" y="1968632"/>
            <a:ext cx="9505755" cy="94150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200"/>
              <a:buFont typeface="Arial"/>
              <a:buNone/>
            </a:pPr>
            <a:r>
              <a:rPr lang="el-GR" sz="1600" i="0" u="none" strike="noStrike" cap="none" dirty="0">
                <a:solidFill>
                  <a:srgbClr val="3A3A3A"/>
                </a:solidFill>
                <a:latin typeface="Quattrocento Sans"/>
                <a:ea typeface="Quattrocento Sans"/>
                <a:cs typeface="Quattrocento Sans"/>
                <a:sym typeface="Quattrocento Sans"/>
              </a:rPr>
              <a:t>Οι απλοί άνθρωποι μπορούν να συμμετέχουν` σε επιχειρήσεις της κοινωνικής οικονομίας, όπως τράπεζες, αγροτικοί συνεταιρισμοί, λιανικό εμπόριο κ.λπ., καθιστώντας την μια από τις πιο διαμοιραζόμενες οικονομίες. </a:t>
            </a:r>
            <a:endParaRPr sz="1800" dirty="0"/>
          </a:p>
        </p:txBody>
      </p:sp>
      <p:sp>
        <p:nvSpPr>
          <p:cNvPr id="154" name="Google Shape;154;p9"/>
          <p:cNvSpPr txBox="1"/>
          <p:nvPr/>
        </p:nvSpPr>
        <p:spPr>
          <a:xfrm>
            <a:off x="1894027" y="1709399"/>
            <a:ext cx="6556248" cy="2998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A3A3A"/>
              </a:buClr>
              <a:buSzPts val="1800"/>
              <a:buFont typeface="Arial"/>
              <a:buNone/>
            </a:pPr>
            <a:r>
              <a:rPr lang="el-GR" sz="1800" b="1" i="0" u="none" strike="noStrike" cap="none" dirty="0">
                <a:solidFill>
                  <a:srgbClr val="3A3A3A"/>
                </a:solidFill>
                <a:latin typeface="Calibri"/>
                <a:ea typeface="Calibri"/>
                <a:cs typeface="Calibri"/>
                <a:sym typeface="Calibri"/>
              </a:rPr>
              <a:t>Μέλη</a:t>
            </a:r>
            <a:endParaRPr dirty="0"/>
          </a:p>
        </p:txBody>
      </p:sp>
      <p:sp>
        <p:nvSpPr>
          <p:cNvPr id="155" name="Google Shape;155;p9"/>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pPr>
            <a:r>
              <a:rPr lang="en-GB" sz="5400" b="0" i="0" u="none" strike="noStrike" cap="none">
                <a:solidFill>
                  <a:srgbClr val="40B385"/>
                </a:solidFill>
                <a:latin typeface="Calibri"/>
                <a:ea typeface="Calibri"/>
                <a:cs typeface="Calibri"/>
                <a:sym typeface="Calibri"/>
              </a:rPr>
              <a:t>1</a:t>
            </a:r>
            <a:endParaRPr/>
          </a:p>
        </p:txBody>
      </p:sp>
      <p:sp>
        <p:nvSpPr>
          <p:cNvPr id="156" name="Google Shape;156;p9"/>
          <p:cNvSpPr txBox="1"/>
          <p:nvPr/>
        </p:nvSpPr>
        <p:spPr>
          <a:xfrm flipH="1">
            <a:off x="1894023" y="3186029"/>
            <a:ext cx="9141257" cy="88471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A3A3A"/>
              </a:buClr>
              <a:buSzPts val="1200"/>
              <a:buFont typeface="Arial"/>
              <a:buNone/>
            </a:pPr>
            <a:r>
              <a:rPr lang="el-GR" sz="1600" i="0" u="none" strike="noStrike" cap="none" dirty="0">
                <a:solidFill>
                  <a:srgbClr val="3A3A3A"/>
                </a:solidFill>
                <a:latin typeface="Quattrocento Sans"/>
                <a:ea typeface="Quattrocento Sans"/>
                <a:cs typeface="Quattrocento Sans"/>
                <a:sym typeface="Quattrocento Sans"/>
              </a:rPr>
              <a:t>Συνεισφορά σε μια πιο κοινωνική και χωρίς αποκλεισμούς κοινωνία, αλλά και στην προστασία του περιβάλλοντος και των καταναλωτών </a:t>
            </a:r>
            <a:endParaRPr sz="1800" dirty="0"/>
          </a:p>
        </p:txBody>
      </p:sp>
      <p:sp>
        <p:nvSpPr>
          <p:cNvPr id="157" name="Google Shape;157;p9"/>
          <p:cNvSpPr txBox="1"/>
          <p:nvPr/>
        </p:nvSpPr>
        <p:spPr>
          <a:xfrm>
            <a:off x="1894027" y="2934208"/>
            <a:ext cx="6556248" cy="29988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A3A3A"/>
              </a:buClr>
              <a:buSzPts val="1800"/>
              <a:buFont typeface="Arial"/>
              <a:buNone/>
            </a:pPr>
            <a:r>
              <a:rPr lang="el-GR" sz="1800" b="1" i="0" u="none" strike="noStrike" cap="none" dirty="0">
                <a:solidFill>
                  <a:srgbClr val="3A3A3A"/>
                </a:solidFill>
                <a:latin typeface="Calibri"/>
                <a:ea typeface="Calibri"/>
                <a:cs typeface="Calibri"/>
                <a:sym typeface="Calibri"/>
              </a:rPr>
              <a:t>Κοινωνικοί στόχοι </a:t>
            </a:r>
            <a:endParaRPr dirty="0"/>
          </a:p>
        </p:txBody>
      </p:sp>
      <p:sp>
        <p:nvSpPr>
          <p:cNvPr id="158" name="Google Shape;158;p9"/>
          <p:cNvSpPr txBox="1"/>
          <p:nvPr/>
        </p:nvSpPr>
        <p:spPr>
          <a:xfrm>
            <a:off x="1064401" y="289947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pPr>
            <a:r>
              <a:rPr lang="en-GB" sz="5400" b="0" i="0" u="none" strike="noStrike" cap="none">
                <a:solidFill>
                  <a:srgbClr val="40B385"/>
                </a:solidFill>
                <a:latin typeface="Calibri"/>
                <a:ea typeface="Calibri"/>
                <a:cs typeface="Calibri"/>
                <a:sym typeface="Calibri"/>
              </a:rPr>
              <a:t>2</a:t>
            </a:r>
            <a:endParaRPr/>
          </a:p>
        </p:txBody>
      </p:sp>
      <p:sp>
        <p:nvSpPr>
          <p:cNvPr id="159" name="Google Shape;159;p9"/>
          <p:cNvSpPr txBox="1"/>
          <p:nvPr/>
        </p:nvSpPr>
        <p:spPr>
          <a:xfrm flipH="1">
            <a:off x="1894022" y="4472033"/>
            <a:ext cx="9141257" cy="7287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1200"/>
              <a:buFont typeface="Arial"/>
              <a:buNone/>
            </a:pPr>
            <a:r>
              <a:rPr lang="el-GR" sz="1600" b="0" i="0" u="none" strike="noStrike" cap="none" dirty="0">
                <a:solidFill>
                  <a:srgbClr val="3A3A3A"/>
                </a:solidFill>
                <a:latin typeface="Quattrocento Sans"/>
                <a:ea typeface="Quattrocento Sans"/>
                <a:cs typeface="Quattrocento Sans"/>
                <a:sym typeface="Quattrocento Sans"/>
              </a:rPr>
              <a:t>Βοηθώντας την κοινωνία να συμπεριλάβει την κοινωνική οικονομία και τις ανθρώπινες αξίες στην οικονομική αλυσίδα</a:t>
            </a:r>
            <a:endParaRPr sz="1800" dirty="0"/>
          </a:p>
        </p:txBody>
      </p:sp>
      <p:sp>
        <p:nvSpPr>
          <p:cNvPr id="160" name="Google Shape;160;p9"/>
          <p:cNvSpPr txBox="1"/>
          <p:nvPr/>
        </p:nvSpPr>
        <p:spPr>
          <a:xfrm>
            <a:off x="1894027" y="4175633"/>
            <a:ext cx="6556200" cy="296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A3A3A"/>
              </a:buClr>
              <a:buSzPts val="1800"/>
              <a:buFont typeface="Arial"/>
              <a:buNone/>
            </a:pPr>
            <a:r>
              <a:rPr lang="el-GR" sz="1800" b="1" i="0" u="none" strike="noStrike" cap="none" dirty="0">
                <a:solidFill>
                  <a:srgbClr val="3A3A3A"/>
                </a:solidFill>
                <a:latin typeface="Calibri"/>
                <a:ea typeface="Calibri"/>
                <a:cs typeface="Calibri"/>
                <a:sym typeface="Calibri"/>
              </a:rPr>
              <a:t>Συμβολή στις κοινωνικές αξίες</a:t>
            </a:r>
            <a:endParaRPr sz="1800" b="1" i="0" u="none" strike="noStrike" cap="none" dirty="0">
              <a:solidFill>
                <a:srgbClr val="3A3A3A"/>
              </a:solidFill>
              <a:latin typeface="Calibri"/>
              <a:ea typeface="Calibri"/>
              <a:cs typeface="Calibri"/>
              <a:sym typeface="Calibri"/>
            </a:endParaRPr>
          </a:p>
        </p:txBody>
      </p:sp>
      <p:sp>
        <p:nvSpPr>
          <p:cNvPr id="161" name="Google Shape;161;p9"/>
          <p:cNvSpPr txBox="1"/>
          <p:nvPr/>
        </p:nvSpPr>
        <p:spPr>
          <a:xfrm>
            <a:off x="1064402" y="4130936"/>
            <a:ext cx="796697"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pPr>
            <a:r>
              <a:rPr lang="en-GB" sz="5400" b="0" i="0" u="none" strike="noStrike" cap="none">
                <a:solidFill>
                  <a:srgbClr val="40B385"/>
                </a:solidFill>
                <a:latin typeface="Calibri"/>
                <a:ea typeface="Calibri"/>
                <a:cs typeface="Calibri"/>
                <a:sym typeface="Calibri"/>
              </a:rPr>
              <a:t>3</a:t>
            </a:r>
            <a:endParaRPr/>
          </a:p>
        </p:txBody>
      </p:sp>
      <p:sp>
        <p:nvSpPr>
          <p:cNvPr id="162" name="Google Shape;162;p9"/>
          <p:cNvSpPr txBox="1"/>
          <p:nvPr/>
        </p:nvSpPr>
        <p:spPr>
          <a:xfrm flipH="1">
            <a:off x="1924243" y="5823756"/>
            <a:ext cx="9141257" cy="601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1200"/>
              <a:buFont typeface="Arial"/>
              <a:buNone/>
            </a:pPr>
            <a:r>
              <a:rPr lang="el-GR" sz="1600" b="0" i="0" u="none" strike="noStrike" cap="none" dirty="0">
                <a:solidFill>
                  <a:srgbClr val="3A3A3A"/>
                </a:solidFill>
                <a:latin typeface="Quattrocento Sans"/>
                <a:ea typeface="Quattrocento Sans"/>
                <a:cs typeface="Quattrocento Sans"/>
                <a:sym typeface="Quattrocento Sans"/>
              </a:rPr>
              <a:t>Οι περισσότερες κοινωνικές επιχειρήσεις είναι μικρές και πολύ μικρές επιχειρήσεις που αποτελούν περίπου το 10% της οικονομίας της ΕΕ.</a:t>
            </a:r>
            <a:r>
              <a:rPr lang="en-GB" sz="1600" b="0" i="0" u="none" strike="noStrike" cap="none" dirty="0">
                <a:solidFill>
                  <a:srgbClr val="3A3A3A"/>
                </a:solidFill>
                <a:latin typeface="Quattrocento Sans"/>
                <a:ea typeface="Quattrocento Sans"/>
                <a:cs typeface="Quattrocento Sans"/>
                <a:sym typeface="Quattrocento Sans"/>
              </a:rPr>
              <a:t>.</a:t>
            </a:r>
            <a:endParaRPr sz="1800" dirty="0"/>
          </a:p>
        </p:txBody>
      </p:sp>
      <p:sp>
        <p:nvSpPr>
          <p:cNvPr id="163" name="Google Shape;163;p9"/>
          <p:cNvSpPr txBox="1"/>
          <p:nvPr/>
        </p:nvSpPr>
        <p:spPr>
          <a:xfrm>
            <a:off x="1894027" y="5444474"/>
            <a:ext cx="6556248" cy="29638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A3A3A"/>
              </a:buClr>
              <a:buSzPts val="1800"/>
              <a:buFont typeface="Arial"/>
              <a:buNone/>
            </a:pPr>
            <a:r>
              <a:rPr lang="el-GR" b="1" dirty="0"/>
              <a:t>Μέγεθος και μερίδιο επιχειρήσεων</a:t>
            </a:r>
            <a:endParaRPr b="1" dirty="0"/>
          </a:p>
        </p:txBody>
      </p:sp>
      <p:sp>
        <p:nvSpPr>
          <p:cNvPr id="164" name="Google Shape;164;p9"/>
          <p:cNvSpPr txBox="1"/>
          <p:nvPr/>
        </p:nvSpPr>
        <p:spPr>
          <a:xfrm>
            <a:off x="1064402" y="5355752"/>
            <a:ext cx="796697" cy="1069848"/>
          </a:xfrm>
          <a:prstGeom prst="rect">
            <a:avLst/>
          </a:prstGeom>
          <a:noFill/>
          <a:ln>
            <a:noFill/>
          </a:ln>
        </p:spPr>
        <p:txBody>
          <a:bodyPr spcFirstLastPara="1" wrap="square" lIns="121850" tIns="60925" rIns="121850" bIns="60925" anchor="b" anchorCtr="0">
            <a:noAutofit/>
          </a:bodyPr>
          <a:lstStyle/>
          <a:p>
            <a:pPr marL="0" marR="0" lvl="0" indent="0" algn="ctr" rtl="0">
              <a:spcBef>
                <a:spcPts val="0"/>
              </a:spcBef>
              <a:spcAft>
                <a:spcPts val="0"/>
              </a:spcAft>
              <a:buClr>
                <a:srgbClr val="40B385"/>
              </a:buClr>
              <a:buSzPts val="5400"/>
              <a:buFont typeface="Arial"/>
              <a:buNone/>
            </a:pPr>
            <a:r>
              <a:rPr lang="en-GB" sz="5400" b="0" i="0" u="none" strike="noStrike" cap="none">
                <a:solidFill>
                  <a:srgbClr val="40B385"/>
                </a:solidFill>
                <a:latin typeface="Calibri"/>
                <a:ea typeface="Calibri"/>
                <a:cs typeface="Calibri"/>
                <a:sym typeface="Calibri"/>
              </a:rPr>
              <a:t>4</a:t>
            </a: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o">
  <a:themeElements>
    <a:clrScheme name="Personalizado 3">
      <a:dk1>
        <a:srgbClr val="000000"/>
      </a:dk1>
      <a:lt1>
        <a:srgbClr val="FFFFFF"/>
      </a:lt1>
      <a:dk2>
        <a:srgbClr val="F2DCDB"/>
      </a:dk2>
      <a:lt2>
        <a:srgbClr val="EEECE1"/>
      </a:lt2>
      <a:accent1>
        <a:srgbClr val="40B385"/>
      </a:accent1>
      <a:accent2>
        <a:srgbClr val="C0504D"/>
      </a:accent2>
      <a:accent3>
        <a:srgbClr val="40B38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2640</Words>
  <Application>Microsoft Office PowerPoint</Application>
  <PresentationFormat>Widescreen</PresentationFormat>
  <Paragraphs>207</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Quattrocento Sans</vt:lpstr>
      <vt:lpstr>Arial</vt:lpstr>
      <vt:lpstr>Metropolitano</vt:lpstr>
      <vt:lpstr>PowerPoint Presentation</vt:lpstr>
      <vt:lpstr>Περίληψη Ενότητα 2: Ο νέος ρόλος της κοινωνικής οικονομίας</vt:lpstr>
      <vt:lpstr>Μαθησιακοί στόχοι</vt:lpstr>
      <vt:lpstr>Περιεχόμενα</vt:lpstr>
      <vt:lpstr>1. Η σημασία της κοινωνικής οικονομίας σήμερα.</vt:lpstr>
      <vt:lpstr>Ποια η σημασία της κοινωνικής οικονομίας στη σημερινή κοινωνία;</vt:lpstr>
      <vt:lpstr>Κατανόηση σημασίας της κοινωνικής οικονομίας</vt:lpstr>
      <vt:lpstr>Λέξεις-κλειδιά που σχετίζονται με την κοινωνική οικονομία σήμερα</vt:lpstr>
      <vt:lpstr>Βασικά χαρακτηριστικά της κοινωνικής οικονομίας</vt:lpstr>
      <vt:lpstr>Ποιες είναι οι ορατές αλλαγές που έχει επιφέρει η κοινωνική οικονομία;</vt:lpstr>
      <vt:lpstr>PowerPoint Presentation</vt:lpstr>
      <vt:lpstr>Εργασία: Σκεφτείτε έναν οργανισμό που γνωρίζετε και εξετάστε τα ακόλουθα:</vt:lpstr>
      <vt:lpstr>2. Επιχειρηματικά μοντέλα που εφαρμόζονται στην κοινωνική οικονομία</vt:lpstr>
      <vt:lpstr>PowerPoint Presentation</vt:lpstr>
      <vt:lpstr>PowerPoint Presentation</vt:lpstr>
      <vt:lpstr>Ο Hendrith Vanlon Smith Jr, ΔΣ της Mayflower-Plymouth είπε:</vt:lpstr>
      <vt:lpstr>Βασικά στοιχεία για την κυκλική οικονομία (Flashcards)</vt:lpstr>
      <vt:lpstr>PowerPoint Presentation</vt:lpstr>
      <vt:lpstr>PowerPoint Presentation</vt:lpstr>
      <vt:lpstr>PowerPoint Presentation</vt:lpstr>
      <vt:lpstr>PowerPoint Presentation</vt:lpstr>
      <vt:lpstr>3. Επιχειρηματικότητα για όλους (χωρίς αποκλεισμούς) - ορισμός και έννοια</vt:lpstr>
      <vt:lpstr>PowerPoint Presentation</vt:lpstr>
      <vt:lpstr>PowerPoint Presentation</vt:lpstr>
      <vt:lpstr>Δεδομένα της ΕΕ για την επιχειρηματικότητα χωρίς αποκλεισμούς ( για όλους) - στόχοι</vt:lpstr>
      <vt:lpstr>4. Αρχές και δυνατότητες εφαρμογής</vt:lpstr>
      <vt:lpstr>Αρχές της κοινωνικής οικονομίας</vt:lpstr>
      <vt:lpstr>Καλές πρακτικές εφαρμογής της κοινωνικής οικονομίας (Flashcards)</vt:lpstr>
      <vt:lpstr>Καλές πρακτικές εφαρμογής της κοινωνικής οικονομίας (Flashcards)</vt:lpstr>
      <vt:lpstr>Τέλος της ενότητας</vt:lpstr>
      <vt:lpstr>Quiz - Ερώτηση 1</vt:lpstr>
      <vt:lpstr>Επιλέξτε όσα ισχύουν - Ερώτηση 2</vt:lpstr>
      <vt:lpstr>Quiz - Ερώτηση 3</vt:lpstr>
      <vt:lpstr>Συμπληρώστε το κενό - Ερώτηση 4</vt:lpstr>
      <vt:lpstr>Quiz - Ερώτηση 5</vt:lpstr>
      <vt:lpstr>Πηγές</vt:lpstr>
      <vt:lpstr>Ενότητα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Iñigo Arrieta Arbulu</dc:creator>
  <cp:keywords>MX</cp:keywords>
  <cp:lastModifiedBy>Sofia Tsiortou</cp:lastModifiedBy>
  <cp:revision>3</cp:revision>
  <dcterms:created xsi:type="dcterms:W3CDTF">2022-05-20T10:02:23Z</dcterms:created>
  <dcterms:modified xsi:type="dcterms:W3CDTF">2022-11-02T12:44:36Z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2D913CED-8C16-4560-A471-A2AB124B2144</vt:lpwstr>
  </property>
  <property fmtid="{D5CDD505-2E9C-101B-9397-08002B2CF9AE}" pid="3" name="ArticulatePath">
    <vt:lpwstr>Metropolitano</vt:lpwstr>
  </property>
</Properties>
</file>