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ppt/tags/tag18.xml" ContentType="application/vnd.openxmlformats-officedocument.presentationml.tags+xml"/>
  <Override PartName="/ppt/notesSlides/notesSlide18.xml" ContentType="application/vnd.openxmlformats-officedocument.presentationml.notesSlide+xml"/>
  <Override PartName="/ppt/tags/tag19.xml" ContentType="application/vnd.openxmlformats-officedocument.presentationml.tags+xml"/>
  <Override PartName="/ppt/notesSlides/notesSlide19.xml" ContentType="application/vnd.openxmlformats-officedocument.presentationml.notesSlide+xml"/>
  <Override PartName="/ppt/tags/tag20.xml" ContentType="application/vnd.openxmlformats-officedocument.presentationml.tags+xml"/>
  <Override PartName="/ppt/notesSlides/notesSlide20.xml" ContentType="application/vnd.openxmlformats-officedocument.presentationml.notesSlide+xml"/>
  <Override PartName="/ppt/tags/tag21.xml" ContentType="application/vnd.openxmlformats-officedocument.presentationml.tags+xml"/>
  <Override PartName="/ppt/notesSlides/notesSlide21.xml" ContentType="application/vnd.openxmlformats-officedocument.presentationml.notesSlide+xml"/>
  <Override PartName="/ppt/tags/tag22.xml" ContentType="application/vnd.openxmlformats-officedocument.presentationml.tags+xml"/>
  <Override PartName="/ppt/notesSlides/notesSlide22.xml" ContentType="application/vnd.openxmlformats-officedocument.presentationml.notesSlide+xml"/>
  <Override PartName="/ppt/tags/tag23.xml" ContentType="application/vnd.openxmlformats-officedocument.presentationml.tags+xml"/>
  <Override PartName="/ppt/notesSlides/notesSlide23.xml" ContentType="application/vnd.openxmlformats-officedocument.presentationml.notesSlide+xml"/>
  <Override PartName="/ppt/tags/tag24.xml" ContentType="application/vnd.openxmlformats-officedocument.presentationml.tags+xml"/>
  <Override PartName="/ppt/notesSlides/notesSlide24.xml" ContentType="application/vnd.openxmlformats-officedocument.presentationml.notesSlide+xml"/>
  <Override PartName="/ppt/tags/tag25.xml" ContentType="application/vnd.openxmlformats-officedocument.presentationml.tags+xml"/>
  <Override PartName="/ppt/notesSlides/notesSlide25.xml" ContentType="application/vnd.openxmlformats-officedocument.presentationml.notesSlide+xml"/>
  <Override PartName="/ppt/tags/tag26.xml" ContentType="application/vnd.openxmlformats-officedocument.presentationml.tags+xml"/>
  <Override PartName="/ppt/notesSlides/notesSlide26.xml" ContentType="application/vnd.openxmlformats-officedocument.presentationml.notesSlide+xml"/>
  <Override PartName="/ppt/tags/tag27.xml" ContentType="application/vnd.openxmlformats-officedocument.presentationml.tags+xml"/>
  <Override PartName="/ppt/notesSlides/notesSlide27.xml" ContentType="application/vnd.openxmlformats-officedocument.presentationml.notesSlide+xml"/>
  <Override PartName="/ppt/tags/tag28.xml" ContentType="application/vnd.openxmlformats-officedocument.presentationml.tags+xml"/>
  <Override PartName="/ppt/notesSlides/notesSlide28.xml" ContentType="application/vnd.openxmlformats-officedocument.presentationml.notesSlide+xml"/>
  <Override PartName="/ppt/tags/tag29.xml" ContentType="application/vnd.openxmlformats-officedocument.presentationml.tags+xml"/>
  <Override PartName="/ppt/notesSlides/notesSlide29.xml" ContentType="application/vnd.openxmlformats-officedocument.presentationml.notesSlide+xml"/>
  <Override PartName="/ppt/tags/tag30.xml" ContentType="application/vnd.openxmlformats-officedocument.presentationml.tags+xml"/>
  <Override PartName="/ppt/notesSlides/notesSlide30.xml" ContentType="application/vnd.openxmlformats-officedocument.presentationml.notesSlide+xml"/>
  <Override PartName="/ppt/tags/tag31.xml" ContentType="application/vnd.openxmlformats-officedocument.presentationml.tags+xml"/>
  <Override PartName="/ppt/notesSlides/notesSlide31.xml" ContentType="application/vnd.openxmlformats-officedocument.presentationml.notesSlide+xml"/>
  <Override PartName="/ppt/tags/tag32.xml" ContentType="application/vnd.openxmlformats-officedocument.presentationml.tags+xml"/>
  <Override PartName="/ppt/notesSlides/notesSlide32.xml" ContentType="application/vnd.openxmlformats-officedocument.presentationml.notesSlide+xml"/>
  <Override PartName="/ppt/tags/tag33.xml" ContentType="application/vnd.openxmlformats-officedocument.presentationml.tags+xml"/>
  <Override PartName="/ppt/notesSlides/notesSlide33.xml" ContentType="application/vnd.openxmlformats-officedocument.presentationml.notesSlide+xml"/>
  <Override PartName="/ppt/tags/tag34.xml" ContentType="application/vnd.openxmlformats-officedocument.presentationml.tags+xml"/>
  <Override PartName="/ppt/notesSlides/notesSlide34.xml" ContentType="application/vnd.openxmlformats-officedocument.presentationml.notesSlide+xml"/>
  <Override PartName="/ppt/tags/tag35.xml" ContentType="application/vnd.openxmlformats-officedocument.presentationml.tags+xml"/>
  <Override PartName="/ppt/notesSlides/notesSlide35.xml" ContentType="application/vnd.openxmlformats-officedocument.presentationml.notesSlide+xml"/>
  <Override PartName="/ppt/tags/tag36.xml" ContentType="application/vnd.openxmlformats-officedocument.presentationml.tags+xml"/>
  <Override PartName="/ppt/notesSlides/notesSlide36.xml" ContentType="application/vnd.openxmlformats-officedocument.presentationml.notesSlide+xml"/>
  <Override PartName="/ppt/tags/tag37.xml" ContentType="application/vnd.openxmlformats-officedocument.presentationml.tags+xml"/>
  <Override PartName="/ppt/notesSlides/notesSlide37.xml" ContentType="application/vnd.openxmlformats-officedocument.presentationml.notesSlide+xml"/>
  <Override PartName="/ppt/tags/tag38.xml" ContentType="application/vnd.openxmlformats-officedocument.presentationml.tags+xml"/>
  <Override PartName="/ppt/notesSlides/notesSlide38.xml" ContentType="application/vnd.openxmlformats-officedocument.presentationml.notesSlide+xml"/>
  <Override PartName="/ppt/tags/tag39.xml" ContentType="application/vnd.openxmlformats-officedocument.presentationml.tags+xml"/>
  <Override PartName="/ppt/notesSlides/notesSlide39.xml" ContentType="application/vnd.openxmlformats-officedocument.presentationml.notesSlide+xml"/>
  <Override PartName="/ppt/tags/tag40.xml" ContentType="application/vnd.openxmlformats-officedocument.presentationml.tags+xml"/>
  <Override PartName="/ppt/notesSlides/notesSlide4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2"/>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96" r:id="rId14"/>
    <p:sldId id="297" r:id="rId15"/>
    <p:sldId id="269" r:id="rId16"/>
    <p:sldId id="270" r:id="rId17"/>
    <p:sldId id="272" r:id="rId18"/>
    <p:sldId id="271" r:id="rId19"/>
    <p:sldId id="273" r:id="rId20"/>
    <p:sldId id="276" r:id="rId21"/>
    <p:sldId id="277" r:id="rId22"/>
    <p:sldId id="279" r:id="rId23"/>
    <p:sldId id="298" r:id="rId24"/>
    <p:sldId id="283" r:id="rId25"/>
    <p:sldId id="278" r:id="rId26"/>
    <p:sldId id="274" r:id="rId27"/>
    <p:sldId id="280" r:id="rId28"/>
    <p:sldId id="281" r:id="rId29"/>
    <p:sldId id="282" r:id="rId30"/>
    <p:sldId id="284" r:id="rId31"/>
    <p:sldId id="285" r:id="rId32"/>
    <p:sldId id="286" r:id="rId33"/>
    <p:sldId id="287" r:id="rId34"/>
    <p:sldId id="288" r:id="rId35"/>
    <p:sldId id="289" r:id="rId36"/>
    <p:sldId id="290" r:id="rId37"/>
    <p:sldId id="291" r:id="rId38"/>
    <p:sldId id="292" r:id="rId39"/>
    <p:sldId id="293" r:id="rId40"/>
    <p:sldId id="295" r:id="rId41"/>
  </p:sldIdLst>
  <p:sldSz cx="12192000" cy="6858000"/>
  <p:notesSz cx="6858000" cy="9144000"/>
  <p:custDataLst>
    <p:tags r:id="rId4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6" roundtripDataSignature="AMtx7mioB0oG3PFXUa6LKSMtKXfZ6SEeX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569808D-46C7-4147-B2BA-272AE5EFC46A}">
  <a:tblStyle styleId="{A569808D-46C7-4147-B2BA-272AE5EFC46A}" styleName="Table_0">
    <a:wholeTbl>
      <a:tcTxStyle b="off" i="off">
        <a:font>
          <a:latin typeface="Calibri Light"/>
          <a:ea typeface="Calibri Light"/>
          <a:cs typeface="Calibri Light"/>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F2ED"/>
          </a:solidFill>
        </a:fill>
      </a:tcStyle>
    </a:wholeTbl>
    <a:band1H>
      <a:tcTxStyle/>
      <a:tcStyle>
        <a:tcBdr/>
        <a:fill>
          <a:solidFill>
            <a:srgbClr val="CDE4D8"/>
          </a:solidFill>
        </a:fill>
      </a:tcStyle>
    </a:band1H>
    <a:band2H>
      <a:tcTxStyle/>
      <a:tcStyle>
        <a:tcBdr/>
      </a:tcStyle>
    </a:band2H>
    <a:band1V>
      <a:tcTxStyle/>
      <a:tcStyle>
        <a:tcBdr/>
        <a:fill>
          <a:solidFill>
            <a:srgbClr val="CDE4D8"/>
          </a:solidFill>
        </a:fill>
      </a:tcStyle>
    </a:band1V>
    <a:band2V>
      <a:tcTxStyle/>
      <a:tcStyle>
        <a:tcBdr/>
      </a:tcStyle>
    </a:band2V>
    <a:lastCol>
      <a:tcTxStyle b="on" i="off">
        <a:font>
          <a:latin typeface="Calibri Light"/>
          <a:ea typeface="Calibri Light"/>
          <a:cs typeface="Calibri Light"/>
        </a:font>
        <a:schemeClr val="lt1"/>
      </a:tcTxStyle>
      <a:tcStyle>
        <a:tcBdr/>
        <a:fill>
          <a:solidFill>
            <a:schemeClr val="accent1"/>
          </a:solidFill>
        </a:fill>
      </a:tcStyle>
    </a:lastCol>
    <a:firstCol>
      <a:tcTxStyle b="on" i="off">
        <a:font>
          <a:latin typeface="Calibri Light"/>
          <a:ea typeface="Calibri Light"/>
          <a:cs typeface="Calibri Light"/>
        </a:font>
        <a:schemeClr val="lt1"/>
      </a:tcTxStyle>
      <a:tcStyle>
        <a:tcBdr/>
        <a:fill>
          <a:solidFill>
            <a:schemeClr val="accent1"/>
          </a:solidFill>
        </a:fill>
      </a:tcStyle>
    </a:firstCol>
    <a:lastRow>
      <a:tcTxStyle b="on" i="off">
        <a:font>
          <a:latin typeface="Calibri Light"/>
          <a:ea typeface="Calibri Light"/>
          <a:cs typeface="Calibri Light"/>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Light"/>
          <a:ea typeface="Calibri Light"/>
          <a:cs typeface="Calibri Light"/>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06" y="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fia Tsiortou" userId="68427d275b08e60f" providerId="LiveId" clId="{6C2ECC7B-D43E-4BEB-86D7-0003C710C31D}"/>
    <pc:docChg chg="undo custSel modSld">
      <pc:chgData name="Sofia Tsiortou" userId="68427d275b08e60f" providerId="LiveId" clId="{6C2ECC7B-D43E-4BEB-86D7-0003C710C31D}" dt="2022-11-02T12:40:51.309" v="81" actId="14100"/>
      <pc:docMkLst>
        <pc:docMk/>
      </pc:docMkLst>
      <pc:sldChg chg="modSp mod">
        <pc:chgData name="Sofia Tsiortou" userId="68427d275b08e60f" providerId="LiveId" clId="{6C2ECC7B-D43E-4BEB-86D7-0003C710C31D}" dt="2022-11-02T12:38:53.571" v="24" actId="20577"/>
        <pc:sldMkLst>
          <pc:docMk/>
          <pc:sldMk cId="0" sldId="257"/>
        </pc:sldMkLst>
        <pc:spChg chg="mod">
          <ac:chgData name="Sofia Tsiortou" userId="68427d275b08e60f" providerId="LiveId" clId="{6C2ECC7B-D43E-4BEB-86D7-0003C710C31D}" dt="2022-11-02T12:38:53.571" v="24" actId="20577"/>
          <ac:spMkLst>
            <pc:docMk/>
            <pc:sldMk cId="0" sldId="257"/>
            <ac:spMk id="94" creationId="{00000000-0000-0000-0000-000000000000}"/>
          </ac:spMkLst>
        </pc:spChg>
      </pc:sldChg>
      <pc:sldChg chg="modSp mod">
        <pc:chgData name="Sofia Tsiortou" userId="68427d275b08e60f" providerId="LiveId" clId="{6C2ECC7B-D43E-4BEB-86D7-0003C710C31D}" dt="2022-11-02T12:40:51.309" v="81" actId="14100"/>
        <pc:sldMkLst>
          <pc:docMk/>
          <pc:sldMk cId="0" sldId="290"/>
        </pc:sldMkLst>
        <pc:spChg chg="mod">
          <ac:chgData name="Sofia Tsiortou" userId="68427d275b08e60f" providerId="LiveId" clId="{6C2ECC7B-D43E-4BEB-86D7-0003C710C31D}" dt="2022-11-02T12:40:51.309" v="81" actId="14100"/>
          <ac:spMkLst>
            <pc:docMk/>
            <pc:sldMk cId="0" sldId="290"/>
            <ac:spMk id="373" creationId="{00000000-0000-0000-0000-000000000000}"/>
          </ac:spMkLst>
        </pc:spChg>
      </pc:sldChg>
    </pc:docChg>
  </pc:docChgLst>
  <pc:docChgLst>
    <pc:chgData name="monika.jaded@gmail.com" userId="944649352dddb27d" providerId="LiveId" clId="{A43C0E77-0221-4872-AF18-A52F59D2C631}"/>
    <pc:docChg chg="undo redo custSel addSld delSld modSld">
      <pc:chgData name="monika.jaded@gmail.com" userId="944649352dddb27d" providerId="LiveId" clId="{A43C0E77-0221-4872-AF18-A52F59D2C631}" dt="2022-10-28T22:05:59.934" v="6311" actId="113"/>
      <pc:docMkLst>
        <pc:docMk/>
      </pc:docMkLst>
      <pc:sldChg chg="modSp mod">
        <pc:chgData name="monika.jaded@gmail.com" userId="944649352dddb27d" providerId="LiveId" clId="{A43C0E77-0221-4872-AF18-A52F59D2C631}" dt="2022-10-28T16:47:31.928" v="110" actId="14100"/>
        <pc:sldMkLst>
          <pc:docMk/>
          <pc:sldMk cId="0" sldId="256"/>
        </pc:sldMkLst>
        <pc:spChg chg="mod">
          <ac:chgData name="monika.jaded@gmail.com" userId="944649352dddb27d" providerId="LiveId" clId="{A43C0E77-0221-4872-AF18-A52F59D2C631}" dt="2022-10-28T16:47:31.928" v="110" actId="14100"/>
          <ac:spMkLst>
            <pc:docMk/>
            <pc:sldMk cId="0" sldId="256"/>
            <ac:spMk id="87" creationId="{00000000-0000-0000-0000-000000000000}"/>
          </ac:spMkLst>
        </pc:spChg>
      </pc:sldChg>
      <pc:sldChg chg="modSp mod">
        <pc:chgData name="monika.jaded@gmail.com" userId="944649352dddb27d" providerId="LiveId" clId="{A43C0E77-0221-4872-AF18-A52F59D2C631}" dt="2022-10-28T17:07:29.124" v="1174" actId="27636"/>
        <pc:sldMkLst>
          <pc:docMk/>
          <pc:sldMk cId="0" sldId="257"/>
        </pc:sldMkLst>
        <pc:spChg chg="mod">
          <ac:chgData name="monika.jaded@gmail.com" userId="944649352dddb27d" providerId="LiveId" clId="{A43C0E77-0221-4872-AF18-A52F59D2C631}" dt="2022-10-28T16:47:55.177" v="121" actId="27636"/>
          <ac:spMkLst>
            <pc:docMk/>
            <pc:sldMk cId="0" sldId="257"/>
            <ac:spMk id="94" creationId="{00000000-0000-0000-0000-000000000000}"/>
          </ac:spMkLst>
        </pc:spChg>
        <pc:spChg chg="mod">
          <ac:chgData name="monika.jaded@gmail.com" userId="944649352dddb27d" providerId="LiveId" clId="{A43C0E77-0221-4872-AF18-A52F59D2C631}" dt="2022-10-28T17:07:29.124" v="1174" actId="27636"/>
          <ac:spMkLst>
            <pc:docMk/>
            <pc:sldMk cId="0" sldId="257"/>
            <ac:spMk id="95" creationId="{00000000-0000-0000-0000-000000000000}"/>
          </ac:spMkLst>
        </pc:spChg>
      </pc:sldChg>
      <pc:sldChg chg="modSp mod">
        <pc:chgData name="monika.jaded@gmail.com" userId="944649352dddb27d" providerId="LiveId" clId="{A43C0E77-0221-4872-AF18-A52F59D2C631}" dt="2022-10-28T17:17:22.625" v="1656" actId="14100"/>
        <pc:sldMkLst>
          <pc:docMk/>
          <pc:sldMk cId="0" sldId="258"/>
        </pc:sldMkLst>
        <pc:spChg chg="mod">
          <ac:chgData name="monika.jaded@gmail.com" userId="944649352dddb27d" providerId="LiveId" clId="{A43C0E77-0221-4872-AF18-A52F59D2C631}" dt="2022-10-28T17:08:36.022" v="1196" actId="20577"/>
          <ac:spMkLst>
            <pc:docMk/>
            <pc:sldMk cId="0" sldId="258"/>
            <ac:spMk id="100" creationId="{00000000-0000-0000-0000-000000000000}"/>
          </ac:spMkLst>
        </pc:spChg>
        <pc:spChg chg="mod">
          <ac:chgData name="monika.jaded@gmail.com" userId="944649352dddb27d" providerId="LiveId" clId="{A43C0E77-0221-4872-AF18-A52F59D2C631}" dt="2022-10-28T17:17:22.625" v="1656" actId="14100"/>
          <ac:spMkLst>
            <pc:docMk/>
            <pc:sldMk cId="0" sldId="258"/>
            <ac:spMk id="101" creationId="{00000000-0000-0000-0000-000000000000}"/>
          </ac:spMkLst>
        </pc:spChg>
      </pc:sldChg>
      <pc:sldChg chg="modSp mod">
        <pc:chgData name="monika.jaded@gmail.com" userId="944649352dddb27d" providerId="LiveId" clId="{A43C0E77-0221-4872-AF18-A52F59D2C631}" dt="2022-10-28T19:58:55.015" v="5720" actId="20577"/>
        <pc:sldMkLst>
          <pc:docMk/>
          <pc:sldMk cId="0" sldId="259"/>
        </pc:sldMkLst>
        <pc:spChg chg="mod">
          <ac:chgData name="monika.jaded@gmail.com" userId="944649352dddb27d" providerId="LiveId" clId="{A43C0E77-0221-4872-AF18-A52F59D2C631}" dt="2022-10-28T17:19:09.039" v="1742" actId="20577"/>
          <ac:spMkLst>
            <pc:docMk/>
            <pc:sldMk cId="0" sldId="259"/>
            <ac:spMk id="106" creationId="{00000000-0000-0000-0000-000000000000}"/>
          </ac:spMkLst>
        </pc:spChg>
        <pc:spChg chg="mod">
          <ac:chgData name="monika.jaded@gmail.com" userId="944649352dddb27d" providerId="LiveId" clId="{A43C0E77-0221-4872-AF18-A52F59D2C631}" dt="2022-10-28T19:58:55.015" v="5720" actId="20577"/>
          <ac:spMkLst>
            <pc:docMk/>
            <pc:sldMk cId="0" sldId="259"/>
            <ac:spMk id="107" creationId="{00000000-0000-0000-0000-000000000000}"/>
          </ac:spMkLst>
        </pc:spChg>
      </pc:sldChg>
      <pc:sldChg chg="addSp delSp modSp mod">
        <pc:chgData name="monika.jaded@gmail.com" userId="944649352dddb27d" providerId="LiveId" clId="{A43C0E77-0221-4872-AF18-A52F59D2C631}" dt="2022-10-28T20:31:57.915" v="5930" actId="313"/>
        <pc:sldMkLst>
          <pc:docMk/>
          <pc:sldMk cId="0" sldId="260"/>
        </pc:sldMkLst>
        <pc:spChg chg="mod">
          <ac:chgData name="monika.jaded@gmail.com" userId="944649352dddb27d" providerId="LiveId" clId="{A43C0E77-0221-4872-AF18-A52F59D2C631}" dt="2022-10-28T17:23:00.402" v="2010" actId="20577"/>
          <ac:spMkLst>
            <pc:docMk/>
            <pc:sldMk cId="0" sldId="260"/>
            <ac:spMk id="112" creationId="{00000000-0000-0000-0000-000000000000}"/>
          </ac:spMkLst>
        </pc:spChg>
        <pc:spChg chg="add del mod">
          <ac:chgData name="monika.jaded@gmail.com" userId="944649352dddb27d" providerId="LiveId" clId="{A43C0E77-0221-4872-AF18-A52F59D2C631}" dt="2022-10-28T20:31:57.915" v="5930" actId="313"/>
          <ac:spMkLst>
            <pc:docMk/>
            <pc:sldMk cId="0" sldId="260"/>
            <ac:spMk id="113" creationId="{00000000-0000-0000-0000-000000000000}"/>
          </ac:spMkLst>
        </pc:spChg>
        <pc:graphicFrameChg chg="add del mod">
          <ac:chgData name="monika.jaded@gmail.com" userId="944649352dddb27d" providerId="LiveId" clId="{A43C0E77-0221-4872-AF18-A52F59D2C631}" dt="2022-10-28T20:31:47.116" v="5929" actId="12084"/>
          <ac:graphicFrameMkLst>
            <pc:docMk/>
            <pc:sldMk cId="0" sldId="260"/>
            <ac:graphicFrameMk id="2" creationId="{80AB2453-70A4-215C-C0F0-92A7093FFE7A}"/>
          </ac:graphicFrameMkLst>
        </pc:graphicFrameChg>
      </pc:sldChg>
      <pc:sldChg chg="modSp mod">
        <pc:chgData name="monika.jaded@gmail.com" userId="944649352dddb27d" providerId="LiveId" clId="{A43C0E77-0221-4872-AF18-A52F59D2C631}" dt="2022-10-28T20:32:23.095" v="5964" actId="1035"/>
        <pc:sldMkLst>
          <pc:docMk/>
          <pc:sldMk cId="0" sldId="261"/>
        </pc:sldMkLst>
        <pc:spChg chg="mod">
          <ac:chgData name="monika.jaded@gmail.com" userId="944649352dddb27d" providerId="LiveId" clId="{A43C0E77-0221-4872-AF18-A52F59D2C631}" dt="2022-10-28T17:42:54.472" v="2855" actId="6549"/>
          <ac:spMkLst>
            <pc:docMk/>
            <pc:sldMk cId="0" sldId="261"/>
            <ac:spMk id="120" creationId="{00000000-0000-0000-0000-000000000000}"/>
          </ac:spMkLst>
        </pc:spChg>
        <pc:spChg chg="mod">
          <ac:chgData name="monika.jaded@gmail.com" userId="944649352dddb27d" providerId="LiveId" clId="{A43C0E77-0221-4872-AF18-A52F59D2C631}" dt="2022-10-28T20:32:23.095" v="5964" actId="1035"/>
          <ac:spMkLst>
            <pc:docMk/>
            <pc:sldMk cId="0" sldId="261"/>
            <ac:spMk id="121" creationId="{00000000-0000-0000-0000-000000000000}"/>
          </ac:spMkLst>
        </pc:spChg>
      </pc:sldChg>
      <pc:sldChg chg="modSp mod">
        <pc:chgData name="monika.jaded@gmail.com" userId="944649352dddb27d" providerId="LiveId" clId="{A43C0E77-0221-4872-AF18-A52F59D2C631}" dt="2022-10-28T20:32:33.303" v="5966" actId="313"/>
        <pc:sldMkLst>
          <pc:docMk/>
          <pc:sldMk cId="0" sldId="263"/>
        </pc:sldMkLst>
        <pc:spChg chg="mod">
          <ac:chgData name="monika.jaded@gmail.com" userId="944649352dddb27d" providerId="LiveId" clId="{A43C0E77-0221-4872-AF18-A52F59D2C631}" dt="2022-10-28T17:55:05.538" v="3640"/>
          <ac:spMkLst>
            <pc:docMk/>
            <pc:sldMk cId="0" sldId="263"/>
            <ac:spMk id="136" creationId="{00000000-0000-0000-0000-000000000000}"/>
          </ac:spMkLst>
        </pc:spChg>
        <pc:spChg chg="mod">
          <ac:chgData name="monika.jaded@gmail.com" userId="944649352dddb27d" providerId="LiveId" clId="{A43C0E77-0221-4872-AF18-A52F59D2C631}" dt="2022-10-28T20:32:33.303" v="5966" actId="313"/>
          <ac:spMkLst>
            <pc:docMk/>
            <pc:sldMk cId="0" sldId="263"/>
            <ac:spMk id="137" creationId="{00000000-0000-0000-0000-000000000000}"/>
          </ac:spMkLst>
        </pc:spChg>
      </pc:sldChg>
      <pc:sldChg chg="modSp mod">
        <pc:chgData name="monika.jaded@gmail.com" userId="944649352dddb27d" providerId="LiveId" clId="{A43C0E77-0221-4872-AF18-A52F59D2C631}" dt="2022-10-28T20:33:03.139" v="5984" actId="123"/>
        <pc:sldMkLst>
          <pc:docMk/>
          <pc:sldMk cId="0" sldId="264"/>
        </pc:sldMkLst>
        <pc:spChg chg="mod">
          <ac:chgData name="monika.jaded@gmail.com" userId="944649352dddb27d" providerId="LiveId" clId="{A43C0E77-0221-4872-AF18-A52F59D2C631}" dt="2022-10-28T18:11:44.546" v="4446"/>
          <ac:spMkLst>
            <pc:docMk/>
            <pc:sldMk cId="0" sldId="264"/>
            <ac:spMk id="144" creationId="{00000000-0000-0000-0000-000000000000}"/>
          </ac:spMkLst>
        </pc:spChg>
        <pc:spChg chg="mod">
          <ac:chgData name="monika.jaded@gmail.com" userId="944649352dddb27d" providerId="LiveId" clId="{A43C0E77-0221-4872-AF18-A52F59D2C631}" dt="2022-10-28T20:33:03.139" v="5984" actId="123"/>
          <ac:spMkLst>
            <pc:docMk/>
            <pc:sldMk cId="0" sldId="264"/>
            <ac:spMk id="145" creationId="{00000000-0000-0000-0000-000000000000}"/>
          </ac:spMkLst>
        </pc:spChg>
      </pc:sldChg>
      <pc:sldChg chg="modSp mod">
        <pc:chgData name="monika.jaded@gmail.com" userId="944649352dddb27d" providerId="LiveId" clId="{A43C0E77-0221-4872-AF18-A52F59D2C631}" dt="2022-10-28T18:52:02.743" v="5406"/>
        <pc:sldMkLst>
          <pc:docMk/>
          <pc:sldMk cId="0" sldId="265"/>
        </pc:sldMkLst>
        <pc:spChg chg="mod">
          <ac:chgData name="monika.jaded@gmail.com" userId="944649352dddb27d" providerId="LiveId" clId="{A43C0E77-0221-4872-AF18-A52F59D2C631}" dt="2022-10-28T18:52:02.743" v="5406"/>
          <ac:spMkLst>
            <pc:docMk/>
            <pc:sldMk cId="0" sldId="265"/>
            <ac:spMk id="152" creationId="{00000000-0000-0000-0000-000000000000}"/>
          </ac:spMkLst>
        </pc:spChg>
        <pc:spChg chg="mod">
          <ac:chgData name="monika.jaded@gmail.com" userId="944649352dddb27d" providerId="LiveId" clId="{A43C0E77-0221-4872-AF18-A52F59D2C631}" dt="2022-10-28T18:51:47.605" v="5405" actId="20577"/>
          <ac:spMkLst>
            <pc:docMk/>
            <pc:sldMk cId="0" sldId="265"/>
            <ac:spMk id="153" creationId="{00000000-0000-0000-0000-000000000000}"/>
          </ac:spMkLst>
        </pc:spChg>
      </pc:sldChg>
      <pc:sldChg chg="modSp mod">
        <pc:chgData name="monika.jaded@gmail.com" userId="944649352dddb27d" providerId="LiveId" clId="{A43C0E77-0221-4872-AF18-A52F59D2C631}" dt="2022-10-28T18:57:05.692" v="5420" actId="255"/>
        <pc:sldMkLst>
          <pc:docMk/>
          <pc:sldMk cId="0" sldId="266"/>
        </pc:sldMkLst>
        <pc:spChg chg="mod">
          <ac:chgData name="monika.jaded@gmail.com" userId="944649352dddb27d" providerId="LiveId" clId="{A43C0E77-0221-4872-AF18-A52F59D2C631}" dt="2022-10-28T18:52:11.956" v="5407"/>
          <ac:spMkLst>
            <pc:docMk/>
            <pc:sldMk cId="0" sldId="266"/>
            <ac:spMk id="160" creationId="{00000000-0000-0000-0000-000000000000}"/>
          </ac:spMkLst>
        </pc:spChg>
        <pc:spChg chg="mod">
          <ac:chgData name="monika.jaded@gmail.com" userId="944649352dddb27d" providerId="LiveId" clId="{A43C0E77-0221-4872-AF18-A52F59D2C631}" dt="2022-10-28T18:57:05.692" v="5420" actId="255"/>
          <ac:spMkLst>
            <pc:docMk/>
            <pc:sldMk cId="0" sldId="266"/>
            <ac:spMk id="161" creationId="{00000000-0000-0000-0000-000000000000}"/>
          </ac:spMkLst>
        </pc:spChg>
      </pc:sldChg>
      <pc:sldChg chg="modSp mod">
        <pc:chgData name="monika.jaded@gmail.com" userId="944649352dddb27d" providerId="LiveId" clId="{A43C0E77-0221-4872-AF18-A52F59D2C631}" dt="2022-10-28T18:59:52.661" v="5442" actId="123"/>
        <pc:sldMkLst>
          <pc:docMk/>
          <pc:sldMk cId="0" sldId="267"/>
        </pc:sldMkLst>
        <pc:spChg chg="mod">
          <ac:chgData name="monika.jaded@gmail.com" userId="944649352dddb27d" providerId="LiveId" clId="{A43C0E77-0221-4872-AF18-A52F59D2C631}" dt="2022-10-28T18:57:39.947" v="5421"/>
          <ac:spMkLst>
            <pc:docMk/>
            <pc:sldMk cId="0" sldId="267"/>
            <ac:spMk id="168" creationId="{00000000-0000-0000-0000-000000000000}"/>
          </ac:spMkLst>
        </pc:spChg>
        <pc:spChg chg="mod">
          <ac:chgData name="monika.jaded@gmail.com" userId="944649352dddb27d" providerId="LiveId" clId="{A43C0E77-0221-4872-AF18-A52F59D2C631}" dt="2022-10-28T18:59:52.661" v="5442" actId="123"/>
          <ac:spMkLst>
            <pc:docMk/>
            <pc:sldMk cId="0" sldId="267"/>
            <ac:spMk id="169" creationId="{00000000-0000-0000-0000-000000000000}"/>
          </ac:spMkLst>
        </pc:spChg>
      </pc:sldChg>
      <pc:sldChg chg="modSp mod">
        <pc:chgData name="monika.jaded@gmail.com" userId="944649352dddb27d" providerId="LiveId" clId="{A43C0E77-0221-4872-AF18-A52F59D2C631}" dt="2022-10-28T19:10:47.901" v="5569" actId="1035"/>
        <pc:sldMkLst>
          <pc:docMk/>
          <pc:sldMk cId="0" sldId="268"/>
        </pc:sldMkLst>
        <pc:spChg chg="mod">
          <ac:chgData name="monika.jaded@gmail.com" userId="944649352dddb27d" providerId="LiveId" clId="{A43C0E77-0221-4872-AF18-A52F59D2C631}" dt="2022-10-28T19:00:15.869" v="5443"/>
          <ac:spMkLst>
            <pc:docMk/>
            <pc:sldMk cId="0" sldId="268"/>
            <ac:spMk id="176" creationId="{00000000-0000-0000-0000-000000000000}"/>
          </ac:spMkLst>
        </pc:spChg>
        <pc:spChg chg="mod">
          <ac:chgData name="monika.jaded@gmail.com" userId="944649352dddb27d" providerId="LiveId" clId="{A43C0E77-0221-4872-AF18-A52F59D2C631}" dt="2022-10-28T19:10:47.901" v="5569" actId="1035"/>
          <ac:spMkLst>
            <pc:docMk/>
            <pc:sldMk cId="0" sldId="268"/>
            <ac:spMk id="177" creationId="{00000000-0000-0000-0000-000000000000}"/>
          </ac:spMkLst>
        </pc:spChg>
      </pc:sldChg>
      <pc:sldChg chg="modSp mod">
        <pc:chgData name="monika.jaded@gmail.com" userId="944649352dddb27d" providerId="LiveId" clId="{A43C0E77-0221-4872-AF18-A52F59D2C631}" dt="2022-10-28T20:33:30.913" v="5985" actId="20577"/>
        <pc:sldMkLst>
          <pc:docMk/>
          <pc:sldMk cId="0" sldId="269"/>
        </pc:sldMkLst>
        <pc:spChg chg="mod">
          <ac:chgData name="monika.jaded@gmail.com" userId="944649352dddb27d" providerId="LiveId" clId="{A43C0E77-0221-4872-AF18-A52F59D2C631}" dt="2022-10-28T19:20:43.011" v="5617"/>
          <ac:spMkLst>
            <pc:docMk/>
            <pc:sldMk cId="0" sldId="269"/>
            <ac:spMk id="184" creationId="{00000000-0000-0000-0000-000000000000}"/>
          </ac:spMkLst>
        </pc:spChg>
        <pc:spChg chg="mod">
          <ac:chgData name="monika.jaded@gmail.com" userId="944649352dddb27d" providerId="LiveId" clId="{A43C0E77-0221-4872-AF18-A52F59D2C631}" dt="2022-10-28T20:33:30.913" v="5985" actId="20577"/>
          <ac:spMkLst>
            <pc:docMk/>
            <pc:sldMk cId="0" sldId="269"/>
            <ac:spMk id="185" creationId="{00000000-0000-0000-0000-000000000000}"/>
          </ac:spMkLst>
        </pc:spChg>
      </pc:sldChg>
      <pc:sldChg chg="modSp mod">
        <pc:chgData name="monika.jaded@gmail.com" userId="944649352dddb27d" providerId="LiveId" clId="{A43C0E77-0221-4872-AF18-A52F59D2C631}" dt="2022-10-28T20:33:50.327" v="5991" actId="403"/>
        <pc:sldMkLst>
          <pc:docMk/>
          <pc:sldMk cId="0" sldId="270"/>
        </pc:sldMkLst>
        <pc:spChg chg="mod">
          <ac:chgData name="monika.jaded@gmail.com" userId="944649352dddb27d" providerId="LiveId" clId="{A43C0E77-0221-4872-AF18-A52F59D2C631}" dt="2022-10-28T19:37:55.691" v="5638"/>
          <ac:spMkLst>
            <pc:docMk/>
            <pc:sldMk cId="0" sldId="270"/>
            <ac:spMk id="192" creationId="{00000000-0000-0000-0000-000000000000}"/>
          </ac:spMkLst>
        </pc:spChg>
        <pc:spChg chg="mod">
          <ac:chgData name="monika.jaded@gmail.com" userId="944649352dddb27d" providerId="LiveId" clId="{A43C0E77-0221-4872-AF18-A52F59D2C631}" dt="2022-10-28T20:33:50.327" v="5991" actId="403"/>
          <ac:spMkLst>
            <pc:docMk/>
            <pc:sldMk cId="0" sldId="270"/>
            <ac:spMk id="193" creationId="{00000000-0000-0000-0000-000000000000}"/>
          </ac:spMkLst>
        </pc:spChg>
      </pc:sldChg>
      <pc:sldChg chg="modSp mod">
        <pc:chgData name="monika.jaded@gmail.com" userId="944649352dddb27d" providerId="LiveId" clId="{A43C0E77-0221-4872-AF18-A52F59D2C631}" dt="2022-10-28T20:34:13.801" v="5993" actId="313"/>
        <pc:sldMkLst>
          <pc:docMk/>
          <pc:sldMk cId="0" sldId="271"/>
        </pc:sldMkLst>
        <pc:spChg chg="mod">
          <ac:chgData name="monika.jaded@gmail.com" userId="944649352dddb27d" providerId="LiveId" clId="{A43C0E77-0221-4872-AF18-A52F59D2C631}" dt="2022-10-28T19:57:45.021" v="5708"/>
          <ac:spMkLst>
            <pc:docMk/>
            <pc:sldMk cId="0" sldId="271"/>
            <ac:spMk id="200" creationId="{00000000-0000-0000-0000-000000000000}"/>
          </ac:spMkLst>
        </pc:spChg>
        <pc:spChg chg="mod">
          <ac:chgData name="monika.jaded@gmail.com" userId="944649352dddb27d" providerId="LiveId" clId="{A43C0E77-0221-4872-AF18-A52F59D2C631}" dt="2022-10-28T20:34:13.801" v="5993" actId="313"/>
          <ac:spMkLst>
            <pc:docMk/>
            <pc:sldMk cId="0" sldId="271"/>
            <ac:spMk id="201" creationId="{00000000-0000-0000-0000-000000000000}"/>
          </ac:spMkLst>
        </pc:spChg>
      </pc:sldChg>
      <pc:sldChg chg="modSp mod">
        <pc:chgData name="monika.jaded@gmail.com" userId="944649352dddb27d" providerId="LiveId" clId="{A43C0E77-0221-4872-AF18-A52F59D2C631}" dt="2022-10-28T19:52:14.801" v="5682" actId="123"/>
        <pc:sldMkLst>
          <pc:docMk/>
          <pc:sldMk cId="0" sldId="272"/>
        </pc:sldMkLst>
        <pc:spChg chg="mod">
          <ac:chgData name="monika.jaded@gmail.com" userId="944649352dddb27d" providerId="LiveId" clId="{A43C0E77-0221-4872-AF18-A52F59D2C631}" dt="2022-10-28T19:41:50.720" v="5656" actId="20577"/>
          <ac:spMkLst>
            <pc:docMk/>
            <pc:sldMk cId="0" sldId="272"/>
            <ac:spMk id="208" creationId="{00000000-0000-0000-0000-000000000000}"/>
          </ac:spMkLst>
        </pc:spChg>
        <pc:spChg chg="mod">
          <ac:chgData name="monika.jaded@gmail.com" userId="944649352dddb27d" providerId="LiveId" clId="{A43C0E77-0221-4872-AF18-A52F59D2C631}" dt="2022-10-28T19:52:14.801" v="5682" actId="123"/>
          <ac:spMkLst>
            <pc:docMk/>
            <pc:sldMk cId="0" sldId="272"/>
            <ac:spMk id="209" creationId="{00000000-0000-0000-0000-000000000000}"/>
          </ac:spMkLst>
        </pc:spChg>
      </pc:sldChg>
      <pc:sldChg chg="modSp mod">
        <pc:chgData name="monika.jaded@gmail.com" userId="944649352dddb27d" providerId="LiveId" clId="{A43C0E77-0221-4872-AF18-A52F59D2C631}" dt="2022-10-28T20:34:28.490" v="5995" actId="403"/>
        <pc:sldMkLst>
          <pc:docMk/>
          <pc:sldMk cId="0" sldId="273"/>
        </pc:sldMkLst>
        <pc:spChg chg="mod">
          <ac:chgData name="monika.jaded@gmail.com" userId="944649352dddb27d" providerId="LiveId" clId="{A43C0E77-0221-4872-AF18-A52F59D2C631}" dt="2022-10-28T19:59:49.541" v="5724" actId="27636"/>
          <ac:spMkLst>
            <pc:docMk/>
            <pc:sldMk cId="0" sldId="273"/>
            <ac:spMk id="216" creationId="{00000000-0000-0000-0000-000000000000}"/>
          </ac:spMkLst>
        </pc:spChg>
        <pc:spChg chg="mod">
          <ac:chgData name="monika.jaded@gmail.com" userId="944649352dddb27d" providerId="LiveId" clId="{A43C0E77-0221-4872-AF18-A52F59D2C631}" dt="2022-10-28T20:34:28.490" v="5995" actId="403"/>
          <ac:spMkLst>
            <pc:docMk/>
            <pc:sldMk cId="0" sldId="273"/>
            <ac:spMk id="217" creationId="{00000000-0000-0000-0000-000000000000}"/>
          </ac:spMkLst>
        </pc:spChg>
      </pc:sldChg>
      <pc:sldChg chg="modSp mod">
        <pc:chgData name="monika.jaded@gmail.com" userId="944649352dddb27d" providerId="LiveId" clId="{A43C0E77-0221-4872-AF18-A52F59D2C631}" dt="2022-10-28T21:21:48.411" v="6002" actId="123"/>
        <pc:sldMkLst>
          <pc:docMk/>
          <pc:sldMk cId="0" sldId="274"/>
        </pc:sldMkLst>
        <pc:spChg chg="mod">
          <ac:chgData name="monika.jaded@gmail.com" userId="944649352dddb27d" providerId="LiveId" clId="{A43C0E77-0221-4872-AF18-A52F59D2C631}" dt="2022-10-28T21:18:22.029" v="5997" actId="27636"/>
          <ac:spMkLst>
            <pc:docMk/>
            <pc:sldMk cId="0" sldId="274"/>
            <ac:spMk id="224" creationId="{00000000-0000-0000-0000-000000000000}"/>
          </ac:spMkLst>
        </pc:spChg>
        <pc:spChg chg="mod">
          <ac:chgData name="monika.jaded@gmail.com" userId="944649352dddb27d" providerId="LiveId" clId="{A43C0E77-0221-4872-AF18-A52F59D2C631}" dt="2022-10-28T21:21:48.411" v="6002" actId="123"/>
          <ac:spMkLst>
            <pc:docMk/>
            <pc:sldMk cId="0" sldId="274"/>
            <ac:spMk id="225" creationId="{00000000-0000-0000-0000-000000000000}"/>
          </ac:spMkLst>
        </pc:spChg>
      </pc:sldChg>
      <pc:sldChg chg="modSp mod">
        <pc:chgData name="monika.jaded@gmail.com" userId="944649352dddb27d" providerId="LiveId" clId="{A43C0E77-0221-4872-AF18-A52F59D2C631}" dt="2022-10-28T20:12:46.663" v="5757"/>
        <pc:sldMkLst>
          <pc:docMk/>
          <pc:sldMk cId="0" sldId="276"/>
        </pc:sldMkLst>
        <pc:spChg chg="mod">
          <ac:chgData name="monika.jaded@gmail.com" userId="944649352dddb27d" providerId="LiveId" clId="{A43C0E77-0221-4872-AF18-A52F59D2C631}" dt="2022-10-28T20:12:46.663" v="5757"/>
          <ac:spMkLst>
            <pc:docMk/>
            <pc:sldMk cId="0" sldId="276"/>
            <ac:spMk id="240" creationId="{00000000-0000-0000-0000-000000000000}"/>
          </ac:spMkLst>
        </pc:spChg>
        <pc:spChg chg="mod">
          <ac:chgData name="monika.jaded@gmail.com" userId="944649352dddb27d" providerId="LiveId" clId="{A43C0E77-0221-4872-AF18-A52F59D2C631}" dt="2022-10-28T20:12:29.901" v="5755" actId="123"/>
          <ac:spMkLst>
            <pc:docMk/>
            <pc:sldMk cId="0" sldId="276"/>
            <ac:spMk id="241" creationId="{00000000-0000-0000-0000-000000000000}"/>
          </ac:spMkLst>
        </pc:spChg>
      </pc:sldChg>
      <pc:sldChg chg="addSp delSp modSp mod">
        <pc:chgData name="monika.jaded@gmail.com" userId="944649352dddb27d" providerId="LiveId" clId="{A43C0E77-0221-4872-AF18-A52F59D2C631}" dt="2022-10-28T20:17:22.665" v="5805" actId="20577"/>
        <pc:sldMkLst>
          <pc:docMk/>
          <pc:sldMk cId="0" sldId="277"/>
        </pc:sldMkLst>
        <pc:spChg chg="add del">
          <ac:chgData name="monika.jaded@gmail.com" userId="944649352dddb27d" providerId="LiveId" clId="{A43C0E77-0221-4872-AF18-A52F59D2C631}" dt="2022-10-28T20:12:52.119" v="5759" actId="22"/>
          <ac:spMkLst>
            <pc:docMk/>
            <pc:sldMk cId="0" sldId="277"/>
            <ac:spMk id="3" creationId="{C4975433-0E3B-9077-9BE7-F21A870E435D}"/>
          </ac:spMkLst>
        </pc:spChg>
        <pc:spChg chg="mod">
          <ac:chgData name="monika.jaded@gmail.com" userId="944649352dddb27d" providerId="LiveId" clId="{A43C0E77-0221-4872-AF18-A52F59D2C631}" dt="2022-10-28T20:17:22.665" v="5805" actId="20577"/>
          <ac:spMkLst>
            <pc:docMk/>
            <pc:sldMk cId="0" sldId="277"/>
            <ac:spMk id="248" creationId="{00000000-0000-0000-0000-000000000000}"/>
          </ac:spMkLst>
        </pc:spChg>
        <pc:spChg chg="mod">
          <ac:chgData name="monika.jaded@gmail.com" userId="944649352dddb27d" providerId="LiveId" clId="{A43C0E77-0221-4872-AF18-A52F59D2C631}" dt="2022-10-28T20:13:01.060" v="5764" actId="27636"/>
          <ac:spMkLst>
            <pc:docMk/>
            <pc:sldMk cId="0" sldId="277"/>
            <ac:spMk id="250" creationId="{00000000-0000-0000-0000-000000000000}"/>
          </ac:spMkLst>
        </pc:spChg>
      </pc:sldChg>
      <pc:sldChg chg="modSp mod">
        <pc:chgData name="monika.jaded@gmail.com" userId="944649352dddb27d" providerId="LiveId" clId="{A43C0E77-0221-4872-AF18-A52F59D2C631}" dt="2022-10-28T20:30:27.455" v="5927"/>
        <pc:sldMkLst>
          <pc:docMk/>
          <pc:sldMk cId="0" sldId="278"/>
        </pc:sldMkLst>
        <pc:spChg chg="mod">
          <ac:chgData name="monika.jaded@gmail.com" userId="944649352dddb27d" providerId="LiveId" clId="{A43C0E77-0221-4872-AF18-A52F59D2C631}" dt="2022-10-28T20:27:25.248" v="5921" actId="27636"/>
          <ac:spMkLst>
            <pc:docMk/>
            <pc:sldMk cId="0" sldId="278"/>
            <ac:spMk id="257" creationId="{00000000-0000-0000-0000-000000000000}"/>
          </ac:spMkLst>
        </pc:spChg>
        <pc:spChg chg="mod">
          <ac:chgData name="monika.jaded@gmail.com" userId="944649352dddb27d" providerId="LiveId" clId="{A43C0E77-0221-4872-AF18-A52F59D2C631}" dt="2022-10-28T20:30:27.455" v="5927"/>
          <ac:spMkLst>
            <pc:docMk/>
            <pc:sldMk cId="0" sldId="278"/>
            <ac:spMk id="258" creationId="{00000000-0000-0000-0000-000000000000}"/>
          </ac:spMkLst>
        </pc:spChg>
      </pc:sldChg>
      <pc:sldChg chg="modSp mod">
        <pc:chgData name="monika.jaded@gmail.com" userId="944649352dddb27d" providerId="LiveId" clId="{A43C0E77-0221-4872-AF18-A52F59D2C631}" dt="2022-10-28T20:20:06.844" v="5821" actId="403"/>
        <pc:sldMkLst>
          <pc:docMk/>
          <pc:sldMk cId="0" sldId="279"/>
        </pc:sldMkLst>
        <pc:spChg chg="mod">
          <ac:chgData name="monika.jaded@gmail.com" userId="944649352dddb27d" providerId="LiveId" clId="{A43C0E77-0221-4872-AF18-A52F59D2C631}" dt="2022-10-28T20:17:48.976" v="5807" actId="27636"/>
          <ac:spMkLst>
            <pc:docMk/>
            <pc:sldMk cId="0" sldId="279"/>
            <ac:spMk id="265" creationId="{00000000-0000-0000-0000-000000000000}"/>
          </ac:spMkLst>
        </pc:spChg>
        <pc:spChg chg="mod">
          <ac:chgData name="monika.jaded@gmail.com" userId="944649352dddb27d" providerId="LiveId" clId="{A43C0E77-0221-4872-AF18-A52F59D2C631}" dt="2022-10-28T20:20:06.844" v="5821" actId="403"/>
          <ac:spMkLst>
            <pc:docMk/>
            <pc:sldMk cId="0" sldId="279"/>
            <ac:spMk id="266" creationId="{00000000-0000-0000-0000-000000000000}"/>
          </ac:spMkLst>
        </pc:spChg>
      </pc:sldChg>
      <pc:sldChg chg="modSp mod">
        <pc:chgData name="monika.jaded@gmail.com" userId="944649352dddb27d" providerId="LiveId" clId="{A43C0E77-0221-4872-AF18-A52F59D2C631}" dt="2022-10-28T21:23:36.662" v="6007" actId="27636"/>
        <pc:sldMkLst>
          <pc:docMk/>
          <pc:sldMk cId="0" sldId="280"/>
        </pc:sldMkLst>
        <pc:spChg chg="mod">
          <ac:chgData name="monika.jaded@gmail.com" userId="944649352dddb27d" providerId="LiveId" clId="{A43C0E77-0221-4872-AF18-A52F59D2C631}" dt="2022-10-28T21:23:36.662" v="6007" actId="27636"/>
          <ac:spMkLst>
            <pc:docMk/>
            <pc:sldMk cId="0" sldId="280"/>
            <ac:spMk id="273" creationId="{00000000-0000-0000-0000-000000000000}"/>
          </ac:spMkLst>
        </pc:spChg>
        <pc:spChg chg="mod">
          <ac:chgData name="monika.jaded@gmail.com" userId="944649352dddb27d" providerId="LiveId" clId="{A43C0E77-0221-4872-AF18-A52F59D2C631}" dt="2022-10-28T21:23:22.099" v="6005" actId="123"/>
          <ac:spMkLst>
            <pc:docMk/>
            <pc:sldMk cId="0" sldId="280"/>
            <ac:spMk id="274" creationId="{00000000-0000-0000-0000-000000000000}"/>
          </ac:spMkLst>
        </pc:spChg>
      </pc:sldChg>
      <pc:sldChg chg="modSp mod">
        <pc:chgData name="monika.jaded@gmail.com" userId="944649352dddb27d" providerId="LiveId" clId="{A43C0E77-0221-4872-AF18-A52F59D2C631}" dt="2022-10-28T21:26:08.355" v="6014" actId="403"/>
        <pc:sldMkLst>
          <pc:docMk/>
          <pc:sldMk cId="0" sldId="281"/>
        </pc:sldMkLst>
        <pc:spChg chg="mod">
          <ac:chgData name="monika.jaded@gmail.com" userId="944649352dddb27d" providerId="LiveId" clId="{A43C0E77-0221-4872-AF18-A52F59D2C631}" dt="2022-10-28T21:23:48.153" v="6009" actId="27636"/>
          <ac:spMkLst>
            <pc:docMk/>
            <pc:sldMk cId="0" sldId="281"/>
            <ac:spMk id="281" creationId="{00000000-0000-0000-0000-000000000000}"/>
          </ac:spMkLst>
        </pc:spChg>
        <pc:spChg chg="mod">
          <ac:chgData name="monika.jaded@gmail.com" userId="944649352dddb27d" providerId="LiveId" clId="{A43C0E77-0221-4872-AF18-A52F59D2C631}" dt="2022-10-28T21:26:08.355" v="6014" actId="403"/>
          <ac:spMkLst>
            <pc:docMk/>
            <pc:sldMk cId="0" sldId="281"/>
            <ac:spMk id="282" creationId="{00000000-0000-0000-0000-000000000000}"/>
          </ac:spMkLst>
        </pc:spChg>
      </pc:sldChg>
      <pc:sldChg chg="modSp mod">
        <pc:chgData name="monika.jaded@gmail.com" userId="944649352dddb27d" providerId="LiveId" clId="{A43C0E77-0221-4872-AF18-A52F59D2C631}" dt="2022-10-28T21:29:01.122" v="6059" actId="1037"/>
        <pc:sldMkLst>
          <pc:docMk/>
          <pc:sldMk cId="0" sldId="282"/>
        </pc:sldMkLst>
        <pc:spChg chg="mod">
          <ac:chgData name="monika.jaded@gmail.com" userId="944649352dddb27d" providerId="LiveId" clId="{A43C0E77-0221-4872-AF18-A52F59D2C631}" dt="2022-10-28T21:26:31.575" v="6016" actId="27636"/>
          <ac:spMkLst>
            <pc:docMk/>
            <pc:sldMk cId="0" sldId="282"/>
            <ac:spMk id="289" creationId="{00000000-0000-0000-0000-000000000000}"/>
          </ac:spMkLst>
        </pc:spChg>
        <pc:spChg chg="mod">
          <ac:chgData name="monika.jaded@gmail.com" userId="944649352dddb27d" providerId="LiveId" clId="{A43C0E77-0221-4872-AF18-A52F59D2C631}" dt="2022-10-28T21:29:01.122" v="6059" actId="1037"/>
          <ac:spMkLst>
            <pc:docMk/>
            <pc:sldMk cId="0" sldId="282"/>
            <ac:spMk id="290" creationId="{00000000-0000-0000-0000-000000000000}"/>
          </ac:spMkLst>
        </pc:spChg>
      </pc:sldChg>
      <pc:sldChg chg="modSp mod">
        <pc:chgData name="monika.jaded@gmail.com" userId="944649352dddb27d" providerId="LiveId" clId="{A43C0E77-0221-4872-AF18-A52F59D2C631}" dt="2022-10-28T20:27:01.259" v="5919" actId="20577"/>
        <pc:sldMkLst>
          <pc:docMk/>
          <pc:sldMk cId="0" sldId="283"/>
        </pc:sldMkLst>
        <pc:spChg chg="mod">
          <ac:chgData name="monika.jaded@gmail.com" userId="944649352dddb27d" providerId="LiveId" clId="{A43C0E77-0221-4872-AF18-A52F59D2C631}" dt="2022-10-28T20:21:50.189" v="5827" actId="27636"/>
          <ac:spMkLst>
            <pc:docMk/>
            <pc:sldMk cId="0" sldId="283"/>
            <ac:spMk id="297" creationId="{00000000-0000-0000-0000-000000000000}"/>
          </ac:spMkLst>
        </pc:spChg>
        <pc:spChg chg="mod">
          <ac:chgData name="monika.jaded@gmail.com" userId="944649352dddb27d" providerId="LiveId" clId="{A43C0E77-0221-4872-AF18-A52F59D2C631}" dt="2022-10-28T20:26:10.803" v="5849" actId="20577"/>
          <ac:spMkLst>
            <pc:docMk/>
            <pc:sldMk cId="0" sldId="283"/>
            <ac:spMk id="300" creationId="{00000000-0000-0000-0000-000000000000}"/>
          </ac:spMkLst>
        </pc:spChg>
        <pc:graphicFrameChg chg="mod modGraphic">
          <ac:chgData name="monika.jaded@gmail.com" userId="944649352dddb27d" providerId="LiveId" clId="{A43C0E77-0221-4872-AF18-A52F59D2C631}" dt="2022-10-28T20:25:44.272" v="5843"/>
          <ac:graphicFrameMkLst>
            <pc:docMk/>
            <pc:sldMk cId="0" sldId="283"/>
            <ac:graphicFrameMk id="298" creationId="{00000000-0000-0000-0000-000000000000}"/>
          </ac:graphicFrameMkLst>
        </pc:graphicFrameChg>
        <pc:graphicFrameChg chg="modGraphic">
          <ac:chgData name="monika.jaded@gmail.com" userId="944649352dddb27d" providerId="LiveId" clId="{A43C0E77-0221-4872-AF18-A52F59D2C631}" dt="2022-10-28T20:27:01.259" v="5919" actId="20577"/>
          <ac:graphicFrameMkLst>
            <pc:docMk/>
            <pc:sldMk cId="0" sldId="283"/>
            <ac:graphicFrameMk id="299" creationId="{00000000-0000-0000-0000-000000000000}"/>
          </ac:graphicFrameMkLst>
        </pc:graphicFrameChg>
      </pc:sldChg>
      <pc:sldChg chg="modSp mod">
        <pc:chgData name="monika.jaded@gmail.com" userId="944649352dddb27d" providerId="LiveId" clId="{A43C0E77-0221-4872-AF18-A52F59D2C631}" dt="2022-10-28T21:34:30.943" v="6071" actId="403"/>
        <pc:sldMkLst>
          <pc:docMk/>
          <pc:sldMk cId="0" sldId="284"/>
        </pc:sldMkLst>
        <pc:spChg chg="mod">
          <ac:chgData name="monika.jaded@gmail.com" userId="944649352dddb27d" providerId="LiveId" clId="{A43C0E77-0221-4872-AF18-A52F59D2C631}" dt="2022-10-28T21:31:45.926" v="6069" actId="404"/>
          <ac:spMkLst>
            <pc:docMk/>
            <pc:sldMk cId="0" sldId="284"/>
            <ac:spMk id="307" creationId="{00000000-0000-0000-0000-000000000000}"/>
          </ac:spMkLst>
        </pc:spChg>
        <pc:spChg chg="mod">
          <ac:chgData name="monika.jaded@gmail.com" userId="944649352dddb27d" providerId="LiveId" clId="{A43C0E77-0221-4872-AF18-A52F59D2C631}" dt="2022-10-28T21:34:30.943" v="6071" actId="403"/>
          <ac:spMkLst>
            <pc:docMk/>
            <pc:sldMk cId="0" sldId="284"/>
            <ac:spMk id="308" creationId="{00000000-0000-0000-0000-000000000000}"/>
          </ac:spMkLst>
        </pc:spChg>
      </pc:sldChg>
      <pc:sldChg chg="addSp delSp modSp mod">
        <pc:chgData name="monika.jaded@gmail.com" userId="944649352dddb27d" providerId="LiveId" clId="{A43C0E77-0221-4872-AF18-A52F59D2C631}" dt="2022-10-28T21:36:45.002" v="6090" actId="27636"/>
        <pc:sldMkLst>
          <pc:docMk/>
          <pc:sldMk cId="0" sldId="285"/>
        </pc:sldMkLst>
        <pc:spChg chg="mod">
          <ac:chgData name="monika.jaded@gmail.com" userId="944649352dddb27d" providerId="LiveId" clId="{A43C0E77-0221-4872-AF18-A52F59D2C631}" dt="2022-10-28T21:36:45.002" v="6090" actId="27636"/>
          <ac:spMkLst>
            <pc:docMk/>
            <pc:sldMk cId="0" sldId="285"/>
            <ac:spMk id="315" creationId="{00000000-0000-0000-0000-000000000000}"/>
          </ac:spMkLst>
        </pc:spChg>
        <pc:spChg chg="mod">
          <ac:chgData name="monika.jaded@gmail.com" userId="944649352dddb27d" providerId="LiveId" clId="{A43C0E77-0221-4872-AF18-A52F59D2C631}" dt="2022-10-28T21:36:12.031" v="6077" actId="123"/>
          <ac:spMkLst>
            <pc:docMk/>
            <pc:sldMk cId="0" sldId="285"/>
            <ac:spMk id="316" creationId="{00000000-0000-0000-0000-000000000000}"/>
          </ac:spMkLst>
        </pc:spChg>
        <pc:picChg chg="add del">
          <ac:chgData name="monika.jaded@gmail.com" userId="944649352dddb27d" providerId="LiveId" clId="{A43C0E77-0221-4872-AF18-A52F59D2C631}" dt="2022-10-28T21:35:00.948" v="6074" actId="22"/>
          <ac:picMkLst>
            <pc:docMk/>
            <pc:sldMk cId="0" sldId="285"/>
            <ac:picMk id="3" creationId="{54D6634A-0C6A-95A2-5914-FAF7F34BB5EE}"/>
          </ac:picMkLst>
        </pc:picChg>
      </pc:sldChg>
      <pc:sldChg chg="modSp mod">
        <pc:chgData name="monika.jaded@gmail.com" userId="944649352dddb27d" providerId="LiveId" clId="{A43C0E77-0221-4872-AF18-A52F59D2C631}" dt="2022-10-28T21:40:46.301" v="6101" actId="123"/>
        <pc:sldMkLst>
          <pc:docMk/>
          <pc:sldMk cId="0" sldId="286"/>
        </pc:sldMkLst>
        <pc:spChg chg="mod">
          <ac:chgData name="monika.jaded@gmail.com" userId="944649352dddb27d" providerId="LiveId" clId="{A43C0E77-0221-4872-AF18-A52F59D2C631}" dt="2022-10-28T21:36:54.062" v="6098" actId="27636"/>
          <ac:spMkLst>
            <pc:docMk/>
            <pc:sldMk cId="0" sldId="286"/>
            <ac:spMk id="323" creationId="{00000000-0000-0000-0000-000000000000}"/>
          </ac:spMkLst>
        </pc:spChg>
        <pc:spChg chg="mod">
          <ac:chgData name="monika.jaded@gmail.com" userId="944649352dddb27d" providerId="LiveId" clId="{A43C0E77-0221-4872-AF18-A52F59D2C631}" dt="2022-10-28T21:40:46.301" v="6101" actId="123"/>
          <ac:spMkLst>
            <pc:docMk/>
            <pc:sldMk cId="0" sldId="286"/>
            <ac:spMk id="324" creationId="{00000000-0000-0000-0000-000000000000}"/>
          </ac:spMkLst>
        </pc:spChg>
      </pc:sldChg>
      <pc:sldChg chg="modSp mod">
        <pc:chgData name="monika.jaded@gmail.com" userId="944649352dddb27d" providerId="LiveId" clId="{A43C0E77-0221-4872-AF18-A52F59D2C631}" dt="2022-10-28T21:42:59.255" v="6106" actId="123"/>
        <pc:sldMkLst>
          <pc:docMk/>
          <pc:sldMk cId="0" sldId="287"/>
        </pc:sldMkLst>
        <pc:spChg chg="mod">
          <ac:chgData name="monika.jaded@gmail.com" userId="944649352dddb27d" providerId="LiveId" clId="{A43C0E77-0221-4872-AF18-A52F59D2C631}" dt="2022-10-28T21:41:12.098" v="6103" actId="27636"/>
          <ac:spMkLst>
            <pc:docMk/>
            <pc:sldMk cId="0" sldId="287"/>
            <ac:spMk id="331" creationId="{00000000-0000-0000-0000-000000000000}"/>
          </ac:spMkLst>
        </pc:spChg>
        <pc:spChg chg="mod">
          <ac:chgData name="monika.jaded@gmail.com" userId="944649352dddb27d" providerId="LiveId" clId="{A43C0E77-0221-4872-AF18-A52F59D2C631}" dt="2022-10-28T21:42:59.255" v="6106" actId="123"/>
          <ac:spMkLst>
            <pc:docMk/>
            <pc:sldMk cId="0" sldId="287"/>
            <ac:spMk id="332" creationId="{00000000-0000-0000-0000-000000000000}"/>
          </ac:spMkLst>
        </pc:spChg>
      </pc:sldChg>
      <pc:sldChg chg="addSp delSp modSp mod">
        <pc:chgData name="monika.jaded@gmail.com" userId="944649352dddb27d" providerId="LiveId" clId="{A43C0E77-0221-4872-AF18-A52F59D2C631}" dt="2022-10-28T21:49:29.014" v="6213" actId="113"/>
        <pc:sldMkLst>
          <pc:docMk/>
          <pc:sldMk cId="0" sldId="288"/>
        </pc:sldMkLst>
        <pc:spChg chg="add del mod">
          <ac:chgData name="monika.jaded@gmail.com" userId="944649352dddb27d" providerId="LiveId" clId="{A43C0E77-0221-4872-AF18-A52F59D2C631}" dt="2022-10-28T21:49:23.635" v="6212" actId="21"/>
          <ac:spMkLst>
            <pc:docMk/>
            <pc:sldMk cId="0" sldId="288"/>
            <ac:spMk id="2" creationId="{8C8AB726-C8EC-BAF1-76D8-40F4DE82266F}"/>
          </ac:spMkLst>
        </pc:spChg>
        <pc:spChg chg="add mod">
          <ac:chgData name="monika.jaded@gmail.com" userId="944649352dddb27d" providerId="LiveId" clId="{A43C0E77-0221-4872-AF18-A52F59D2C631}" dt="2022-10-28T21:48:27.830" v="6207"/>
          <ac:spMkLst>
            <pc:docMk/>
            <pc:sldMk cId="0" sldId="288"/>
            <ac:spMk id="4" creationId="{ABCA158A-A94C-DB91-FE87-1F0665FCD0FF}"/>
          </ac:spMkLst>
        </pc:spChg>
        <pc:spChg chg="add mod">
          <ac:chgData name="monika.jaded@gmail.com" userId="944649352dddb27d" providerId="LiveId" clId="{A43C0E77-0221-4872-AF18-A52F59D2C631}" dt="2022-10-28T21:48:27.830" v="6207"/>
          <ac:spMkLst>
            <pc:docMk/>
            <pc:sldMk cId="0" sldId="288"/>
            <ac:spMk id="5" creationId="{E9FEE600-CD55-FC34-2FAC-F75C7DF04A3B}"/>
          </ac:spMkLst>
        </pc:spChg>
        <pc:spChg chg="mod">
          <ac:chgData name="monika.jaded@gmail.com" userId="944649352dddb27d" providerId="LiveId" clId="{A43C0E77-0221-4872-AF18-A52F59D2C631}" dt="2022-10-28T21:43:17.725" v="6110" actId="27636"/>
          <ac:spMkLst>
            <pc:docMk/>
            <pc:sldMk cId="0" sldId="288"/>
            <ac:spMk id="339" creationId="{00000000-0000-0000-0000-000000000000}"/>
          </ac:spMkLst>
        </pc:spChg>
        <pc:spChg chg="mod">
          <ac:chgData name="monika.jaded@gmail.com" userId="944649352dddb27d" providerId="LiveId" clId="{A43C0E77-0221-4872-AF18-A52F59D2C631}" dt="2022-10-28T21:45:14.141" v="6148" actId="1035"/>
          <ac:spMkLst>
            <pc:docMk/>
            <pc:sldMk cId="0" sldId="288"/>
            <ac:spMk id="340" creationId="{00000000-0000-0000-0000-000000000000}"/>
          </ac:spMkLst>
        </pc:spChg>
        <pc:spChg chg="mod">
          <ac:chgData name="monika.jaded@gmail.com" userId="944649352dddb27d" providerId="LiveId" clId="{A43C0E77-0221-4872-AF18-A52F59D2C631}" dt="2022-10-28T21:45:55.105" v="6202" actId="404"/>
          <ac:spMkLst>
            <pc:docMk/>
            <pc:sldMk cId="0" sldId="288"/>
            <ac:spMk id="343" creationId="{00000000-0000-0000-0000-000000000000}"/>
          </ac:spMkLst>
        </pc:spChg>
        <pc:spChg chg="mod">
          <ac:chgData name="monika.jaded@gmail.com" userId="944649352dddb27d" providerId="LiveId" clId="{A43C0E77-0221-4872-AF18-A52F59D2C631}" dt="2022-10-28T21:46:44.534" v="6205" actId="113"/>
          <ac:spMkLst>
            <pc:docMk/>
            <pc:sldMk cId="0" sldId="288"/>
            <ac:spMk id="347" creationId="{00000000-0000-0000-0000-000000000000}"/>
          </ac:spMkLst>
        </pc:spChg>
        <pc:spChg chg="mod">
          <ac:chgData name="monika.jaded@gmail.com" userId="944649352dddb27d" providerId="LiveId" clId="{A43C0E77-0221-4872-AF18-A52F59D2C631}" dt="2022-10-28T21:47:19.499" v="6206"/>
          <ac:spMkLst>
            <pc:docMk/>
            <pc:sldMk cId="0" sldId="288"/>
            <ac:spMk id="351" creationId="{00000000-0000-0000-0000-000000000000}"/>
          </ac:spMkLst>
        </pc:spChg>
        <pc:spChg chg="mod">
          <ac:chgData name="monika.jaded@gmail.com" userId="944649352dddb27d" providerId="LiveId" clId="{A43C0E77-0221-4872-AF18-A52F59D2C631}" dt="2022-10-28T21:49:29.014" v="6213" actId="113"/>
          <ac:spMkLst>
            <pc:docMk/>
            <pc:sldMk cId="0" sldId="288"/>
            <ac:spMk id="354" creationId="{00000000-0000-0000-0000-000000000000}"/>
          </ac:spMkLst>
        </pc:spChg>
        <pc:graphicFrameChg chg="add del mod">
          <ac:chgData name="monika.jaded@gmail.com" userId="944649352dddb27d" providerId="LiveId" clId="{A43C0E77-0221-4872-AF18-A52F59D2C631}" dt="2022-10-28T21:49:14.424" v="6210" actId="478"/>
          <ac:graphicFrameMkLst>
            <pc:docMk/>
            <pc:sldMk cId="0" sldId="288"/>
            <ac:graphicFrameMk id="3" creationId="{409B5589-1E60-6A7C-506A-401389DC3BC7}"/>
          </ac:graphicFrameMkLst>
        </pc:graphicFrameChg>
      </pc:sldChg>
      <pc:sldChg chg="modSp mod">
        <pc:chgData name="monika.jaded@gmail.com" userId="944649352dddb27d" providerId="LiveId" clId="{A43C0E77-0221-4872-AF18-A52F59D2C631}" dt="2022-10-28T21:56:42.361" v="6253" actId="20577"/>
        <pc:sldMkLst>
          <pc:docMk/>
          <pc:sldMk cId="0" sldId="289"/>
        </pc:sldMkLst>
        <pc:spChg chg="mod">
          <ac:chgData name="monika.jaded@gmail.com" userId="944649352dddb27d" providerId="LiveId" clId="{A43C0E77-0221-4872-AF18-A52F59D2C631}" dt="2022-10-28T21:50:00.289" v="6217" actId="27636"/>
          <ac:spMkLst>
            <pc:docMk/>
            <pc:sldMk cId="0" sldId="289"/>
            <ac:spMk id="364" creationId="{00000000-0000-0000-0000-000000000000}"/>
          </ac:spMkLst>
        </pc:spChg>
        <pc:graphicFrameChg chg="mod modGraphic">
          <ac:chgData name="monika.jaded@gmail.com" userId="944649352dddb27d" providerId="LiveId" clId="{A43C0E77-0221-4872-AF18-A52F59D2C631}" dt="2022-10-28T21:56:42.361" v="6253" actId="20577"/>
          <ac:graphicFrameMkLst>
            <pc:docMk/>
            <pc:sldMk cId="0" sldId="289"/>
            <ac:graphicFrameMk id="365" creationId="{00000000-0000-0000-0000-000000000000}"/>
          </ac:graphicFrameMkLst>
        </pc:graphicFrameChg>
      </pc:sldChg>
      <pc:sldChg chg="modSp mod">
        <pc:chgData name="monika.jaded@gmail.com" userId="944649352dddb27d" providerId="LiveId" clId="{A43C0E77-0221-4872-AF18-A52F59D2C631}" dt="2022-10-28T21:58:41.447" v="6268" actId="123"/>
        <pc:sldMkLst>
          <pc:docMk/>
          <pc:sldMk cId="0" sldId="290"/>
        </pc:sldMkLst>
        <pc:spChg chg="mod">
          <ac:chgData name="monika.jaded@gmail.com" userId="944649352dddb27d" providerId="LiveId" clId="{A43C0E77-0221-4872-AF18-A52F59D2C631}" dt="2022-10-28T21:56:51.463" v="6256"/>
          <ac:spMkLst>
            <pc:docMk/>
            <pc:sldMk cId="0" sldId="290"/>
            <ac:spMk id="372" creationId="{00000000-0000-0000-0000-000000000000}"/>
          </ac:spMkLst>
        </pc:spChg>
        <pc:spChg chg="mod">
          <ac:chgData name="monika.jaded@gmail.com" userId="944649352dddb27d" providerId="LiveId" clId="{A43C0E77-0221-4872-AF18-A52F59D2C631}" dt="2022-10-28T21:58:41.447" v="6268" actId="123"/>
          <ac:spMkLst>
            <pc:docMk/>
            <pc:sldMk cId="0" sldId="290"/>
            <ac:spMk id="373" creationId="{00000000-0000-0000-0000-000000000000}"/>
          </ac:spMkLst>
        </pc:spChg>
      </pc:sldChg>
      <pc:sldChg chg="modSp mod">
        <pc:chgData name="monika.jaded@gmail.com" userId="944649352dddb27d" providerId="LiveId" clId="{A43C0E77-0221-4872-AF18-A52F59D2C631}" dt="2022-10-28T21:58:59.556" v="6273" actId="20577"/>
        <pc:sldMkLst>
          <pc:docMk/>
          <pc:sldMk cId="0" sldId="291"/>
        </pc:sldMkLst>
        <pc:spChg chg="mod">
          <ac:chgData name="monika.jaded@gmail.com" userId="944649352dddb27d" providerId="LiveId" clId="{A43C0E77-0221-4872-AF18-A52F59D2C631}" dt="2022-10-28T21:58:59.556" v="6273" actId="20577"/>
          <ac:spMkLst>
            <pc:docMk/>
            <pc:sldMk cId="0" sldId="291"/>
            <ac:spMk id="380" creationId="{00000000-0000-0000-0000-000000000000}"/>
          </ac:spMkLst>
        </pc:spChg>
      </pc:sldChg>
      <pc:sldChg chg="modSp mod">
        <pc:chgData name="monika.jaded@gmail.com" userId="944649352dddb27d" providerId="LiveId" clId="{A43C0E77-0221-4872-AF18-A52F59D2C631}" dt="2022-10-28T22:05:59.934" v="6311" actId="113"/>
        <pc:sldMkLst>
          <pc:docMk/>
          <pc:sldMk cId="0" sldId="292"/>
        </pc:sldMkLst>
        <pc:spChg chg="mod">
          <ac:chgData name="monika.jaded@gmail.com" userId="944649352dddb27d" providerId="LiveId" clId="{A43C0E77-0221-4872-AF18-A52F59D2C631}" dt="2022-10-28T21:59:26.138" v="6274"/>
          <ac:spMkLst>
            <pc:docMk/>
            <pc:sldMk cId="0" sldId="292"/>
            <ac:spMk id="388" creationId="{00000000-0000-0000-0000-000000000000}"/>
          </ac:spMkLst>
        </pc:spChg>
        <pc:spChg chg="mod">
          <ac:chgData name="monika.jaded@gmail.com" userId="944649352dddb27d" providerId="LiveId" clId="{A43C0E77-0221-4872-AF18-A52F59D2C631}" dt="2022-10-28T22:05:59.934" v="6311" actId="113"/>
          <ac:spMkLst>
            <pc:docMk/>
            <pc:sldMk cId="0" sldId="292"/>
            <ac:spMk id="389" creationId="{00000000-0000-0000-0000-000000000000}"/>
          </ac:spMkLst>
        </pc:spChg>
        <pc:spChg chg="mod">
          <ac:chgData name="monika.jaded@gmail.com" userId="944649352dddb27d" providerId="LiveId" clId="{A43C0E77-0221-4872-AF18-A52F59D2C631}" dt="2022-10-28T22:05:52.060" v="6310" actId="113"/>
          <ac:spMkLst>
            <pc:docMk/>
            <pc:sldMk cId="0" sldId="292"/>
            <ac:spMk id="390" creationId="{00000000-0000-0000-0000-000000000000}"/>
          </ac:spMkLst>
        </pc:spChg>
      </pc:sldChg>
      <pc:sldChg chg="modSp mod">
        <pc:chgData name="monika.jaded@gmail.com" userId="944649352dddb27d" providerId="LiveId" clId="{A43C0E77-0221-4872-AF18-A52F59D2C631}" dt="2022-10-28T22:05:46.129" v="6309" actId="113"/>
        <pc:sldMkLst>
          <pc:docMk/>
          <pc:sldMk cId="0" sldId="293"/>
        </pc:sldMkLst>
        <pc:spChg chg="mod">
          <ac:chgData name="monika.jaded@gmail.com" userId="944649352dddb27d" providerId="LiveId" clId="{A43C0E77-0221-4872-AF18-A52F59D2C631}" dt="2022-10-28T22:05:35.742" v="6307"/>
          <ac:spMkLst>
            <pc:docMk/>
            <pc:sldMk cId="0" sldId="293"/>
            <ac:spMk id="397" creationId="{00000000-0000-0000-0000-000000000000}"/>
          </ac:spMkLst>
        </pc:spChg>
        <pc:spChg chg="mod">
          <ac:chgData name="monika.jaded@gmail.com" userId="944649352dddb27d" providerId="LiveId" clId="{A43C0E77-0221-4872-AF18-A52F59D2C631}" dt="2022-10-28T22:05:46.129" v="6309" actId="113"/>
          <ac:spMkLst>
            <pc:docMk/>
            <pc:sldMk cId="0" sldId="293"/>
            <ac:spMk id="398" creationId="{00000000-0000-0000-0000-000000000000}"/>
          </ac:spMkLst>
        </pc:spChg>
      </pc:sldChg>
      <pc:sldChg chg="modSp mod">
        <pc:chgData name="monika.jaded@gmail.com" userId="944649352dddb27d" providerId="LiveId" clId="{A43C0E77-0221-4872-AF18-A52F59D2C631}" dt="2022-10-28T19:13:15.746" v="5581" actId="403"/>
        <pc:sldMkLst>
          <pc:docMk/>
          <pc:sldMk cId="3023303559" sldId="296"/>
        </pc:sldMkLst>
        <pc:spChg chg="mod">
          <ac:chgData name="monika.jaded@gmail.com" userId="944649352dddb27d" providerId="LiveId" clId="{A43C0E77-0221-4872-AF18-A52F59D2C631}" dt="2022-10-28T19:11:12.906" v="5571"/>
          <ac:spMkLst>
            <pc:docMk/>
            <pc:sldMk cId="3023303559" sldId="296"/>
            <ac:spMk id="176" creationId="{00000000-0000-0000-0000-000000000000}"/>
          </ac:spMkLst>
        </pc:spChg>
        <pc:spChg chg="mod">
          <ac:chgData name="monika.jaded@gmail.com" userId="944649352dddb27d" providerId="LiveId" clId="{A43C0E77-0221-4872-AF18-A52F59D2C631}" dt="2022-10-28T19:13:15.746" v="5581" actId="403"/>
          <ac:spMkLst>
            <pc:docMk/>
            <pc:sldMk cId="3023303559" sldId="296"/>
            <ac:spMk id="177" creationId="{00000000-0000-0000-0000-000000000000}"/>
          </ac:spMkLst>
        </pc:spChg>
      </pc:sldChg>
      <pc:sldChg chg="modSp mod">
        <pc:chgData name="monika.jaded@gmail.com" userId="944649352dddb27d" providerId="LiveId" clId="{A43C0E77-0221-4872-AF18-A52F59D2C631}" dt="2022-10-28T19:19:36.573" v="5616"/>
        <pc:sldMkLst>
          <pc:docMk/>
          <pc:sldMk cId="1055433619" sldId="297"/>
        </pc:sldMkLst>
        <pc:spChg chg="mod">
          <ac:chgData name="monika.jaded@gmail.com" userId="944649352dddb27d" providerId="LiveId" clId="{A43C0E77-0221-4872-AF18-A52F59D2C631}" dt="2022-10-28T19:19:36.573" v="5616"/>
          <ac:spMkLst>
            <pc:docMk/>
            <pc:sldMk cId="1055433619" sldId="297"/>
            <ac:spMk id="176" creationId="{00000000-0000-0000-0000-000000000000}"/>
          </ac:spMkLst>
        </pc:spChg>
        <pc:spChg chg="mod">
          <ac:chgData name="monika.jaded@gmail.com" userId="944649352dddb27d" providerId="LiveId" clId="{A43C0E77-0221-4872-AF18-A52F59D2C631}" dt="2022-10-28T19:19:21.273" v="5615" actId="1038"/>
          <ac:spMkLst>
            <pc:docMk/>
            <pc:sldMk cId="1055433619" sldId="297"/>
            <ac:spMk id="177" creationId="{00000000-0000-0000-0000-000000000000}"/>
          </ac:spMkLst>
        </pc:spChg>
      </pc:sldChg>
      <pc:sldChg chg="modSp mod">
        <pc:chgData name="monika.jaded@gmail.com" userId="944649352dddb27d" providerId="LiveId" clId="{A43C0E77-0221-4872-AF18-A52F59D2C631}" dt="2022-10-28T20:21:25.702" v="5825" actId="123"/>
        <pc:sldMkLst>
          <pc:docMk/>
          <pc:sldMk cId="1417570062" sldId="298"/>
        </pc:sldMkLst>
        <pc:spChg chg="mod">
          <ac:chgData name="monika.jaded@gmail.com" userId="944649352dddb27d" providerId="LiveId" clId="{A43C0E77-0221-4872-AF18-A52F59D2C631}" dt="2022-10-28T20:20:36.960" v="5823" actId="27636"/>
          <ac:spMkLst>
            <pc:docMk/>
            <pc:sldMk cId="1417570062" sldId="298"/>
            <ac:spMk id="265" creationId="{00000000-0000-0000-0000-000000000000}"/>
          </ac:spMkLst>
        </pc:spChg>
        <pc:spChg chg="mod">
          <ac:chgData name="monika.jaded@gmail.com" userId="944649352dddb27d" providerId="LiveId" clId="{A43C0E77-0221-4872-AF18-A52F59D2C631}" dt="2022-10-28T20:21:25.702" v="5825" actId="123"/>
          <ac:spMkLst>
            <pc:docMk/>
            <pc:sldMk cId="1417570062" sldId="298"/>
            <ac:spMk id="266" creationId="{00000000-0000-0000-0000-000000000000}"/>
          </ac:spMkLst>
        </pc:spChg>
      </pc:sldChg>
      <pc:sldChg chg="modSp del mod">
        <pc:chgData name="monika.jaded@gmail.com" userId="944649352dddb27d" providerId="LiveId" clId="{A43C0E77-0221-4872-AF18-A52F59D2C631}" dt="2022-10-28T21:34:37.900" v="6072" actId="2696"/>
        <pc:sldMkLst>
          <pc:docMk/>
          <pc:sldMk cId="2487857743" sldId="299"/>
        </pc:sldMkLst>
        <pc:spChg chg="mod">
          <ac:chgData name="monika.jaded@gmail.com" userId="944649352dddb27d" providerId="LiveId" clId="{A43C0E77-0221-4872-AF18-A52F59D2C631}" dt="2022-10-28T21:29:22.163" v="6061" actId="27636"/>
          <ac:spMkLst>
            <pc:docMk/>
            <pc:sldMk cId="2487857743" sldId="299"/>
            <ac:spMk id="307" creationId="{00000000-0000-0000-0000-000000000000}"/>
          </ac:spMkLst>
        </pc:spChg>
        <pc:spChg chg="mod">
          <ac:chgData name="monika.jaded@gmail.com" userId="944649352dddb27d" providerId="LiveId" clId="{A43C0E77-0221-4872-AF18-A52F59D2C631}" dt="2022-10-28T21:30:51.118" v="6064" actId="403"/>
          <ac:spMkLst>
            <pc:docMk/>
            <pc:sldMk cId="2487857743" sldId="299"/>
            <ac:spMk id="308" creationId="{00000000-0000-0000-0000-000000000000}"/>
          </ac:spMkLst>
        </pc:spChg>
      </pc:sldChg>
      <pc:sldChg chg="modSp new del mod">
        <pc:chgData name="monika.jaded@gmail.com" userId="944649352dddb27d" providerId="LiveId" clId="{A43C0E77-0221-4872-AF18-A52F59D2C631}" dt="2022-10-28T19:10:56.199" v="5570" actId="2696"/>
        <pc:sldMkLst>
          <pc:docMk/>
          <pc:sldMk cId="61944950" sldId="300"/>
        </pc:sldMkLst>
        <pc:spChg chg="mod">
          <ac:chgData name="monika.jaded@gmail.com" userId="944649352dddb27d" providerId="LiveId" clId="{A43C0E77-0221-4872-AF18-A52F59D2C631}" dt="2022-10-28T19:09:51.553" v="5518" actId="113"/>
          <ac:spMkLst>
            <pc:docMk/>
            <pc:sldMk cId="61944950" sldId="300"/>
            <ac:spMk id="3" creationId="{AAD5901D-61DB-ECBA-D6CB-F998E089568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0127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89740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0" name="Google Shape;18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4" name="Google Shape;204;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6" name="Google Shape;196;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6" name="Google Shape;236;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4" name="Google Shape;244;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 name="Google Shape;261;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 name="Google Shape;261;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51617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3" name="Google Shape;293;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9" name="Google Shape;269;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7" name="Google Shape;277;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5" name="Google Shape;285;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3" name="Google Shape;303;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1" name="Google Shape;311;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9" name="Google Shape;319;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 name="Google Shape;327;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5" name="Google Shape;335;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0" name="Google Shape;360;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8" name="Google Shape;368;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p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6" name="Google Shape;376;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p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4" name="Google Shape;384;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3" name="Google Shape;393;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1" name="Google Shape;411;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6f5079fc9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g16f5079fc9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11"/>
        <p:cNvGrpSpPr/>
        <p:nvPr/>
      </p:nvGrpSpPr>
      <p:grpSpPr>
        <a:xfrm>
          <a:off x="0" y="0"/>
          <a:ext cx="0" cy="0"/>
          <a:chOff x="0" y="0"/>
          <a:chExt cx="0" cy="0"/>
        </a:xfrm>
      </p:grpSpPr>
      <p:sp>
        <p:nvSpPr>
          <p:cNvPr id="12" name="Google Shape;12;p41"/>
          <p:cNvSpPr txBox="1">
            <a:spLocks noGrp="1"/>
          </p:cNvSpPr>
          <p:nvPr>
            <p:ph type="title"/>
          </p:nvPr>
        </p:nvSpPr>
        <p:spPr>
          <a:xfrm>
            <a:off x="603504" y="767419"/>
            <a:ext cx="10780776" cy="3355848"/>
          </a:xfrm>
          <a:prstGeom prst="rect">
            <a:avLst/>
          </a:prstGeom>
          <a:noFill/>
          <a:ln>
            <a:noFill/>
          </a:ln>
        </p:spPr>
        <p:txBody>
          <a:bodyPr spcFirstLastPara="1" wrap="square" lIns="91425" tIns="45700" rIns="91425" bIns="45700" anchor="b" anchorCtr="0">
            <a:normAutofit/>
          </a:bodyPr>
          <a:lstStyle>
            <a:lvl1pPr lvl="0" algn="l">
              <a:lnSpc>
                <a:spcPct val="80000"/>
              </a:lnSpc>
              <a:spcBef>
                <a:spcPts val="0"/>
              </a:spcBef>
              <a:spcAft>
                <a:spcPts val="0"/>
              </a:spcAft>
              <a:buClr>
                <a:schemeClr val="accent1"/>
              </a:buClr>
              <a:buSzPts val="8800"/>
              <a:buFont typeface="Calibri"/>
              <a:buNone/>
              <a:defRPr sz="8800" b="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41"/>
          <p:cNvSpPr txBox="1">
            <a:spLocks noGrp="1"/>
          </p:cNvSpPr>
          <p:nvPr>
            <p:ph type="body" idx="1"/>
          </p:nvPr>
        </p:nvSpPr>
        <p:spPr>
          <a:xfrm>
            <a:off x="667512" y="4204209"/>
            <a:ext cx="9226296" cy="1645920"/>
          </a:xfrm>
          <a:prstGeom prst="rect">
            <a:avLst/>
          </a:prstGeom>
          <a:noFill/>
          <a:ln>
            <a:noFill/>
          </a:ln>
        </p:spPr>
        <p:txBody>
          <a:bodyPr spcFirstLastPara="1" wrap="square" lIns="91425" tIns="45700" rIns="91425" bIns="45700" anchor="t" anchorCtr="0">
            <a:normAutofit/>
          </a:bodyPr>
          <a:lstStyle>
            <a:lvl1pPr marL="457200" lvl="0" indent="-22860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marL="914400" lvl="1" indent="-228600" algn="l">
              <a:lnSpc>
                <a:spcPct val="85000"/>
              </a:lnSpc>
              <a:spcBef>
                <a:spcPts val="600"/>
              </a:spcBef>
              <a:spcAft>
                <a:spcPts val="0"/>
              </a:spcAft>
              <a:buClr>
                <a:srgbClr val="888888"/>
              </a:buClr>
              <a:buSzPts val="1800"/>
              <a:buNone/>
              <a:defRPr sz="1800">
                <a:solidFill>
                  <a:srgbClr val="888888"/>
                </a:solidFill>
              </a:defRPr>
            </a:lvl2pPr>
            <a:lvl3pPr marL="1371600" lvl="2" indent="-228600" algn="l">
              <a:lnSpc>
                <a:spcPct val="85000"/>
              </a:lnSpc>
              <a:spcBef>
                <a:spcPts val="600"/>
              </a:spcBef>
              <a:spcAft>
                <a:spcPts val="0"/>
              </a:spcAft>
              <a:buClr>
                <a:srgbClr val="888888"/>
              </a:buClr>
              <a:buSzPts val="1600"/>
              <a:buNone/>
              <a:defRPr sz="1600">
                <a:solidFill>
                  <a:srgbClr val="888888"/>
                </a:solidFill>
              </a:defRPr>
            </a:lvl3pPr>
            <a:lvl4pPr marL="1828800" lvl="3" indent="-228600" algn="l">
              <a:lnSpc>
                <a:spcPct val="85000"/>
              </a:lnSpc>
              <a:spcBef>
                <a:spcPts val="600"/>
              </a:spcBef>
              <a:spcAft>
                <a:spcPts val="0"/>
              </a:spcAft>
              <a:buClr>
                <a:srgbClr val="888888"/>
              </a:buClr>
              <a:buSzPts val="1400"/>
              <a:buNone/>
              <a:defRPr sz="1400">
                <a:solidFill>
                  <a:srgbClr val="888888"/>
                </a:solidFill>
              </a:defRPr>
            </a:lvl4pPr>
            <a:lvl5pPr marL="2286000" lvl="4" indent="-228600" algn="l">
              <a:lnSpc>
                <a:spcPct val="85000"/>
              </a:lnSpc>
              <a:spcBef>
                <a:spcPts val="600"/>
              </a:spcBef>
              <a:spcAft>
                <a:spcPts val="0"/>
              </a:spcAft>
              <a:buClr>
                <a:srgbClr val="888888"/>
              </a:buClr>
              <a:buSzPts val="1400"/>
              <a:buNone/>
              <a:defRPr sz="1400">
                <a:solidFill>
                  <a:srgbClr val="888888"/>
                </a:solidFill>
              </a:defRPr>
            </a:lvl5pPr>
            <a:lvl6pPr marL="2743200" lvl="5" indent="-228600" algn="l">
              <a:lnSpc>
                <a:spcPct val="85000"/>
              </a:lnSpc>
              <a:spcBef>
                <a:spcPts val="600"/>
              </a:spcBef>
              <a:spcAft>
                <a:spcPts val="0"/>
              </a:spcAft>
              <a:buClr>
                <a:srgbClr val="888888"/>
              </a:buClr>
              <a:buSzPts val="1400"/>
              <a:buNone/>
              <a:defRPr sz="1400">
                <a:solidFill>
                  <a:srgbClr val="888888"/>
                </a:solidFill>
              </a:defRPr>
            </a:lvl6pPr>
            <a:lvl7pPr marL="3200400" lvl="6" indent="-228600" algn="l">
              <a:lnSpc>
                <a:spcPct val="85000"/>
              </a:lnSpc>
              <a:spcBef>
                <a:spcPts val="600"/>
              </a:spcBef>
              <a:spcAft>
                <a:spcPts val="0"/>
              </a:spcAft>
              <a:buClr>
                <a:srgbClr val="888888"/>
              </a:buClr>
              <a:buSzPts val="1400"/>
              <a:buNone/>
              <a:defRPr sz="1400">
                <a:solidFill>
                  <a:srgbClr val="888888"/>
                </a:solidFill>
              </a:defRPr>
            </a:lvl7pPr>
            <a:lvl8pPr marL="3657600" lvl="7" indent="-228600" algn="l">
              <a:lnSpc>
                <a:spcPct val="85000"/>
              </a:lnSpc>
              <a:spcBef>
                <a:spcPts val="600"/>
              </a:spcBef>
              <a:spcAft>
                <a:spcPts val="0"/>
              </a:spcAft>
              <a:buClr>
                <a:srgbClr val="888888"/>
              </a:buClr>
              <a:buSzPts val="1400"/>
              <a:buNone/>
              <a:defRPr sz="1400">
                <a:solidFill>
                  <a:srgbClr val="888888"/>
                </a:solidFill>
              </a:defRPr>
            </a:lvl8pPr>
            <a:lvl9pPr marL="4114800" lvl="8" indent="-228600" algn="l">
              <a:lnSpc>
                <a:spcPct val="85000"/>
              </a:lnSpc>
              <a:spcBef>
                <a:spcPts val="600"/>
              </a:spcBef>
              <a:spcAft>
                <a:spcPts val="0"/>
              </a:spcAft>
              <a:buClr>
                <a:srgbClr val="888888"/>
              </a:buClr>
              <a:buSzPts val="1400"/>
              <a:buNone/>
              <a:defRPr sz="1400">
                <a:solidFill>
                  <a:srgbClr val="888888"/>
                </a:solidFill>
              </a:defRPr>
            </a:lvl9pPr>
          </a:lstStyle>
          <a:p>
            <a:endParaRPr/>
          </a:p>
        </p:txBody>
      </p:sp>
      <p:sp>
        <p:nvSpPr>
          <p:cNvPr id="14" name="Google Shape;14;p41"/>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1"/>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1"/>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0"/>
        <p:cNvGrpSpPr/>
        <p:nvPr/>
      </p:nvGrpSpPr>
      <p:grpSpPr>
        <a:xfrm>
          <a:off x="0" y="0"/>
          <a:ext cx="0" cy="0"/>
          <a:chOff x="0" y="0"/>
          <a:chExt cx="0" cy="0"/>
        </a:xfrm>
      </p:grpSpPr>
      <p:sp>
        <p:nvSpPr>
          <p:cNvPr id="71" name="Google Shape;71;p50"/>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50"/>
          <p:cNvSpPr txBox="1">
            <a:spLocks noGrp="1"/>
          </p:cNvSpPr>
          <p:nvPr>
            <p:ph type="body" idx="1"/>
          </p:nvPr>
        </p:nvSpPr>
        <p:spPr>
          <a:xfrm rot="5400000">
            <a:off x="4170426" y="-1482090"/>
            <a:ext cx="3766185" cy="10753725"/>
          </a:xfrm>
          <a:prstGeom prst="rect">
            <a:avLst/>
          </a:prstGeom>
          <a:noFill/>
          <a:ln>
            <a:noFill/>
          </a:ln>
        </p:spPr>
        <p:txBody>
          <a:bodyPr spcFirstLastPara="1" wrap="square" lIns="91425" tIns="45700" rIns="91425" bIns="45700" anchor="t" anchorCtr="0">
            <a:norm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73" name="Google Shape;73;p50"/>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50"/>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50"/>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6"/>
        <p:cNvGrpSpPr/>
        <p:nvPr/>
      </p:nvGrpSpPr>
      <p:grpSpPr>
        <a:xfrm>
          <a:off x="0" y="0"/>
          <a:ext cx="0" cy="0"/>
          <a:chOff x="0" y="0"/>
          <a:chExt cx="0" cy="0"/>
        </a:xfrm>
      </p:grpSpPr>
      <p:sp>
        <p:nvSpPr>
          <p:cNvPr id="77" name="Google Shape;77;p51"/>
          <p:cNvSpPr txBox="1">
            <a:spLocks noGrp="1"/>
          </p:cNvSpPr>
          <p:nvPr>
            <p:ph type="title"/>
          </p:nvPr>
        </p:nvSpPr>
        <p:spPr>
          <a:xfrm rot="5400000">
            <a:off x="7658100" y="1781175"/>
            <a:ext cx="4800600" cy="262890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51"/>
          <p:cNvSpPr txBox="1">
            <a:spLocks noGrp="1"/>
          </p:cNvSpPr>
          <p:nvPr>
            <p:ph type="body" idx="1"/>
          </p:nvPr>
        </p:nvSpPr>
        <p:spPr>
          <a:xfrm rot="5400000">
            <a:off x="1938338" y="-452437"/>
            <a:ext cx="5400675"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79" name="Google Shape;79;p51"/>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51"/>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51"/>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42"/>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2"/>
          <p:cNvSpPr txBox="1">
            <a:spLocks noGrp="1"/>
          </p:cNvSpPr>
          <p:nvPr>
            <p:ph type="body" idx="1"/>
          </p:nvPr>
        </p:nvSpPr>
        <p:spPr>
          <a:xfrm>
            <a:off x="676656" y="2011680"/>
            <a:ext cx="10753725" cy="3766185"/>
          </a:xfrm>
          <a:prstGeom prst="rect">
            <a:avLst/>
          </a:prstGeom>
          <a:noFill/>
          <a:ln>
            <a:noFill/>
          </a:ln>
        </p:spPr>
        <p:txBody>
          <a:bodyPr spcFirstLastPara="1" wrap="square" lIns="91425" tIns="45700" rIns="91425" bIns="45700" anchor="t" anchorCtr="0">
            <a:normAutofit/>
          </a:bodyPr>
          <a:lstStyle>
            <a:lvl1pPr marL="457200" lvl="0" indent="-342900" algn="l">
              <a:lnSpc>
                <a:spcPct val="85000"/>
              </a:lnSpc>
              <a:spcBef>
                <a:spcPts val="1300"/>
              </a:spcBef>
              <a:spcAft>
                <a:spcPts val="0"/>
              </a:spcAft>
              <a:buClr>
                <a:srgbClr val="262626"/>
              </a:buClr>
              <a:buSzPts val="1800"/>
              <a:buChar char=" "/>
              <a:defRPr/>
            </a:lvl1pPr>
            <a:lvl2pPr marL="914400" lvl="1" indent="-342900" algn="l">
              <a:lnSpc>
                <a:spcPct val="85000"/>
              </a:lnSpc>
              <a:spcBef>
                <a:spcPts val="600"/>
              </a:spcBef>
              <a:spcAft>
                <a:spcPts val="0"/>
              </a:spcAft>
              <a:buClr>
                <a:srgbClr val="262626"/>
              </a:buClr>
              <a:buSzPts val="1800"/>
              <a:buChar char=" "/>
              <a:defRPr/>
            </a:lvl2pPr>
            <a:lvl3pPr marL="1371600" lvl="2" indent="-342900" algn="l">
              <a:lnSpc>
                <a:spcPct val="85000"/>
              </a:lnSpc>
              <a:spcBef>
                <a:spcPts val="600"/>
              </a:spcBef>
              <a:spcAft>
                <a:spcPts val="0"/>
              </a:spcAft>
              <a:buClr>
                <a:srgbClr val="262626"/>
              </a:buClr>
              <a:buSzPts val="1800"/>
              <a:buChar char=" "/>
              <a:defRPr/>
            </a:lvl3pPr>
            <a:lvl4pPr marL="1828800" lvl="3" indent="-342900" algn="l">
              <a:lnSpc>
                <a:spcPct val="85000"/>
              </a:lnSpc>
              <a:spcBef>
                <a:spcPts val="600"/>
              </a:spcBef>
              <a:spcAft>
                <a:spcPts val="0"/>
              </a:spcAft>
              <a:buClr>
                <a:srgbClr val="262626"/>
              </a:buClr>
              <a:buSzPts val="1800"/>
              <a:buChar char=" "/>
              <a:defRPr/>
            </a:lvl4pPr>
            <a:lvl5pPr marL="2286000" lvl="4" indent="-342900" algn="l">
              <a:lnSpc>
                <a:spcPct val="85000"/>
              </a:lnSpc>
              <a:spcBef>
                <a:spcPts val="600"/>
              </a:spcBef>
              <a:spcAft>
                <a:spcPts val="0"/>
              </a:spcAft>
              <a:buClr>
                <a:srgbClr val="262626"/>
              </a:buClr>
              <a:buSzPts val="1800"/>
              <a:buChar char=" "/>
              <a:defRPr/>
            </a:lvl5pPr>
            <a:lvl6pPr marL="2743200" lvl="5" indent="-342900" algn="l">
              <a:lnSpc>
                <a:spcPct val="85000"/>
              </a:lnSpc>
              <a:spcBef>
                <a:spcPts val="600"/>
              </a:spcBef>
              <a:spcAft>
                <a:spcPts val="0"/>
              </a:spcAft>
              <a:buClr>
                <a:srgbClr val="262626"/>
              </a:buClr>
              <a:buSzPts val="1800"/>
              <a:buChar char=" "/>
              <a:defRPr/>
            </a:lvl6pPr>
            <a:lvl7pPr marL="3200400" lvl="6" indent="-342900" algn="l">
              <a:lnSpc>
                <a:spcPct val="85000"/>
              </a:lnSpc>
              <a:spcBef>
                <a:spcPts val="600"/>
              </a:spcBef>
              <a:spcAft>
                <a:spcPts val="0"/>
              </a:spcAft>
              <a:buClr>
                <a:srgbClr val="262626"/>
              </a:buClr>
              <a:buSzPts val="1800"/>
              <a:buChar char=" "/>
              <a:defRPr/>
            </a:lvl7pPr>
            <a:lvl8pPr marL="3657600" lvl="7" indent="-342900" algn="l">
              <a:lnSpc>
                <a:spcPct val="85000"/>
              </a:lnSpc>
              <a:spcBef>
                <a:spcPts val="600"/>
              </a:spcBef>
              <a:spcAft>
                <a:spcPts val="0"/>
              </a:spcAft>
              <a:buClr>
                <a:srgbClr val="262626"/>
              </a:buClr>
              <a:buSzPts val="1800"/>
              <a:buChar char=" "/>
              <a:defRPr/>
            </a:lvl8pPr>
            <a:lvl9pPr marL="4114800" lvl="8" indent="-342900" algn="l">
              <a:lnSpc>
                <a:spcPct val="85000"/>
              </a:lnSpc>
              <a:spcBef>
                <a:spcPts val="600"/>
              </a:spcBef>
              <a:spcAft>
                <a:spcPts val="0"/>
              </a:spcAft>
              <a:buClr>
                <a:srgbClr val="262626"/>
              </a:buClr>
              <a:buSzPts val="1800"/>
              <a:buChar char=" "/>
              <a:defRPr/>
            </a:lvl9pPr>
          </a:lstStyle>
          <a:p>
            <a:endParaRPr/>
          </a:p>
        </p:txBody>
      </p:sp>
      <p:sp>
        <p:nvSpPr>
          <p:cNvPr id="20" name="Google Shape;20;p42"/>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2"/>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2"/>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bg>
      <p:bgPr>
        <a:solidFill>
          <a:schemeClr val="accent1"/>
        </a:solidFill>
        <a:effectLst/>
      </p:bgPr>
    </p:bg>
    <p:spTree>
      <p:nvGrpSpPr>
        <p:cNvPr id="1" name="Shape 23"/>
        <p:cNvGrpSpPr/>
        <p:nvPr/>
      </p:nvGrpSpPr>
      <p:grpSpPr>
        <a:xfrm>
          <a:off x="0" y="0"/>
          <a:ext cx="0" cy="0"/>
          <a:chOff x="0" y="0"/>
          <a:chExt cx="0" cy="0"/>
        </a:xfrm>
      </p:grpSpPr>
      <p:sp>
        <p:nvSpPr>
          <p:cNvPr id="24" name="Google Shape;24;p43"/>
          <p:cNvSpPr txBox="1">
            <a:spLocks noGrp="1"/>
          </p:cNvSpPr>
          <p:nvPr>
            <p:ph type="title"/>
          </p:nvPr>
        </p:nvSpPr>
        <p:spPr>
          <a:xfrm>
            <a:off x="649224" y="5418667"/>
            <a:ext cx="10780776" cy="613283"/>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200"/>
              <a:buFont typeface="Calibri"/>
              <a:buNone/>
              <a:defRPr sz="32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3"/>
          <p:cNvSpPr>
            <a:spLocks noGrp="1"/>
          </p:cNvSpPr>
          <p:nvPr>
            <p:ph type="pic" idx="2"/>
          </p:nvPr>
        </p:nvSpPr>
        <p:spPr>
          <a:xfrm>
            <a:off x="0" y="0"/>
            <a:ext cx="12192000" cy="5330952"/>
          </a:xfrm>
          <a:prstGeom prst="rect">
            <a:avLst/>
          </a:prstGeom>
          <a:solidFill>
            <a:srgbClr val="D6F0E6"/>
          </a:solidFill>
          <a:ln>
            <a:noFill/>
          </a:ln>
        </p:spPr>
      </p:sp>
      <p:sp>
        <p:nvSpPr>
          <p:cNvPr id="26" name="Google Shape;26;p43"/>
          <p:cNvSpPr txBox="1">
            <a:spLocks noGrp="1"/>
          </p:cNvSpPr>
          <p:nvPr>
            <p:ph type="body" idx="1"/>
          </p:nvPr>
        </p:nvSpPr>
        <p:spPr>
          <a:xfrm>
            <a:off x="676656" y="5909735"/>
            <a:ext cx="9229344" cy="5334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300"/>
              </a:spcBef>
              <a:spcAft>
                <a:spcPts val="0"/>
              </a:spcAft>
              <a:buClr>
                <a:srgbClr val="262626"/>
              </a:buClr>
              <a:buSzPts val="1400"/>
              <a:buNone/>
              <a:defRPr sz="14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27" name="Google Shape;27;p43"/>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3"/>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3"/>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a:solidFill>
                  <a:srgbClr val="FFFFFF"/>
                </a:solidFill>
                <a:latin typeface="Calibri"/>
                <a:ea typeface="Calibri"/>
                <a:cs typeface="Calibri"/>
                <a:sym typeface="Calibri"/>
              </a:defRPr>
            </a:lvl1pPr>
            <a:lvl2pPr marL="0" lvl="1" indent="0" algn="r">
              <a:spcBef>
                <a:spcPts val="0"/>
              </a:spcBef>
              <a:buNone/>
              <a:defRPr sz="10300" b="0">
                <a:solidFill>
                  <a:srgbClr val="FFFFFF"/>
                </a:solidFill>
                <a:latin typeface="Calibri"/>
                <a:ea typeface="Calibri"/>
                <a:cs typeface="Calibri"/>
                <a:sym typeface="Calibri"/>
              </a:defRPr>
            </a:lvl2pPr>
            <a:lvl3pPr marL="0" lvl="2" indent="0" algn="r">
              <a:spcBef>
                <a:spcPts val="0"/>
              </a:spcBef>
              <a:buNone/>
              <a:defRPr sz="10300" b="0">
                <a:solidFill>
                  <a:srgbClr val="FFFFFF"/>
                </a:solidFill>
                <a:latin typeface="Calibri"/>
                <a:ea typeface="Calibri"/>
                <a:cs typeface="Calibri"/>
                <a:sym typeface="Calibri"/>
              </a:defRPr>
            </a:lvl3pPr>
            <a:lvl4pPr marL="0" lvl="3" indent="0" algn="r">
              <a:spcBef>
                <a:spcPts val="0"/>
              </a:spcBef>
              <a:buNone/>
              <a:defRPr sz="10300" b="0">
                <a:solidFill>
                  <a:srgbClr val="FFFFFF"/>
                </a:solidFill>
                <a:latin typeface="Calibri"/>
                <a:ea typeface="Calibri"/>
                <a:cs typeface="Calibri"/>
                <a:sym typeface="Calibri"/>
              </a:defRPr>
            </a:lvl4pPr>
            <a:lvl5pPr marL="0" lvl="4" indent="0" algn="r">
              <a:spcBef>
                <a:spcPts val="0"/>
              </a:spcBef>
              <a:buNone/>
              <a:defRPr sz="10300" b="0">
                <a:solidFill>
                  <a:srgbClr val="FFFFFF"/>
                </a:solidFill>
                <a:latin typeface="Calibri"/>
                <a:ea typeface="Calibri"/>
                <a:cs typeface="Calibri"/>
                <a:sym typeface="Calibri"/>
              </a:defRPr>
            </a:lvl5pPr>
            <a:lvl6pPr marL="0" lvl="5" indent="0" algn="r">
              <a:spcBef>
                <a:spcPts val="0"/>
              </a:spcBef>
              <a:buNone/>
              <a:defRPr sz="10300" b="0">
                <a:solidFill>
                  <a:srgbClr val="FFFFFF"/>
                </a:solidFill>
                <a:latin typeface="Calibri"/>
                <a:ea typeface="Calibri"/>
                <a:cs typeface="Calibri"/>
                <a:sym typeface="Calibri"/>
              </a:defRPr>
            </a:lvl6pPr>
            <a:lvl7pPr marL="0" lvl="6" indent="0" algn="r">
              <a:spcBef>
                <a:spcPts val="0"/>
              </a:spcBef>
              <a:buNone/>
              <a:defRPr sz="10300" b="0">
                <a:solidFill>
                  <a:srgbClr val="FFFFFF"/>
                </a:solidFill>
                <a:latin typeface="Calibri"/>
                <a:ea typeface="Calibri"/>
                <a:cs typeface="Calibri"/>
                <a:sym typeface="Calibri"/>
              </a:defRPr>
            </a:lvl7pPr>
            <a:lvl8pPr marL="0" lvl="7" indent="0" algn="r">
              <a:spcBef>
                <a:spcPts val="0"/>
              </a:spcBef>
              <a:buNone/>
              <a:defRPr sz="10300" b="0">
                <a:solidFill>
                  <a:srgbClr val="FFFFFF"/>
                </a:solidFill>
                <a:latin typeface="Calibri"/>
                <a:ea typeface="Calibri"/>
                <a:cs typeface="Calibri"/>
                <a:sym typeface="Calibri"/>
              </a:defRPr>
            </a:lvl8pPr>
            <a:lvl9pPr marL="0" lvl="8" indent="0" algn="r">
              <a:spcBef>
                <a:spcPts val="0"/>
              </a:spcBef>
              <a:buNone/>
              <a:defRPr sz="10300" b="0">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iapositiva de título" type="title">
  <p:cSld name="TITLE">
    <p:bg>
      <p:bgPr>
        <a:solidFill>
          <a:schemeClr val="accent1"/>
        </a:solidFill>
        <a:effectLst/>
      </p:bgPr>
    </p:bg>
    <p:spTree>
      <p:nvGrpSpPr>
        <p:cNvPr id="1" name="Shape 30"/>
        <p:cNvGrpSpPr/>
        <p:nvPr/>
      </p:nvGrpSpPr>
      <p:grpSpPr>
        <a:xfrm>
          <a:off x="0" y="0"/>
          <a:ext cx="0" cy="0"/>
          <a:chOff x="0" y="0"/>
          <a:chExt cx="0" cy="0"/>
        </a:xfrm>
      </p:grpSpPr>
      <p:sp>
        <p:nvSpPr>
          <p:cNvPr id="31" name="Google Shape;31;p44"/>
          <p:cNvSpPr/>
          <p:nvPr/>
        </p:nvSpPr>
        <p:spPr>
          <a:xfrm>
            <a:off x="0" y="0"/>
            <a:ext cx="12192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4"/>
          <p:cNvSpPr txBox="1">
            <a:spLocks noGrp="1"/>
          </p:cNvSpPr>
          <p:nvPr>
            <p:ph type="ctrTitle"/>
          </p:nvPr>
        </p:nvSpPr>
        <p:spPr>
          <a:xfrm>
            <a:off x="603504" y="770467"/>
            <a:ext cx="10782300" cy="3352800"/>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44"/>
          <p:cNvSpPr txBox="1">
            <a:spLocks noGrp="1"/>
          </p:cNvSpPr>
          <p:nvPr>
            <p:ph type="subTitle" idx="1"/>
          </p:nvPr>
        </p:nvSpPr>
        <p:spPr>
          <a:xfrm>
            <a:off x="667512" y="4206876"/>
            <a:ext cx="9228201" cy="1645920"/>
          </a:xfrm>
          <a:prstGeom prst="rect">
            <a:avLst/>
          </a:prstGeom>
          <a:noFill/>
          <a:ln>
            <a:noFill/>
          </a:ln>
        </p:spPr>
        <p:txBody>
          <a:bodyPr spcFirstLastPara="1" wrap="square" lIns="91425" tIns="45700" rIns="91425" bIns="45700" anchor="t" anchorCtr="0">
            <a:normAutofit/>
          </a:bodyPr>
          <a:lstStyle>
            <a:lvl1pPr lvl="0" algn="l">
              <a:lnSpc>
                <a:spcPct val="85000"/>
              </a:lnSpc>
              <a:spcBef>
                <a:spcPts val="1300"/>
              </a:spcBef>
              <a:spcAft>
                <a:spcPts val="0"/>
              </a:spcAft>
              <a:buClr>
                <a:srgbClr val="262626"/>
              </a:buClr>
              <a:buSzPts val="3200"/>
              <a:buNone/>
              <a:defRPr sz="3200">
                <a:solidFill>
                  <a:srgbClr val="262626"/>
                </a:solidFill>
                <a:latin typeface="Calibri"/>
                <a:ea typeface="Calibri"/>
                <a:cs typeface="Calibri"/>
                <a:sym typeface="Calibri"/>
              </a:defRPr>
            </a:lvl1pPr>
            <a:lvl2pPr lvl="1" algn="ctr">
              <a:lnSpc>
                <a:spcPct val="85000"/>
              </a:lnSpc>
              <a:spcBef>
                <a:spcPts val="600"/>
              </a:spcBef>
              <a:spcAft>
                <a:spcPts val="0"/>
              </a:spcAft>
              <a:buClr>
                <a:srgbClr val="262626"/>
              </a:buClr>
              <a:buSzPts val="2800"/>
              <a:buNone/>
              <a:defRPr sz="2800"/>
            </a:lvl2pPr>
            <a:lvl3pPr lvl="2" algn="ctr">
              <a:lnSpc>
                <a:spcPct val="85000"/>
              </a:lnSpc>
              <a:spcBef>
                <a:spcPts val="600"/>
              </a:spcBef>
              <a:spcAft>
                <a:spcPts val="0"/>
              </a:spcAft>
              <a:buClr>
                <a:srgbClr val="262626"/>
              </a:buClr>
              <a:buSzPts val="2400"/>
              <a:buNone/>
              <a:defRPr sz="2400"/>
            </a:lvl3pPr>
            <a:lvl4pPr lvl="3" algn="ctr">
              <a:lnSpc>
                <a:spcPct val="85000"/>
              </a:lnSpc>
              <a:spcBef>
                <a:spcPts val="600"/>
              </a:spcBef>
              <a:spcAft>
                <a:spcPts val="0"/>
              </a:spcAft>
              <a:buClr>
                <a:srgbClr val="262626"/>
              </a:buClr>
              <a:buSzPts val="2000"/>
              <a:buNone/>
              <a:defRPr sz="2000"/>
            </a:lvl4pPr>
            <a:lvl5pPr lvl="4" algn="ctr">
              <a:lnSpc>
                <a:spcPct val="85000"/>
              </a:lnSpc>
              <a:spcBef>
                <a:spcPts val="600"/>
              </a:spcBef>
              <a:spcAft>
                <a:spcPts val="0"/>
              </a:spcAft>
              <a:buClr>
                <a:srgbClr val="262626"/>
              </a:buClr>
              <a:buSzPts val="2000"/>
              <a:buNone/>
              <a:defRPr sz="2000"/>
            </a:lvl5pPr>
            <a:lvl6pPr lvl="5" algn="ctr">
              <a:lnSpc>
                <a:spcPct val="85000"/>
              </a:lnSpc>
              <a:spcBef>
                <a:spcPts val="600"/>
              </a:spcBef>
              <a:spcAft>
                <a:spcPts val="0"/>
              </a:spcAft>
              <a:buClr>
                <a:srgbClr val="262626"/>
              </a:buClr>
              <a:buSzPts val="2000"/>
              <a:buNone/>
              <a:defRPr sz="2000"/>
            </a:lvl6pPr>
            <a:lvl7pPr lvl="6" algn="ctr">
              <a:lnSpc>
                <a:spcPct val="85000"/>
              </a:lnSpc>
              <a:spcBef>
                <a:spcPts val="600"/>
              </a:spcBef>
              <a:spcAft>
                <a:spcPts val="0"/>
              </a:spcAft>
              <a:buClr>
                <a:srgbClr val="262626"/>
              </a:buClr>
              <a:buSzPts val="2000"/>
              <a:buNone/>
              <a:defRPr sz="2000"/>
            </a:lvl7pPr>
            <a:lvl8pPr lvl="7" algn="ctr">
              <a:lnSpc>
                <a:spcPct val="85000"/>
              </a:lnSpc>
              <a:spcBef>
                <a:spcPts val="600"/>
              </a:spcBef>
              <a:spcAft>
                <a:spcPts val="0"/>
              </a:spcAft>
              <a:buClr>
                <a:srgbClr val="262626"/>
              </a:buClr>
              <a:buSzPts val="2000"/>
              <a:buNone/>
              <a:defRPr sz="2000"/>
            </a:lvl8pPr>
            <a:lvl9pPr lvl="8" algn="ctr">
              <a:lnSpc>
                <a:spcPct val="85000"/>
              </a:lnSpc>
              <a:spcBef>
                <a:spcPts val="600"/>
              </a:spcBef>
              <a:spcAft>
                <a:spcPts val="0"/>
              </a:spcAft>
              <a:buClr>
                <a:srgbClr val="262626"/>
              </a:buClr>
              <a:buSzPts val="2000"/>
              <a:buNone/>
              <a:defRPr sz="2000"/>
            </a:lvl9pPr>
          </a:lstStyle>
          <a:p>
            <a:endParaRPr/>
          </a:p>
        </p:txBody>
      </p:sp>
      <p:sp>
        <p:nvSpPr>
          <p:cNvPr id="34" name="Google Shape;34;p44"/>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44"/>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44"/>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a:solidFill>
                  <a:srgbClr val="FFFFFF"/>
                </a:solidFill>
                <a:latin typeface="Calibri"/>
                <a:ea typeface="Calibri"/>
                <a:cs typeface="Calibri"/>
                <a:sym typeface="Calibri"/>
              </a:defRPr>
            </a:lvl1pPr>
            <a:lvl2pPr marL="0" lvl="1" indent="0" algn="r">
              <a:spcBef>
                <a:spcPts val="0"/>
              </a:spcBef>
              <a:buNone/>
              <a:defRPr sz="10300" b="0">
                <a:solidFill>
                  <a:srgbClr val="FFFFFF"/>
                </a:solidFill>
                <a:latin typeface="Calibri"/>
                <a:ea typeface="Calibri"/>
                <a:cs typeface="Calibri"/>
                <a:sym typeface="Calibri"/>
              </a:defRPr>
            </a:lvl2pPr>
            <a:lvl3pPr marL="0" lvl="2" indent="0" algn="r">
              <a:spcBef>
                <a:spcPts val="0"/>
              </a:spcBef>
              <a:buNone/>
              <a:defRPr sz="10300" b="0">
                <a:solidFill>
                  <a:srgbClr val="FFFFFF"/>
                </a:solidFill>
                <a:latin typeface="Calibri"/>
                <a:ea typeface="Calibri"/>
                <a:cs typeface="Calibri"/>
                <a:sym typeface="Calibri"/>
              </a:defRPr>
            </a:lvl3pPr>
            <a:lvl4pPr marL="0" lvl="3" indent="0" algn="r">
              <a:spcBef>
                <a:spcPts val="0"/>
              </a:spcBef>
              <a:buNone/>
              <a:defRPr sz="10300" b="0">
                <a:solidFill>
                  <a:srgbClr val="FFFFFF"/>
                </a:solidFill>
                <a:latin typeface="Calibri"/>
                <a:ea typeface="Calibri"/>
                <a:cs typeface="Calibri"/>
                <a:sym typeface="Calibri"/>
              </a:defRPr>
            </a:lvl4pPr>
            <a:lvl5pPr marL="0" lvl="4" indent="0" algn="r">
              <a:spcBef>
                <a:spcPts val="0"/>
              </a:spcBef>
              <a:buNone/>
              <a:defRPr sz="10300" b="0">
                <a:solidFill>
                  <a:srgbClr val="FFFFFF"/>
                </a:solidFill>
                <a:latin typeface="Calibri"/>
                <a:ea typeface="Calibri"/>
                <a:cs typeface="Calibri"/>
                <a:sym typeface="Calibri"/>
              </a:defRPr>
            </a:lvl5pPr>
            <a:lvl6pPr marL="0" lvl="5" indent="0" algn="r">
              <a:spcBef>
                <a:spcPts val="0"/>
              </a:spcBef>
              <a:buNone/>
              <a:defRPr sz="10300" b="0">
                <a:solidFill>
                  <a:srgbClr val="FFFFFF"/>
                </a:solidFill>
                <a:latin typeface="Calibri"/>
                <a:ea typeface="Calibri"/>
                <a:cs typeface="Calibri"/>
                <a:sym typeface="Calibri"/>
              </a:defRPr>
            </a:lvl6pPr>
            <a:lvl7pPr marL="0" lvl="6" indent="0" algn="r">
              <a:spcBef>
                <a:spcPts val="0"/>
              </a:spcBef>
              <a:buNone/>
              <a:defRPr sz="10300" b="0">
                <a:solidFill>
                  <a:srgbClr val="FFFFFF"/>
                </a:solidFill>
                <a:latin typeface="Calibri"/>
                <a:ea typeface="Calibri"/>
                <a:cs typeface="Calibri"/>
                <a:sym typeface="Calibri"/>
              </a:defRPr>
            </a:lvl7pPr>
            <a:lvl8pPr marL="0" lvl="7" indent="0" algn="r">
              <a:spcBef>
                <a:spcPts val="0"/>
              </a:spcBef>
              <a:buNone/>
              <a:defRPr sz="10300" b="0">
                <a:solidFill>
                  <a:srgbClr val="FFFFFF"/>
                </a:solidFill>
                <a:latin typeface="Calibri"/>
                <a:ea typeface="Calibri"/>
                <a:cs typeface="Calibri"/>
                <a:sym typeface="Calibri"/>
              </a:defRPr>
            </a:lvl8pPr>
            <a:lvl9pPr marL="0" lvl="8" indent="0" algn="r">
              <a:spcBef>
                <a:spcPts val="0"/>
              </a:spcBef>
              <a:buNone/>
              <a:defRPr sz="10300" b="0">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7"/>
        <p:cNvGrpSpPr/>
        <p:nvPr/>
      </p:nvGrpSpPr>
      <p:grpSpPr>
        <a:xfrm>
          <a:off x="0" y="0"/>
          <a:ext cx="0" cy="0"/>
          <a:chOff x="0" y="0"/>
          <a:chExt cx="0" cy="0"/>
        </a:xfrm>
      </p:grpSpPr>
      <p:sp>
        <p:nvSpPr>
          <p:cNvPr id="38" name="Google Shape;38;p45"/>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45"/>
          <p:cNvSpPr txBox="1">
            <a:spLocks noGrp="1"/>
          </p:cNvSpPr>
          <p:nvPr>
            <p:ph type="body" idx="1"/>
          </p:nvPr>
        </p:nvSpPr>
        <p:spPr>
          <a:xfrm>
            <a:off x="676656" y="1998134"/>
            <a:ext cx="4663440" cy="3767328"/>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40" name="Google Shape;40;p45"/>
          <p:cNvSpPr txBox="1">
            <a:spLocks noGrp="1"/>
          </p:cNvSpPr>
          <p:nvPr>
            <p:ph type="body" idx="2"/>
          </p:nvPr>
        </p:nvSpPr>
        <p:spPr>
          <a:xfrm>
            <a:off x="6011330" y="1998134"/>
            <a:ext cx="4663440" cy="3767328"/>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41" name="Google Shape;41;p45"/>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45"/>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45"/>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4"/>
        <p:cNvGrpSpPr/>
        <p:nvPr/>
      </p:nvGrpSpPr>
      <p:grpSpPr>
        <a:xfrm>
          <a:off x="0" y="0"/>
          <a:ext cx="0" cy="0"/>
          <a:chOff x="0" y="0"/>
          <a:chExt cx="0" cy="0"/>
        </a:xfrm>
      </p:grpSpPr>
      <p:sp>
        <p:nvSpPr>
          <p:cNvPr id="45" name="Google Shape;45;p46"/>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46"/>
          <p:cNvSpPr txBox="1">
            <a:spLocks noGrp="1"/>
          </p:cNvSpPr>
          <p:nvPr>
            <p:ph type="body" idx="1"/>
          </p:nvPr>
        </p:nvSpPr>
        <p:spPr>
          <a:xfrm>
            <a:off x="676656" y="2040467"/>
            <a:ext cx="4663440" cy="723400"/>
          </a:xfrm>
          <a:prstGeom prst="rect">
            <a:avLst/>
          </a:prstGeom>
          <a:noFill/>
          <a:ln>
            <a:noFill/>
          </a:ln>
        </p:spPr>
        <p:txBody>
          <a:bodyPr spcFirstLastPara="1" wrap="square" lIns="91425" tIns="45700" rIns="91425" bIns="45700" anchor="ctr" anchorCtr="0">
            <a:norm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47" name="Google Shape;47;p46"/>
          <p:cNvSpPr txBox="1">
            <a:spLocks noGrp="1"/>
          </p:cNvSpPr>
          <p:nvPr>
            <p:ph type="body" idx="2"/>
          </p:nvPr>
        </p:nvSpPr>
        <p:spPr>
          <a:xfrm>
            <a:off x="676656" y="2753084"/>
            <a:ext cx="4663440" cy="3200400"/>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48" name="Google Shape;48;p46"/>
          <p:cNvSpPr txBox="1">
            <a:spLocks noGrp="1"/>
          </p:cNvSpPr>
          <p:nvPr>
            <p:ph type="body" idx="3"/>
          </p:nvPr>
        </p:nvSpPr>
        <p:spPr>
          <a:xfrm>
            <a:off x="6007608" y="2038435"/>
            <a:ext cx="4663440" cy="722376"/>
          </a:xfrm>
          <a:prstGeom prst="rect">
            <a:avLst/>
          </a:prstGeom>
          <a:noFill/>
          <a:ln>
            <a:noFill/>
          </a:ln>
        </p:spPr>
        <p:txBody>
          <a:bodyPr spcFirstLastPara="1" wrap="square" lIns="91425" tIns="45700" rIns="91425" bIns="45700" anchor="ctr" anchorCtr="0">
            <a:normAutofit/>
          </a:bodyPr>
          <a:lstStyle>
            <a:lvl1pPr marL="457200" lvl="0" indent="-228600" algn="l">
              <a:lnSpc>
                <a:spcPct val="85000"/>
              </a:lnSpc>
              <a:spcBef>
                <a:spcPts val="1300"/>
              </a:spcBef>
              <a:spcAft>
                <a:spcPts val="0"/>
              </a:spcAft>
              <a:buClr>
                <a:srgbClr val="262626"/>
              </a:buClr>
              <a:buSzPts val="2200"/>
              <a:buNone/>
              <a:defRPr sz="2200" b="0" cap="none">
                <a:solidFill>
                  <a:srgbClr val="262626"/>
                </a:solidFill>
                <a:latin typeface="Calibri"/>
                <a:ea typeface="Calibri"/>
                <a:cs typeface="Calibri"/>
                <a:sym typeface="Calibri"/>
              </a:defRPr>
            </a:lvl1pPr>
            <a:lvl2pPr marL="914400" lvl="1" indent="-228600" algn="l">
              <a:lnSpc>
                <a:spcPct val="85000"/>
              </a:lnSpc>
              <a:spcBef>
                <a:spcPts val="600"/>
              </a:spcBef>
              <a:spcAft>
                <a:spcPts val="0"/>
              </a:spcAft>
              <a:buClr>
                <a:srgbClr val="262626"/>
              </a:buClr>
              <a:buSzPts val="2000"/>
              <a:buNone/>
              <a:defRPr sz="2000" b="1"/>
            </a:lvl2pPr>
            <a:lvl3pPr marL="1371600" lvl="2" indent="-228600" algn="l">
              <a:lnSpc>
                <a:spcPct val="85000"/>
              </a:lnSpc>
              <a:spcBef>
                <a:spcPts val="600"/>
              </a:spcBef>
              <a:spcAft>
                <a:spcPts val="0"/>
              </a:spcAft>
              <a:buClr>
                <a:srgbClr val="262626"/>
              </a:buClr>
              <a:buSzPts val="1800"/>
              <a:buNone/>
              <a:defRPr sz="1800" b="1"/>
            </a:lvl3pPr>
            <a:lvl4pPr marL="1828800" lvl="3" indent="-228600" algn="l">
              <a:lnSpc>
                <a:spcPct val="85000"/>
              </a:lnSpc>
              <a:spcBef>
                <a:spcPts val="600"/>
              </a:spcBef>
              <a:spcAft>
                <a:spcPts val="0"/>
              </a:spcAft>
              <a:buClr>
                <a:srgbClr val="262626"/>
              </a:buClr>
              <a:buSzPts val="1600"/>
              <a:buNone/>
              <a:defRPr sz="1600" b="1"/>
            </a:lvl4pPr>
            <a:lvl5pPr marL="2286000" lvl="4" indent="-228600" algn="l">
              <a:lnSpc>
                <a:spcPct val="85000"/>
              </a:lnSpc>
              <a:spcBef>
                <a:spcPts val="600"/>
              </a:spcBef>
              <a:spcAft>
                <a:spcPts val="0"/>
              </a:spcAft>
              <a:buClr>
                <a:srgbClr val="262626"/>
              </a:buClr>
              <a:buSzPts val="1600"/>
              <a:buNone/>
              <a:defRPr sz="1600" b="1"/>
            </a:lvl5pPr>
            <a:lvl6pPr marL="2743200" lvl="5" indent="-228600" algn="l">
              <a:lnSpc>
                <a:spcPct val="85000"/>
              </a:lnSpc>
              <a:spcBef>
                <a:spcPts val="600"/>
              </a:spcBef>
              <a:spcAft>
                <a:spcPts val="0"/>
              </a:spcAft>
              <a:buClr>
                <a:srgbClr val="262626"/>
              </a:buClr>
              <a:buSzPts val="1600"/>
              <a:buNone/>
              <a:defRPr sz="1600" b="1"/>
            </a:lvl6pPr>
            <a:lvl7pPr marL="3200400" lvl="6" indent="-228600" algn="l">
              <a:lnSpc>
                <a:spcPct val="85000"/>
              </a:lnSpc>
              <a:spcBef>
                <a:spcPts val="600"/>
              </a:spcBef>
              <a:spcAft>
                <a:spcPts val="0"/>
              </a:spcAft>
              <a:buClr>
                <a:srgbClr val="262626"/>
              </a:buClr>
              <a:buSzPts val="1600"/>
              <a:buNone/>
              <a:defRPr sz="1600" b="1"/>
            </a:lvl7pPr>
            <a:lvl8pPr marL="3657600" lvl="7" indent="-228600" algn="l">
              <a:lnSpc>
                <a:spcPct val="85000"/>
              </a:lnSpc>
              <a:spcBef>
                <a:spcPts val="600"/>
              </a:spcBef>
              <a:spcAft>
                <a:spcPts val="0"/>
              </a:spcAft>
              <a:buClr>
                <a:srgbClr val="262626"/>
              </a:buClr>
              <a:buSzPts val="1600"/>
              <a:buNone/>
              <a:defRPr sz="1600" b="1"/>
            </a:lvl8pPr>
            <a:lvl9pPr marL="4114800" lvl="8" indent="-228600" algn="l">
              <a:lnSpc>
                <a:spcPct val="85000"/>
              </a:lnSpc>
              <a:spcBef>
                <a:spcPts val="600"/>
              </a:spcBef>
              <a:spcAft>
                <a:spcPts val="0"/>
              </a:spcAft>
              <a:buClr>
                <a:srgbClr val="262626"/>
              </a:buClr>
              <a:buSzPts val="1600"/>
              <a:buNone/>
              <a:defRPr sz="1600" b="1"/>
            </a:lvl9pPr>
          </a:lstStyle>
          <a:p>
            <a:endParaRPr/>
          </a:p>
        </p:txBody>
      </p:sp>
      <p:sp>
        <p:nvSpPr>
          <p:cNvPr id="49" name="Google Shape;49;p46"/>
          <p:cNvSpPr txBox="1">
            <a:spLocks noGrp="1"/>
          </p:cNvSpPr>
          <p:nvPr>
            <p:ph type="body" idx="4"/>
          </p:nvPr>
        </p:nvSpPr>
        <p:spPr>
          <a:xfrm>
            <a:off x="6007608" y="2750990"/>
            <a:ext cx="4663440" cy="3200400"/>
          </a:xfrm>
          <a:prstGeom prst="rect">
            <a:avLst/>
          </a:prstGeom>
          <a:noFill/>
          <a:ln>
            <a:noFill/>
          </a:ln>
        </p:spPr>
        <p:txBody>
          <a:bodyPr spcFirstLastPara="1" wrap="square" lIns="91425" tIns="45700" rIns="91425" bIns="45700" anchor="t" anchorCtr="0">
            <a:normAutofit/>
          </a:bodyPr>
          <a:lstStyle>
            <a:lvl1pPr marL="457200" lvl="0" indent="-381000" algn="l">
              <a:lnSpc>
                <a:spcPct val="85000"/>
              </a:lnSpc>
              <a:spcBef>
                <a:spcPts val="1300"/>
              </a:spcBef>
              <a:spcAft>
                <a:spcPts val="0"/>
              </a:spcAft>
              <a:buClr>
                <a:srgbClr val="262626"/>
              </a:buClr>
              <a:buSzPts val="2400"/>
              <a:buChar char=" "/>
              <a:defRPr sz="2400"/>
            </a:lvl1pPr>
            <a:lvl2pPr marL="914400" lvl="1" indent="-355600" algn="l">
              <a:lnSpc>
                <a:spcPct val="85000"/>
              </a:lnSpc>
              <a:spcBef>
                <a:spcPts val="600"/>
              </a:spcBef>
              <a:spcAft>
                <a:spcPts val="0"/>
              </a:spcAft>
              <a:buClr>
                <a:srgbClr val="262626"/>
              </a:buClr>
              <a:buSzPts val="2000"/>
              <a:buChar char=" "/>
              <a:defRPr sz="2000"/>
            </a:lvl2pPr>
            <a:lvl3pPr marL="1371600" lvl="2" indent="-342900" algn="l">
              <a:lnSpc>
                <a:spcPct val="85000"/>
              </a:lnSpc>
              <a:spcBef>
                <a:spcPts val="600"/>
              </a:spcBef>
              <a:spcAft>
                <a:spcPts val="0"/>
              </a:spcAft>
              <a:buClr>
                <a:srgbClr val="262626"/>
              </a:buClr>
              <a:buSzPts val="1800"/>
              <a:buChar char=" "/>
              <a:defRPr sz="1800"/>
            </a:lvl3pPr>
            <a:lvl4pPr marL="1828800" lvl="3" indent="-330200" algn="l">
              <a:lnSpc>
                <a:spcPct val="85000"/>
              </a:lnSpc>
              <a:spcBef>
                <a:spcPts val="600"/>
              </a:spcBef>
              <a:spcAft>
                <a:spcPts val="0"/>
              </a:spcAft>
              <a:buClr>
                <a:srgbClr val="262626"/>
              </a:buClr>
              <a:buSzPts val="1600"/>
              <a:buChar char=" "/>
              <a:defRPr sz="1600"/>
            </a:lvl4pPr>
            <a:lvl5pPr marL="2286000" lvl="4" indent="-330200" algn="l">
              <a:lnSpc>
                <a:spcPct val="85000"/>
              </a:lnSpc>
              <a:spcBef>
                <a:spcPts val="600"/>
              </a:spcBef>
              <a:spcAft>
                <a:spcPts val="0"/>
              </a:spcAft>
              <a:buClr>
                <a:srgbClr val="262626"/>
              </a:buClr>
              <a:buSzPts val="1600"/>
              <a:buChar char=" "/>
              <a:defRPr sz="1600"/>
            </a:lvl5pPr>
            <a:lvl6pPr marL="2743200" lvl="5" indent="-330200" algn="l">
              <a:lnSpc>
                <a:spcPct val="85000"/>
              </a:lnSpc>
              <a:spcBef>
                <a:spcPts val="600"/>
              </a:spcBef>
              <a:spcAft>
                <a:spcPts val="0"/>
              </a:spcAft>
              <a:buClr>
                <a:srgbClr val="262626"/>
              </a:buClr>
              <a:buSzPts val="1600"/>
              <a:buChar char=" "/>
              <a:defRPr sz="1600"/>
            </a:lvl6pPr>
            <a:lvl7pPr marL="3200400" lvl="6" indent="-330200" algn="l">
              <a:lnSpc>
                <a:spcPct val="85000"/>
              </a:lnSpc>
              <a:spcBef>
                <a:spcPts val="600"/>
              </a:spcBef>
              <a:spcAft>
                <a:spcPts val="0"/>
              </a:spcAft>
              <a:buClr>
                <a:srgbClr val="262626"/>
              </a:buClr>
              <a:buSzPts val="1600"/>
              <a:buChar char=" "/>
              <a:defRPr sz="1600"/>
            </a:lvl7pPr>
            <a:lvl8pPr marL="3657600" lvl="7" indent="-330200" algn="l">
              <a:lnSpc>
                <a:spcPct val="85000"/>
              </a:lnSpc>
              <a:spcBef>
                <a:spcPts val="600"/>
              </a:spcBef>
              <a:spcAft>
                <a:spcPts val="0"/>
              </a:spcAft>
              <a:buClr>
                <a:srgbClr val="262626"/>
              </a:buClr>
              <a:buSzPts val="1600"/>
              <a:buChar char=" "/>
              <a:defRPr sz="1600"/>
            </a:lvl8pPr>
            <a:lvl9pPr marL="4114800" lvl="8" indent="-330200" algn="l">
              <a:lnSpc>
                <a:spcPct val="85000"/>
              </a:lnSpc>
              <a:spcBef>
                <a:spcPts val="600"/>
              </a:spcBef>
              <a:spcAft>
                <a:spcPts val="0"/>
              </a:spcAft>
              <a:buClr>
                <a:srgbClr val="262626"/>
              </a:buClr>
              <a:buSzPts val="1600"/>
              <a:buChar char=" "/>
              <a:defRPr sz="1600"/>
            </a:lvl9pPr>
          </a:lstStyle>
          <a:p>
            <a:endParaRPr/>
          </a:p>
        </p:txBody>
      </p:sp>
      <p:sp>
        <p:nvSpPr>
          <p:cNvPr id="50" name="Google Shape;50;p46"/>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46"/>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6"/>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53"/>
        <p:cNvGrpSpPr/>
        <p:nvPr/>
      </p:nvGrpSpPr>
      <p:grpSpPr>
        <a:xfrm>
          <a:off x="0" y="0"/>
          <a:ext cx="0" cy="0"/>
          <a:chOff x="0" y="0"/>
          <a:chExt cx="0" cy="0"/>
        </a:xfrm>
      </p:grpSpPr>
      <p:sp>
        <p:nvSpPr>
          <p:cNvPr id="54" name="Google Shape;54;p47"/>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47"/>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47"/>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47"/>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8"/>
        <p:cNvGrpSpPr/>
        <p:nvPr/>
      </p:nvGrpSpPr>
      <p:grpSpPr>
        <a:xfrm>
          <a:off x="0" y="0"/>
          <a:ext cx="0" cy="0"/>
          <a:chOff x="0" y="0"/>
          <a:chExt cx="0" cy="0"/>
        </a:xfrm>
      </p:grpSpPr>
      <p:sp>
        <p:nvSpPr>
          <p:cNvPr id="59" name="Google Shape;59;p48"/>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48"/>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48"/>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62"/>
        <p:cNvGrpSpPr/>
        <p:nvPr/>
      </p:nvGrpSpPr>
      <p:grpSpPr>
        <a:xfrm>
          <a:off x="0" y="0"/>
          <a:ext cx="0" cy="0"/>
          <a:chOff x="0" y="0"/>
          <a:chExt cx="0" cy="0"/>
        </a:xfrm>
      </p:grpSpPr>
      <p:sp>
        <p:nvSpPr>
          <p:cNvPr id="63" name="Google Shape;63;p49"/>
          <p:cNvSpPr/>
          <p:nvPr/>
        </p:nvSpPr>
        <p:spPr>
          <a:xfrm>
            <a:off x="7620000" y="0"/>
            <a:ext cx="4572000"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9"/>
          <p:cNvSpPr txBox="1">
            <a:spLocks noGrp="1"/>
          </p:cNvSpPr>
          <p:nvPr>
            <p:ph type="title"/>
          </p:nvPr>
        </p:nvSpPr>
        <p:spPr>
          <a:xfrm>
            <a:off x="8261404" y="542282"/>
            <a:ext cx="3383280" cy="192024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4000"/>
              <a:buFont typeface="Calibri"/>
              <a:buNone/>
              <a:defRPr sz="40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49"/>
          <p:cNvSpPr txBox="1">
            <a:spLocks noGrp="1"/>
          </p:cNvSpPr>
          <p:nvPr>
            <p:ph type="body" idx="1"/>
          </p:nvPr>
        </p:nvSpPr>
        <p:spPr>
          <a:xfrm>
            <a:off x="762000" y="762000"/>
            <a:ext cx="6096000" cy="4572000"/>
          </a:xfrm>
          <a:prstGeom prst="rect">
            <a:avLst/>
          </a:prstGeom>
          <a:noFill/>
          <a:ln>
            <a:noFill/>
          </a:ln>
        </p:spPr>
        <p:txBody>
          <a:bodyPr spcFirstLastPara="1" wrap="square" lIns="91425" tIns="45700" rIns="91425" bIns="45700" anchor="t" anchorCtr="0">
            <a:normAutofit/>
          </a:bodyPr>
          <a:lstStyle>
            <a:lvl1pPr marL="457200" lvl="0" indent="-431800" algn="l">
              <a:lnSpc>
                <a:spcPct val="85000"/>
              </a:lnSpc>
              <a:spcBef>
                <a:spcPts val="1300"/>
              </a:spcBef>
              <a:spcAft>
                <a:spcPts val="0"/>
              </a:spcAft>
              <a:buClr>
                <a:srgbClr val="262626"/>
              </a:buClr>
              <a:buSzPts val="3200"/>
              <a:buChar char=" "/>
              <a:defRPr sz="3200"/>
            </a:lvl1pPr>
            <a:lvl2pPr marL="914400" lvl="1" indent="-406400" algn="l">
              <a:lnSpc>
                <a:spcPct val="85000"/>
              </a:lnSpc>
              <a:spcBef>
                <a:spcPts val="600"/>
              </a:spcBef>
              <a:spcAft>
                <a:spcPts val="0"/>
              </a:spcAft>
              <a:buClr>
                <a:srgbClr val="262626"/>
              </a:buClr>
              <a:buSzPts val="2800"/>
              <a:buChar char=" "/>
              <a:defRPr sz="2800"/>
            </a:lvl2pPr>
            <a:lvl3pPr marL="1371600" lvl="2" indent="-381000" algn="l">
              <a:lnSpc>
                <a:spcPct val="85000"/>
              </a:lnSpc>
              <a:spcBef>
                <a:spcPts val="600"/>
              </a:spcBef>
              <a:spcAft>
                <a:spcPts val="0"/>
              </a:spcAft>
              <a:buClr>
                <a:srgbClr val="262626"/>
              </a:buClr>
              <a:buSzPts val="2400"/>
              <a:buChar char=" "/>
              <a:defRPr sz="2400"/>
            </a:lvl3pPr>
            <a:lvl4pPr marL="1828800" lvl="3" indent="-355600" algn="l">
              <a:lnSpc>
                <a:spcPct val="85000"/>
              </a:lnSpc>
              <a:spcBef>
                <a:spcPts val="600"/>
              </a:spcBef>
              <a:spcAft>
                <a:spcPts val="0"/>
              </a:spcAft>
              <a:buClr>
                <a:srgbClr val="262626"/>
              </a:buClr>
              <a:buSzPts val="2000"/>
              <a:buChar char=" "/>
              <a:defRPr sz="2000"/>
            </a:lvl4pPr>
            <a:lvl5pPr marL="2286000" lvl="4" indent="-355600" algn="l">
              <a:lnSpc>
                <a:spcPct val="85000"/>
              </a:lnSpc>
              <a:spcBef>
                <a:spcPts val="600"/>
              </a:spcBef>
              <a:spcAft>
                <a:spcPts val="0"/>
              </a:spcAft>
              <a:buClr>
                <a:srgbClr val="262626"/>
              </a:buClr>
              <a:buSzPts val="2000"/>
              <a:buChar char=" "/>
              <a:defRPr sz="2000"/>
            </a:lvl5pPr>
            <a:lvl6pPr marL="2743200" lvl="5" indent="-355600" algn="l">
              <a:lnSpc>
                <a:spcPct val="85000"/>
              </a:lnSpc>
              <a:spcBef>
                <a:spcPts val="600"/>
              </a:spcBef>
              <a:spcAft>
                <a:spcPts val="0"/>
              </a:spcAft>
              <a:buClr>
                <a:srgbClr val="262626"/>
              </a:buClr>
              <a:buSzPts val="2000"/>
              <a:buChar char=" "/>
              <a:defRPr sz="2000"/>
            </a:lvl6pPr>
            <a:lvl7pPr marL="3200400" lvl="6" indent="-355600" algn="l">
              <a:lnSpc>
                <a:spcPct val="85000"/>
              </a:lnSpc>
              <a:spcBef>
                <a:spcPts val="600"/>
              </a:spcBef>
              <a:spcAft>
                <a:spcPts val="0"/>
              </a:spcAft>
              <a:buClr>
                <a:srgbClr val="262626"/>
              </a:buClr>
              <a:buSzPts val="2000"/>
              <a:buChar char=" "/>
              <a:defRPr sz="2000"/>
            </a:lvl7pPr>
            <a:lvl8pPr marL="3657600" lvl="7" indent="-355600" algn="l">
              <a:lnSpc>
                <a:spcPct val="85000"/>
              </a:lnSpc>
              <a:spcBef>
                <a:spcPts val="600"/>
              </a:spcBef>
              <a:spcAft>
                <a:spcPts val="0"/>
              </a:spcAft>
              <a:buClr>
                <a:srgbClr val="262626"/>
              </a:buClr>
              <a:buSzPts val="2000"/>
              <a:buChar char=" "/>
              <a:defRPr sz="2000"/>
            </a:lvl8pPr>
            <a:lvl9pPr marL="4114800" lvl="8" indent="-355600" algn="l">
              <a:lnSpc>
                <a:spcPct val="85000"/>
              </a:lnSpc>
              <a:spcBef>
                <a:spcPts val="600"/>
              </a:spcBef>
              <a:spcAft>
                <a:spcPts val="0"/>
              </a:spcAft>
              <a:buClr>
                <a:srgbClr val="262626"/>
              </a:buClr>
              <a:buSzPts val="2000"/>
              <a:buChar char=" "/>
              <a:defRPr sz="2000"/>
            </a:lvl9pPr>
          </a:lstStyle>
          <a:p>
            <a:endParaRPr/>
          </a:p>
        </p:txBody>
      </p:sp>
      <p:sp>
        <p:nvSpPr>
          <p:cNvPr id="66" name="Google Shape;66;p49"/>
          <p:cNvSpPr txBox="1">
            <a:spLocks noGrp="1"/>
          </p:cNvSpPr>
          <p:nvPr>
            <p:ph type="body" idx="2"/>
          </p:nvPr>
        </p:nvSpPr>
        <p:spPr>
          <a:xfrm>
            <a:off x="8275982" y="2511813"/>
            <a:ext cx="3398520" cy="3126987"/>
          </a:xfrm>
          <a:prstGeom prst="rect">
            <a:avLst/>
          </a:prstGeom>
          <a:noFill/>
          <a:ln>
            <a:noFill/>
          </a:ln>
        </p:spPr>
        <p:txBody>
          <a:bodyPr spcFirstLastPara="1" wrap="square" lIns="91425" tIns="45700" rIns="91425" bIns="45700" anchor="t" anchorCtr="0">
            <a:normAutofit/>
          </a:bodyPr>
          <a:lstStyle>
            <a:lvl1pPr marL="457200" marR="0" lvl="0" indent="-228600" algn="l">
              <a:lnSpc>
                <a:spcPct val="100000"/>
              </a:lnSpc>
              <a:spcBef>
                <a:spcPts val="1200"/>
              </a:spcBef>
              <a:spcAft>
                <a:spcPts val="0"/>
              </a:spcAft>
              <a:buClr>
                <a:srgbClr val="262626"/>
              </a:buClr>
              <a:buSzPts val="1800"/>
              <a:buFont typeface="Calibri"/>
              <a:buNone/>
              <a:defRPr sz="1800">
                <a:solidFill>
                  <a:srgbClr val="262626"/>
                </a:solidFill>
              </a:defRPr>
            </a:lvl1pPr>
            <a:lvl2pPr marL="914400" lvl="1" indent="-228600" algn="l">
              <a:lnSpc>
                <a:spcPct val="85000"/>
              </a:lnSpc>
              <a:spcBef>
                <a:spcPts val="600"/>
              </a:spcBef>
              <a:spcAft>
                <a:spcPts val="0"/>
              </a:spcAft>
              <a:buClr>
                <a:srgbClr val="262626"/>
              </a:buClr>
              <a:buSzPts val="1200"/>
              <a:buNone/>
              <a:defRPr sz="1200"/>
            </a:lvl2pPr>
            <a:lvl3pPr marL="1371600" lvl="2" indent="-228600" algn="l">
              <a:lnSpc>
                <a:spcPct val="85000"/>
              </a:lnSpc>
              <a:spcBef>
                <a:spcPts val="600"/>
              </a:spcBef>
              <a:spcAft>
                <a:spcPts val="0"/>
              </a:spcAft>
              <a:buClr>
                <a:srgbClr val="262626"/>
              </a:buClr>
              <a:buSzPts val="1000"/>
              <a:buNone/>
              <a:defRPr sz="1000"/>
            </a:lvl3pPr>
            <a:lvl4pPr marL="1828800" lvl="3" indent="-228600" algn="l">
              <a:lnSpc>
                <a:spcPct val="85000"/>
              </a:lnSpc>
              <a:spcBef>
                <a:spcPts val="600"/>
              </a:spcBef>
              <a:spcAft>
                <a:spcPts val="0"/>
              </a:spcAft>
              <a:buClr>
                <a:srgbClr val="262626"/>
              </a:buClr>
              <a:buSzPts val="900"/>
              <a:buNone/>
              <a:defRPr sz="900"/>
            </a:lvl4pPr>
            <a:lvl5pPr marL="2286000" lvl="4" indent="-228600" algn="l">
              <a:lnSpc>
                <a:spcPct val="85000"/>
              </a:lnSpc>
              <a:spcBef>
                <a:spcPts val="600"/>
              </a:spcBef>
              <a:spcAft>
                <a:spcPts val="0"/>
              </a:spcAft>
              <a:buClr>
                <a:srgbClr val="262626"/>
              </a:buClr>
              <a:buSzPts val="900"/>
              <a:buNone/>
              <a:defRPr sz="900"/>
            </a:lvl5pPr>
            <a:lvl6pPr marL="2743200" lvl="5" indent="-228600" algn="l">
              <a:lnSpc>
                <a:spcPct val="85000"/>
              </a:lnSpc>
              <a:spcBef>
                <a:spcPts val="600"/>
              </a:spcBef>
              <a:spcAft>
                <a:spcPts val="0"/>
              </a:spcAft>
              <a:buClr>
                <a:srgbClr val="262626"/>
              </a:buClr>
              <a:buSzPts val="900"/>
              <a:buNone/>
              <a:defRPr sz="900"/>
            </a:lvl6pPr>
            <a:lvl7pPr marL="3200400" lvl="6" indent="-228600" algn="l">
              <a:lnSpc>
                <a:spcPct val="85000"/>
              </a:lnSpc>
              <a:spcBef>
                <a:spcPts val="600"/>
              </a:spcBef>
              <a:spcAft>
                <a:spcPts val="0"/>
              </a:spcAft>
              <a:buClr>
                <a:srgbClr val="262626"/>
              </a:buClr>
              <a:buSzPts val="900"/>
              <a:buNone/>
              <a:defRPr sz="900"/>
            </a:lvl7pPr>
            <a:lvl8pPr marL="3657600" lvl="7" indent="-228600" algn="l">
              <a:lnSpc>
                <a:spcPct val="85000"/>
              </a:lnSpc>
              <a:spcBef>
                <a:spcPts val="600"/>
              </a:spcBef>
              <a:spcAft>
                <a:spcPts val="0"/>
              </a:spcAft>
              <a:buClr>
                <a:srgbClr val="262626"/>
              </a:buClr>
              <a:buSzPts val="900"/>
              <a:buNone/>
              <a:defRPr sz="900"/>
            </a:lvl8pPr>
            <a:lvl9pPr marL="4114800" lvl="8" indent="-228600" algn="l">
              <a:lnSpc>
                <a:spcPct val="85000"/>
              </a:lnSpc>
              <a:spcBef>
                <a:spcPts val="600"/>
              </a:spcBef>
              <a:spcAft>
                <a:spcPts val="0"/>
              </a:spcAft>
              <a:buClr>
                <a:srgbClr val="262626"/>
              </a:buClr>
              <a:buSzPts val="900"/>
              <a:buNone/>
              <a:defRPr sz="900"/>
            </a:lvl9pPr>
          </a:lstStyle>
          <a:p>
            <a:endParaRPr/>
          </a:p>
        </p:txBody>
      </p:sp>
      <p:sp>
        <p:nvSpPr>
          <p:cNvPr id="67" name="Google Shape;67;p49"/>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49"/>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49"/>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300" b="0">
                <a:solidFill>
                  <a:srgbClr val="FFFFFF"/>
                </a:solidFill>
                <a:latin typeface="Calibri"/>
                <a:ea typeface="Calibri"/>
                <a:cs typeface="Calibri"/>
                <a:sym typeface="Calibri"/>
              </a:defRPr>
            </a:lvl1pPr>
            <a:lvl2pPr marL="0" lvl="1" indent="0" algn="r">
              <a:spcBef>
                <a:spcPts val="0"/>
              </a:spcBef>
              <a:buNone/>
              <a:defRPr sz="10300" b="0">
                <a:solidFill>
                  <a:srgbClr val="FFFFFF"/>
                </a:solidFill>
                <a:latin typeface="Calibri"/>
                <a:ea typeface="Calibri"/>
                <a:cs typeface="Calibri"/>
                <a:sym typeface="Calibri"/>
              </a:defRPr>
            </a:lvl2pPr>
            <a:lvl3pPr marL="0" lvl="2" indent="0" algn="r">
              <a:spcBef>
                <a:spcPts val="0"/>
              </a:spcBef>
              <a:buNone/>
              <a:defRPr sz="10300" b="0">
                <a:solidFill>
                  <a:srgbClr val="FFFFFF"/>
                </a:solidFill>
                <a:latin typeface="Calibri"/>
                <a:ea typeface="Calibri"/>
                <a:cs typeface="Calibri"/>
                <a:sym typeface="Calibri"/>
              </a:defRPr>
            </a:lvl3pPr>
            <a:lvl4pPr marL="0" lvl="3" indent="0" algn="r">
              <a:spcBef>
                <a:spcPts val="0"/>
              </a:spcBef>
              <a:buNone/>
              <a:defRPr sz="10300" b="0">
                <a:solidFill>
                  <a:srgbClr val="FFFFFF"/>
                </a:solidFill>
                <a:latin typeface="Calibri"/>
                <a:ea typeface="Calibri"/>
                <a:cs typeface="Calibri"/>
                <a:sym typeface="Calibri"/>
              </a:defRPr>
            </a:lvl4pPr>
            <a:lvl5pPr marL="0" lvl="4" indent="0" algn="r">
              <a:spcBef>
                <a:spcPts val="0"/>
              </a:spcBef>
              <a:buNone/>
              <a:defRPr sz="10300" b="0">
                <a:solidFill>
                  <a:srgbClr val="FFFFFF"/>
                </a:solidFill>
                <a:latin typeface="Calibri"/>
                <a:ea typeface="Calibri"/>
                <a:cs typeface="Calibri"/>
                <a:sym typeface="Calibri"/>
              </a:defRPr>
            </a:lvl5pPr>
            <a:lvl6pPr marL="0" lvl="5" indent="0" algn="r">
              <a:spcBef>
                <a:spcPts val="0"/>
              </a:spcBef>
              <a:buNone/>
              <a:defRPr sz="10300" b="0">
                <a:solidFill>
                  <a:srgbClr val="FFFFFF"/>
                </a:solidFill>
                <a:latin typeface="Calibri"/>
                <a:ea typeface="Calibri"/>
                <a:cs typeface="Calibri"/>
                <a:sym typeface="Calibri"/>
              </a:defRPr>
            </a:lvl6pPr>
            <a:lvl7pPr marL="0" lvl="6" indent="0" algn="r">
              <a:spcBef>
                <a:spcPts val="0"/>
              </a:spcBef>
              <a:buNone/>
              <a:defRPr sz="10300" b="0">
                <a:solidFill>
                  <a:srgbClr val="FFFFFF"/>
                </a:solidFill>
                <a:latin typeface="Calibri"/>
                <a:ea typeface="Calibri"/>
                <a:cs typeface="Calibri"/>
                <a:sym typeface="Calibri"/>
              </a:defRPr>
            </a:lvl7pPr>
            <a:lvl8pPr marL="0" lvl="7" indent="0" algn="r">
              <a:spcBef>
                <a:spcPts val="0"/>
              </a:spcBef>
              <a:buNone/>
              <a:defRPr sz="10300" b="0">
                <a:solidFill>
                  <a:srgbClr val="FFFFFF"/>
                </a:solidFill>
                <a:latin typeface="Calibri"/>
                <a:ea typeface="Calibri"/>
                <a:cs typeface="Calibri"/>
                <a:sym typeface="Calibri"/>
              </a:defRPr>
            </a:lvl8pPr>
            <a:lvl9pPr marL="0" lvl="8" indent="0" algn="r">
              <a:spcBef>
                <a:spcPts val="0"/>
              </a:spcBef>
              <a:buNone/>
              <a:defRPr sz="10300" b="0">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0"/>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accent1"/>
              </a:buClr>
              <a:buSzPts val="5400"/>
              <a:buFont typeface="Calibri"/>
              <a:buNone/>
              <a:defRPr sz="5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40"/>
          <p:cNvSpPr txBox="1">
            <a:spLocks noGrp="1"/>
          </p:cNvSpPr>
          <p:nvPr>
            <p:ph type="body" idx="1"/>
          </p:nvPr>
        </p:nvSpPr>
        <p:spPr>
          <a:xfrm>
            <a:off x="676656" y="2011680"/>
            <a:ext cx="10753725" cy="3766185"/>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85000"/>
              </a:lnSpc>
              <a:spcBef>
                <a:spcPts val="13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1pPr>
            <a:lvl2pPr marL="914400" marR="0" lvl="1" indent="-381000" algn="l" rtl="0">
              <a:lnSpc>
                <a:spcPct val="85000"/>
              </a:lnSpc>
              <a:spcBef>
                <a:spcPts val="600"/>
              </a:spcBef>
              <a:spcAft>
                <a:spcPts val="0"/>
              </a:spcAft>
              <a:buClr>
                <a:srgbClr val="262626"/>
              </a:buClr>
              <a:buSzPts val="2400"/>
              <a:buFont typeface="Arial"/>
              <a:buChar char=" "/>
              <a:defRPr sz="2400" b="0" i="0" u="none" strike="noStrike" cap="none">
                <a:solidFill>
                  <a:srgbClr val="262626"/>
                </a:solidFill>
                <a:latin typeface="Calibri"/>
                <a:ea typeface="Calibri"/>
                <a:cs typeface="Calibri"/>
                <a:sym typeface="Calibri"/>
              </a:defRPr>
            </a:lvl2pPr>
            <a:lvl3pPr marL="1371600" marR="0" lvl="2" indent="-355600" algn="l" rtl="0">
              <a:lnSpc>
                <a:spcPct val="85000"/>
              </a:lnSpc>
              <a:spcBef>
                <a:spcPts val="600"/>
              </a:spcBef>
              <a:spcAft>
                <a:spcPts val="0"/>
              </a:spcAft>
              <a:buClr>
                <a:srgbClr val="262626"/>
              </a:buClr>
              <a:buSzPts val="2000"/>
              <a:buFont typeface="Arial"/>
              <a:buChar char=" "/>
              <a:defRPr sz="2000" b="0" i="1" u="none" strike="noStrike" cap="none">
                <a:solidFill>
                  <a:srgbClr val="262626"/>
                </a:solidFill>
                <a:latin typeface="Calibri"/>
                <a:ea typeface="Calibri"/>
                <a:cs typeface="Calibri"/>
                <a:sym typeface="Calibri"/>
              </a:defRPr>
            </a:lvl3pPr>
            <a:lvl4pPr marL="1828800" marR="0" lvl="3"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4pPr>
            <a:lvl5pPr marL="2286000" marR="0" lvl="4"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5pPr>
            <a:lvl6pPr marL="2743200" marR="0" lvl="5"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6pPr>
            <a:lvl7pPr marL="3200400" marR="0" lvl="6"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7pPr>
            <a:lvl8pPr marL="3657600" marR="0" lvl="7"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8pPr>
            <a:lvl9pPr marL="4114800" marR="0" lvl="8" indent="-342900" algn="l" rtl="0">
              <a:lnSpc>
                <a:spcPct val="85000"/>
              </a:lnSpc>
              <a:spcBef>
                <a:spcPts val="600"/>
              </a:spcBef>
              <a:spcAft>
                <a:spcPts val="0"/>
              </a:spcAft>
              <a:buClr>
                <a:srgbClr val="262626"/>
              </a:buClr>
              <a:buSzPts val="1800"/>
              <a:buFont typeface="Arial"/>
              <a:buChar char=" "/>
              <a:defRPr sz="1800" b="0" i="0" u="none" strike="noStrike" cap="none">
                <a:solidFill>
                  <a:srgbClr val="262626"/>
                </a:solidFill>
                <a:latin typeface="Calibri"/>
                <a:ea typeface="Calibri"/>
                <a:cs typeface="Calibri"/>
                <a:sym typeface="Calibri"/>
              </a:defRPr>
            </a:lvl9pPr>
          </a:lstStyle>
          <a:p>
            <a:endParaRPr/>
          </a:p>
        </p:txBody>
      </p:sp>
      <p:sp>
        <p:nvSpPr>
          <p:cNvPr id="8" name="Google Shape;8;p40"/>
          <p:cNvSpPr txBox="1">
            <a:spLocks noGrp="1"/>
          </p:cNvSpPr>
          <p:nvPr>
            <p:ph type="dt" idx="10"/>
          </p:nvPr>
        </p:nvSpPr>
        <p:spPr>
          <a:xfrm>
            <a:off x="685800" y="6412447"/>
            <a:ext cx="41148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0"/>
          <p:cNvSpPr txBox="1">
            <a:spLocks noGrp="1"/>
          </p:cNvSpPr>
          <p:nvPr>
            <p:ph type="ftr" idx="11"/>
          </p:nvPr>
        </p:nvSpPr>
        <p:spPr>
          <a:xfrm>
            <a:off x="685800" y="6554697"/>
            <a:ext cx="5029200"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5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0"/>
          <p:cNvSpPr txBox="1">
            <a:spLocks noGrp="1"/>
          </p:cNvSpPr>
          <p:nvPr>
            <p:ph type="sldNum" idx="12"/>
          </p:nvPr>
        </p:nvSpPr>
        <p:spPr>
          <a:xfrm>
            <a:off x="8763926" y="5876412"/>
            <a:ext cx="2926080" cy="1397039"/>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300" b="0" i="0" u="none" strike="noStrike" cap="none">
                <a:solidFill>
                  <a:schemeClr val="accent1"/>
                </a:solidFill>
                <a:latin typeface="Calibri"/>
                <a:ea typeface="Calibri"/>
                <a:cs typeface="Calibri"/>
                <a:sym typeface="Calibri"/>
              </a:defRPr>
            </a:lvl1pPr>
            <a:lvl2pPr marL="0" marR="0" lvl="1" indent="0" algn="r" rtl="0">
              <a:spcBef>
                <a:spcPts val="0"/>
              </a:spcBef>
              <a:buNone/>
              <a:defRPr sz="10300" b="0" i="0" u="none" strike="noStrike" cap="none">
                <a:solidFill>
                  <a:schemeClr val="accent1"/>
                </a:solidFill>
                <a:latin typeface="Calibri"/>
                <a:ea typeface="Calibri"/>
                <a:cs typeface="Calibri"/>
                <a:sym typeface="Calibri"/>
              </a:defRPr>
            </a:lvl2pPr>
            <a:lvl3pPr marL="0" marR="0" lvl="2" indent="0" algn="r" rtl="0">
              <a:spcBef>
                <a:spcPts val="0"/>
              </a:spcBef>
              <a:buNone/>
              <a:defRPr sz="10300" b="0" i="0" u="none" strike="noStrike" cap="none">
                <a:solidFill>
                  <a:schemeClr val="accent1"/>
                </a:solidFill>
                <a:latin typeface="Calibri"/>
                <a:ea typeface="Calibri"/>
                <a:cs typeface="Calibri"/>
                <a:sym typeface="Calibri"/>
              </a:defRPr>
            </a:lvl3pPr>
            <a:lvl4pPr marL="0" marR="0" lvl="3" indent="0" algn="r" rtl="0">
              <a:spcBef>
                <a:spcPts val="0"/>
              </a:spcBef>
              <a:buNone/>
              <a:defRPr sz="10300" b="0" i="0" u="none" strike="noStrike" cap="none">
                <a:solidFill>
                  <a:schemeClr val="accent1"/>
                </a:solidFill>
                <a:latin typeface="Calibri"/>
                <a:ea typeface="Calibri"/>
                <a:cs typeface="Calibri"/>
                <a:sym typeface="Calibri"/>
              </a:defRPr>
            </a:lvl4pPr>
            <a:lvl5pPr marL="0" marR="0" lvl="4" indent="0" algn="r" rtl="0">
              <a:spcBef>
                <a:spcPts val="0"/>
              </a:spcBef>
              <a:buNone/>
              <a:defRPr sz="10300" b="0" i="0" u="none" strike="noStrike" cap="none">
                <a:solidFill>
                  <a:schemeClr val="accent1"/>
                </a:solidFill>
                <a:latin typeface="Calibri"/>
                <a:ea typeface="Calibri"/>
                <a:cs typeface="Calibri"/>
                <a:sym typeface="Calibri"/>
              </a:defRPr>
            </a:lvl5pPr>
            <a:lvl6pPr marL="0" marR="0" lvl="5" indent="0" algn="r" rtl="0">
              <a:spcBef>
                <a:spcPts val="0"/>
              </a:spcBef>
              <a:buNone/>
              <a:defRPr sz="10300" b="0" i="0" u="none" strike="noStrike" cap="none">
                <a:solidFill>
                  <a:schemeClr val="accent1"/>
                </a:solidFill>
                <a:latin typeface="Calibri"/>
                <a:ea typeface="Calibri"/>
                <a:cs typeface="Calibri"/>
                <a:sym typeface="Calibri"/>
              </a:defRPr>
            </a:lvl6pPr>
            <a:lvl7pPr marL="0" marR="0" lvl="6" indent="0" algn="r" rtl="0">
              <a:spcBef>
                <a:spcPts val="0"/>
              </a:spcBef>
              <a:buNone/>
              <a:defRPr sz="10300" b="0" i="0" u="none" strike="noStrike" cap="none">
                <a:solidFill>
                  <a:schemeClr val="accent1"/>
                </a:solidFill>
                <a:latin typeface="Calibri"/>
                <a:ea typeface="Calibri"/>
                <a:cs typeface="Calibri"/>
                <a:sym typeface="Calibri"/>
              </a:defRPr>
            </a:lvl7pPr>
            <a:lvl8pPr marL="0" marR="0" lvl="7" indent="0" algn="r" rtl="0">
              <a:spcBef>
                <a:spcPts val="0"/>
              </a:spcBef>
              <a:buNone/>
              <a:defRPr sz="10300" b="0" i="0" u="none" strike="noStrike" cap="none">
                <a:solidFill>
                  <a:schemeClr val="accent1"/>
                </a:solidFill>
                <a:latin typeface="Calibri"/>
                <a:ea typeface="Calibri"/>
                <a:cs typeface="Calibri"/>
                <a:sym typeface="Calibri"/>
              </a:defRPr>
            </a:lvl8pPr>
            <a:lvl9pPr marL="0" marR="0" lvl="8" indent="0" algn="r" rtl="0">
              <a:spcBef>
                <a:spcPts val="0"/>
              </a:spcBef>
              <a:buNone/>
              <a:defRPr sz="10300" b="0" i="0" u="none" strike="noStrike" cap="none">
                <a:solidFill>
                  <a:schemeClr val="accen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3.xml"/><Relationship Id="rId1" Type="http://schemas.openxmlformats.org/officeDocument/2006/relationships/tags" Target="../tags/tag40.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pic>
        <p:nvPicPr>
          <p:cNvPr id="86" name="Google Shape;86;p1" descr="Logotipo&#10;&#10;Descripción generada automáticamente"/>
          <p:cNvPicPr preferRelativeResize="0"/>
          <p:nvPr/>
        </p:nvPicPr>
        <p:blipFill rotWithShape="1">
          <a:blip r:embed="rId3">
            <a:alphaModFix/>
          </a:blip>
          <a:srcRect/>
          <a:stretch/>
        </p:blipFill>
        <p:spPr>
          <a:xfrm>
            <a:off x="2481263" y="-500063"/>
            <a:ext cx="6079807" cy="6858000"/>
          </a:xfrm>
          <a:prstGeom prst="rect">
            <a:avLst/>
          </a:prstGeom>
          <a:noFill/>
          <a:ln>
            <a:noFill/>
          </a:ln>
        </p:spPr>
      </p:pic>
      <p:sp>
        <p:nvSpPr>
          <p:cNvPr id="87" name="Google Shape;87;p1"/>
          <p:cNvSpPr txBox="1">
            <a:spLocks noGrp="1"/>
          </p:cNvSpPr>
          <p:nvPr>
            <p:ph type="body" idx="1"/>
          </p:nvPr>
        </p:nvSpPr>
        <p:spPr>
          <a:xfrm>
            <a:off x="4697990" y="3895936"/>
            <a:ext cx="5942301" cy="1645920"/>
          </a:xfrm>
          <a:prstGeom prst="rect">
            <a:avLst/>
          </a:prstGeom>
          <a:noFill/>
          <a:ln>
            <a:noFill/>
          </a:ln>
        </p:spPr>
        <p:txBody>
          <a:bodyPr spcFirstLastPara="1" wrap="square" lIns="91425" tIns="45700" rIns="91425" bIns="45700" anchor="t" anchorCtr="0">
            <a:normAutofit lnSpcReduction="10000"/>
          </a:bodyPr>
          <a:lstStyle/>
          <a:p>
            <a:pPr marL="0" lvl="0" indent="0" algn="just" rtl="0">
              <a:lnSpc>
                <a:spcPct val="85000"/>
              </a:lnSpc>
              <a:spcBef>
                <a:spcPts val="0"/>
              </a:spcBef>
              <a:spcAft>
                <a:spcPts val="0"/>
              </a:spcAft>
              <a:buClr>
                <a:srgbClr val="3A3A3A"/>
              </a:buClr>
              <a:buSzPts val="3200"/>
              <a:buNone/>
            </a:pPr>
            <a:r>
              <a:rPr lang="el-GR" b="1" dirty="0">
                <a:solidFill>
                  <a:srgbClr val="3A3A3A"/>
                </a:solidFill>
              </a:rPr>
              <a:t>Ενότητα 1</a:t>
            </a:r>
            <a:r>
              <a:rPr lang="es-ES" b="1" dirty="0">
                <a:solidFill>
                  <a:srgbClr val="3A3A3A"/>
                </a:solidFill>
              </a:rPr>
              <a:t>. </a:t>
            </a:r>
            <a:r>
              <a:rPr lang="el-GR" b="1" dirty="0" err="1">
                <a:solidFill>
                  <a:srgbClr val="3A3A3A"/>
                </a:solidFill>
              </a:rPr>
              <a:t>Κοινωνικο</a:t>
            </a:r>
            <a:r>
              <a:rPr lang="el-GR" b="1" dirty="0">
                <a:solidFill>
                  <a:srgbClr val="3A3A3A"/>
                </a:solidFill>
              </a:rPr>
              <a:t>-εργασιακή καθοδήγηση στη κοινωνική οικονομία</a:t>
            </a:r>
            <a:r>
              <a:rPr lang="en-GB" b="1" dirty="0">
                <a:solidFill>
                  <a:srgbClr val="3A3A3A"/>
                </a:solidFill>
              </a:rPr>
              <a:t>: </a:t>
            </a:r>
            <a:r>
              <a:rPr lang="el-GR" b="1" dirty="0">
                <a:solidFill>
                  <a:srgbClr val="3A3A3A"/>
                </a:solidFill>
              </a:rPr>
              <a:t>έννοιες, </a:t>
            </a:r>
            <a:r>
              <a:rPr lang="el-GR" b="1" dirty="0" err="1">
                <a:solidFill>
                  <a:srgbClr val="3A3A3A"/>
                </a:solidFill>
              </a:rPr>
              <a:t>μεθόδοι</a:t>
            </a:r>
            <a:r>
              <a:rPr lang="el-GR" b="1" dirty="0">
                <a:solidFill>
                  <a:srgbClr val="3A3A3A"/>
                </a:solidFill>
              </a:rPr>
              <a:t> και προγράμματα</a:t>
            </a:r>
            <a:endParaRPr b="1" dirty="0">
              <a:solidFill>
                <a:srgbClr val="3A3A3A"/>
              </a:solidFill>
            </a:endParaRPr>
          </a:p>
        </p:txBody>
      </p:sp>
      <p:sp>
        <p:nvSpPr>
          <p:cNvPr id="88" name="Google Shape;88;p1"/>
          <p:cNvSpPr/>
          <p:nvPr/>
        </p:nvSpPr>
        <p:spPr>
          <a:xfrm>
            <a:off x="-147637" y="0"/>
            <a:ext cx="2628900" cy="6858000"/>
          </a:xfrm>
          <a:prstGeom prst="rect">
            <a:avLst/>
          </a:prstGeom>
          <a:solidFill>
            <a:srgbClr val="40B385"/>
          </a:solidFill>
          <a:ln w="12700" cap="flat" cmpd="sng">
            <a:solidFill>
              <a:srgbClr val="2E826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
          <p:cNvSpPr txBox="1"/>
          <p:nvPr/>
        </p:nvSpPr>
        <p:spPr>
          <a:xfrm>
            <a:off x="4880870" y="874977"/>
            <a:ext cx="7122536" cy="1645920"/>
          </a:xfrm>
          <a:prstGeom prst="rect">
            <a:avLst/>
          </a:prstGeom>
          <a:noFill/>
          <a:ln>
            <a:noFill/>
          </a:ln>
        </p:spPr>
        <p:txBody>
          <a:bodyPr spcFirstLastPara="1" wrap="square" lIns="91425" tIns="45700" rIns="91425" bIns="45700" anchor="t" anchorCtr="0">
            <a:normAutofit/>
          </a:bodyPr>
          <a:lstStyle/>
          <a:p>
            <a:pPr marL="0" marR="0" lvl="0" indent="0" algn="l" rtl="0">
              <a:lnSpc>
                <a:spcPct val="85000"/>
              </a:lnSpc>
              <a:spcBef>
                <a:spcPts val="0"/>
              </a:spcBef>
              <a:spcAft>
                <a:spcPts val="0"/>
              </a:spcAft>
              <a:buClr>
                <a:schemeClr val="dk1"/>
              </a:buClr>
              <a:buSzPts val="3200"/>
              <a:buFont typeface="Arial"/>
              <a:buNone/>
            </a:pPr>
            <a:endParaRPr sz="3200" b="0" i="0" u="none" strike="noStrike" cap="none">
              <a:solidFill>
                <a:srgbClr val="3A3A3A"/>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7"/>
        <p:cNvGrpSpPr/>
        <p:nvPr/>
      </p:nvGrpSpPr>
      <p:grpSpPr>
        <a:xfrm>
          <a:off x="0" y="0"/>
          <a:ext cx="0" cy="0"/>
          <a:chOff x="0" y="0"/>
          <a:chExt cx="0" cy="0"/>
        </a:xfrm>
      </p:grpSpPr>
      <p:sp>
        <p:nvSpPr>
          <p:cNvPr id="158" name="Google Shape;158;p10"/>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9" name="Google Shape;159;p10"/>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0" name="Google Shape;160;p10"/>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61" name="Google Shape;161;p10"/>
          <p:cNvSpPr txBox="1"/>
          <p:nvPr/>
        </p:nvSpPr>
        <p:spPr>
          <a:xfrm>
            <a:off x="643467" y="2886681"/>
            <a:ext cx="10992273" cy="381638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200" dirty="0"/>
              <a:t>Οι επιχειρήσεις κοινωνικής οικονομίας έχουν τα ακόλουθα χαρακτηριστικά:</a:t>
            </a:r>
            <a:endParaRPr lang="en-GB" sz="2200" dirty="0"/>
          </a:p>
          <a:p>
            <a:pPr marL="0" marR="0" lvl="0" indent="0" algn="just" rtl="0">
              <a:spcBef>
                <a:spcPts val="0"/>
              </a:spcBef>
              <a:spcAft>
                <a:spcPts val="0"/>
              </a:spcAft>
              <a:buNone/>
            </a:pPr>
            <a:endParaRPr lang="en-GB" sz="2200" dirty="0"/>
          </a:p>
          <a:p>
            <a:pPr marL="457200" marR="0" lvl="0" indent="-457200" algn="just" rtl="0">
              <a:spcBef>
                <a:spcPts val="0"/>
              </a:spcBef>
              <a:spcAft>
                <a:spcPts val="0"/>
              </a:spcAft>
              <a:buFont typeface="+mj-lt"/>
              <a:buAutoNum type="arabicPeriod"/>
            </a:pPr>
            <a:r>
              <a:rPr lang="el-GR" sz="2200" dirty="0"/>
              <a:t>Προτεραιότητα των συμφερόντων των εργαζομένων έναντι άλλων συμφερόντων, συνδυασμός του κοινωνικού έργου με την κερδοφορία της ίδιας της επιχείρησης.</a:t>
            </a:r>
            <a:endParaRPr lang="en-GB" sz="2200" dirty="0"/>
          </a:p>
          <a:p>
            <a:pPr marL="457200" marR="0" lvl="0" indent="-457200" algn="just" rtl="0">
              <a:spcBef>
                <a:spcPts val="0"/>
              </a:spcBef>
              <a:spcAft>
                <a:spcPts val="0"/>
              </a:spcAft>
              <a:buFont typeface="+mj-lt"/>
              <a:buAutoNum type="arabicPeriod"/>
            </a:pPr>
            <a:r>
              <a:rPr lang="el-GR" sz="2200" dirty="0"/>
              <a:t>Αναδύονται ως ένας διαφορετικός τρόπος δημιουργίας πλούτου από μια οικονομική δραστηριότητα που ανταποκρίνεται στην αποτίμηση του ανθρώπου έναντι του κεφαλαίου. </a:t>
            </a:r>
            <a:endParaRPr lang="en-GB" sz="2200" dirty="0"/>
          </a:p>
          <a:p>
            <a:pPr marL="457200" marR="0" lvl="0" indent="-457200" algn="just" rtl="0">
              <a:spcBef>
                <a:spcPts val="0"/>
              </a:spcBef>
              <a:spcAft>
                <a:spcPts val="0"/>
              </a:spcAft>
              <a:buFont typeface="+mj-lt"/>
              <a:buAutoNum type="arabicPeriod"/>
            </a:pPr>
            <a:r>
              <a:rPr lang="el-GR" sz="2200" dirty="0"/>
              <a:t>Είναι οργανισμοί που "αναλαμβάνουν καινοτόμες επιχειρηματικές δραστηριότητες που είναι αυτοσυντηρούμενες και εγγυώνται τη δημιουργία, τη βιωσιμότητα, τη διανομή ή/και τη διάδοση κοινωνικής ή περιβαλλοντικής αξίας" (</a:t>
            </a:r>
            <a:r>
              <a:rPr lang="el-GR" sz="2200" dirty="0" err="1"/>
              <a:t>Granados</a:t>
            </a:r>
            <a:r>
              <a:rPr lang="el-GR" sz="2200" dirty="0"/>
              <a:t> </a:t>
            </a:r>
            <a:r>
              <a:rPr lang="el-GR" sz="2200" dirty="0" err="1"/>
              <a:t>et</a:t>
            </a:r>
            <a:r>
              <a:rPr lang="el-GR" sz="2200" dirty="0"/>
              <a:t> </a:t>
            </a:r>
            <a:r>
              <a:rPr lang="el-GR" sz="2200" dirty="0" err="1"/>
              <a:t>al</a:t>
            </a:r>
            <a:r>
              <a:rPr lang="el-GR" sz="2200" dirty="0"/>
              <a:t>., 2011: 199). </a:t>
            </a:r>
            <a:endParaRPr lang="el-GR" sz="22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5"/>
        <p:cNvGrpSpPr/>
        <p:nvPr/>
      </p:nvGrpSpPr>
      <p:grpSpPr>
        <a:xfrm>
          <a:off x="0" y="0"/>
          <a:ext cx="0" cy="0"/>
          <a:chOff x="0" y="0"/>
          <a:chExt cx="0" cy="0"/>
        </a:xfrm>
      </p:grpSpPr>
      <p:sp>
        <p:nvSpPr>
          <p:cNvPr id="166" name="Google Shape;166;p11"/>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7" name="Google Shape;167;p11"/>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8" name="Google Shape;168;p11"/>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69" name="Google Shape;169;p11"/>
          <p:cNvSpPr txBox="1"/>
          <p:nvPr/>
        </p:nvSpPr>
        <p:spPr>
          <a:xfrm>
            <a:off x="266701" y="2723944"/>
            <a:ext cx="11753850" cy="381638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200" dirty="0">
                <a:latin typeface="+mj-lt"/>
              </a:rPr>
              <a:t>Είναι σημαντικό να έχουμε κατά νου ότι δεν πρέπει να συγχέουμε την κοινωνική επιχειρηματικότητα με τους μη κερδοσκοπικούς οργανισμούς, δεδομένου ότι οι τελευταίοι δεν επιδιώκουν οικονομικό όφελος, ενώ ο κοινωνικός επιχειρηματίας, μέσω της εταιρείας του, επιδιώκει μεν το κέρδος, αλλά με τη διαφορά ότι το όφελος αυτό θα </a:t>
            </a:r>
            <a:r>
              <a:rPr lang="el-GR" sz="2200" dirty="0" err="1">
                <a:latin typeface="+mj-lt"/>
              </a:rPr>
              <a:t>επανεπενδυθεί</a:t>
            </a:r>
            <a:r>
              <a:rPr lang="el-GR" sz="2200" dirty="0">
                <a:latin typeface="+mj-lt"/>
              </a:rPr>
              <a:t> σε κοινωνικούς σκοπούς. </a:t>
            </a:r>
          </a:p>
          <a:p>
            <a:pPr marL="0" marR="0" lvl="0" indent="0" algn="just" rtl="0">
              <a:spcBef>
                <a:spcPts val="0"/>
              </a:spcBef>
              <a:spcAft>
                <a:spcPts val="0"/>
              </a:spcAft>
              <a:buNone/>
            </a:pPr>
            <a:r>
              <a:rPr lang="el-GR" sz="2200" dirty="0">
                <a:latin typeface="+mj-lt"/>
              </a:rPr>
              <a:t>Παρομοίως, δεν πρέπει να συγχέουμε την κοινωνική επιχειρηματικότητα με την κοινωνική καινοτομία, δεδομένου ότι η επιχειρηματικότητα συνεπάγεται σιωπηρά την ίδρυση μιας εταιρείας, της οποίας το επιχειρηματικό μοντέλο μπορεί πράγματι να είναι κοινωνική καινοτομία. Ωστόσο, μια κοινωνικά καινοτόμος ιδέα μπορεί να πραγματοποιηθεί από μια εταιρεία που δεν έχει κοινωνική κλίση και δεν χρειάζεται να φέρει σιωπηρά ένα συγκεκριμένο επιχειρηματικό μοντέλο. </a:t>
            </a:r>
            <a:endParaRPr sz="2200" dirty="0">
              <a:solidFill>
                <a:schemeClr val="dk1"/>
              </a:solidFill>
              <a:latin typeface="+mj-lt"/>
              <a:ea typeface="Calibri"/>
              <a:cs typeface="Calibri"/>
              <a:sym typeface="Calibri"/>
            </a:endParaRP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3"/>
        <p:cNvGrpSpPr/>
        <p:nvPr/>
      </p:nvGrpSpPr>
      <p:grpSpPr>
        <a:xfrm>
          <a:off x="0" y="0"/>
          <a:ext cx="0" cy="0"/>
          <a:chOff x="0" y="0"/>
          <a:chExt cx="0" cy="0"/>
        </a:xfrm>
      </p:grpSpPr>
      <p:sp>
        <p:nvSpPr>
          <p:cNvPr id="174" name="Google Shape;174;p12"/>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5" name="Google Shape;175;p12"/>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6" name="Google Shape;176;p12"/>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77" name="Google Shape;177;p12"/>
          <p:cNvSpPr txBox="1"/>
          <p:nvPr/>
        </p:nvSpPr>
        <p:spPr>
          <a:xfrm>
            <a:off x="506078" y="2548236"/>
            <a:ext cx="11381121" cy="4401164"/>
          </a:xfrm>
          <a:prstGeom prst="rect">
            <a:avLst/>
          </a:prstGeom>
          <a:noFill/>
          <a:ln>
            <a:noFill/>
          </a:ln>
        </p:spPr>
        <p:txBody>
          <a:bodyPr spcFirstLastPara="1" wrap="square" lIns="91425" tIns="45700" rIns="91425" bIns="45700" anchor="t" anchorCtr="0">
            <a:spAutoFit/>
          </a:bodyPr>
          <a:lstStyle/>
          <a:p>
            <a:pPr algn="just"/>
            <a:r>
              <a:rPr lang="el-GR" sz="2000" b="1" dirty="0">
                <a:latin typeface="Arial" panose="020B0604020202020204" pitchFamily="34" charset="0"/>
                <a:cs typeface="Arial" panose="020B0604020202020204" pitchFamily="34" charset="0"/>
              </a:rPr>
              <a:t>Τρέχουσα κατάσταση της κοινωνικής οικονομίας στην ΕΕ</a:t>
            </a:r>
          </a:p>
          <a:p>
            <a:pPr algn="just"/>
            <a:endParaRPr lang="el-GR" sz="2000" dirty="0">
              <a:latin typeface="Arial" panose="020B0604020202020204" pitchFamily="34" charset="0"/>
              <a:cs typeface="Arial" panose="020B0604020202020204" pitchFamily="34" charset="0"/>
            </a:endParaRPr>
          </a:p>
          <a:p>
            <a:pPr algn="just"/>
            <a:r>
              <a:rPr lang="el-GR" sz="2000" b="1" dirty="0">
                <a:latin typeface="Arial" panose="020B0604020202020204" pitchFamily="34" charset="0"/>
                <a:cs typeface="Arial" panose="020B0604020202020204" pitchFamily="34" charset="0"/>
              </a:rPr>
              <a:t>Ο Χάρτης Αρχών </a:t>
            </a:r>
            <a:r>
              <a:rPr lang="el-GR" sz="2000" dirty="0">
                <a:latin typeface="Arial" panose="020B0604020202020204" pitchFamily="34" charset="0"/>
                <a:cs typeface="Arial" panose="020B0604020202020204" pitchFamily="34" charset="0"/>
              </a:rPr>
              <a:t>της Κοινωνικής Οικονομίας του 2002 της Ευρωπαϊκής Διάσκεψης Συνεταιρισμών, Αλληλοβοηθητικών Εταιρειών, Συλλόγων και Ιδρυμάτων </a:t>
            </a:r>
            <a:r>
              <a:rPr lang="el-GR" sz="2000" b="1" dirty="0">
                <a:latin typeface="Arial" panose="020B0604020202020204" pitchFamily="34" charset="0"/>
                <a:cs typeface="Arial" panose="020B0604020202020204" pitchFamily="34" charset="0"/>
              </a:rPr>
              <a:t>(CEP-CEMAF), </a:t>
            </a:r>
            <a:r>
              <a:rPr lang="el-GR" sz="2000" dirty="0">
                <a:latin typeface="Arial" panose="020B0604020202020204" pitchFamily="34" charset="0"/>
                <a:cs typeface="Arial" panose="020B0604020202020204" pitchFamily="34" charset="0"/>
              </a:rPr>
              <a:t>προκάτοχος της σημερινής </a:t>
            </a:r>
            <a:r>
              <a:rPr lang="el-GR" sz="2000" b="1" dirty="0">
                <a:latin typeface="Arial" panose="020B0604020202020204" pitchFamily="34" charset="0"/>
                <a:cs typeface="Arial" panose="020B0604020202020204" pitchFamily="34" charset="0"/>
              </a:rPr>
              <a:t>Ευρωπαϊκής Οργανισμού Κοινωνικής Οικονομίας (Social </a:t>
            </a:r>
            <a:r>
              <a:rPr lang="el-GR" sz="2000" b="1" dirty="0" err="1">
                <a:latin typeface="Arial" panose="020B0604020202020204" pitchFamily="34" charset="0"/>
                <a:cs typeface="Arial" panose="020B0604020202020204" pitchFamily="34" charset="0"/>
              </a:rPr>
              <a:t>Economy</a:t>
            </a:r>
            <a:r>
              <a:rPr lang="el-GR" sz="2000" b="1" dirty="0">
                <a:latin typeface="Arial" panose="020B0604020202020204" pitchFamily="34" charset="0"/>
                <a:cs typeface="Arial" panose="020B0604020202020204" pitchFamily="34" charset="0"/>
              </a:rPr>
              <a:t> Europe), </a:t>
            </a:r>
            <a:r>
              <a:rPr lang="el-GR" sz="2000" dirty="0">
                <a:latin typeface="Arial" panose="020B0604020202020204" pitchFamily="34" charset="0"/>
                <a:cs typeface="Arial" panose="020B0604020202020204" pitchFamily="34" charset="0"/>
              </a:rPr>
              <a:t>εισάγει το σύνολο των αρχών που χαρακτηρίζουν τις οντότητες της κοινωνικής οικονομίας, όπως:</a:t>
            </a:r>
          </a:p>
          <a:p>
            <a:pPr algn="just">
              <a:buFont typeface="Arial" panose="020B0604020202020204" pitchFamily="34" charset="0"/>
              <a:buChar char="•"/>
            </a:pPr>
            <a:r>
              <a:rPr lang="el-GR" sz="2000" dirty="0">
                <a:latin typeface="Arial" panose="020B0604020202020204" pitchFamily="34" charset="0"/>
                <a:cs typeface="Arial" panose="020B0604020202020204" pitchFamily="34" charset="0"/>
              </a:rPr>
              <a:t>η προτεραιότητα του προσώπου και του εταιρικού σκοπού έναντι του κεφαλαίου</a:t>
            </a:r>
          </a:p>
          <a:p>
            <a:pPr algn="just">
              <a:buFont typeface="Arial" panose="020B0604020202020204" pitchFamily="34" charset="0"/>
              <a:buChar char="•"/>
            </a:pPr>
            <a:r>
              <a:rPr lang="el-GR" sz="2000" dirty="0">
                <a:latin typeface="Arial" panose="020B0604020202020204" pitchFamily="34" charset="0"/>
                <a:cs typeface="Arial" panose="020B0604020202020204" pitchFamily="34" charset="0"/>
              </a:rPr>
              <a:t>η εθελοντική και ανοικτή προσχώρηση, ο δημοκρατικός έλεγχος από τα μέλη της</a:t>
            </a:r>
          </a:p>
          <a:p>
            <a:pPr algn="just">
              <a:buFont typeface="Arial" panose="020B0604020202020204" pitchFamily="34" charset="0"/>
              <a:buChar char="•"/>
            </a:pPr>
            <a:r>
              <a:rPr lang="el-GR" sz="2000" dirty="0">
                <a:latin typeface="Arial" panose="020B0604020202020204" pitchFamily="34" charset="0"/>
                <a:cs typeface="Arial" panose="020B0604020202020204" pitchFamily="34" charset="0"/>
              </a:rPr>
              <a:t>ο συνδυασμός των συμφερόντων των χρηστών και του γενικού συμφέροντος</a:t>
            </a:r>
          </a:p>
          <a:p>
            <a:pPr algn="just">
              <a:buFont typeface="Arial" panose="020B0604020202020204" pitchFamily="34" charset="0"/>
              <a:buChar char="•"/>
            </a:pPr>
            <a:r>
              <a:rPr lang="el-GR" sz="2000" dirty="0">
                <a:latin typeface="Arial" panose="020B0604020202020204" pitchFamily="34" charset="0"/>
                <a:cs typeface="Arial" panose="020B0604020202020204" pitchFamily="34" charset="0"/>
              </a:rPr>
              <a:t>η εφαρμογή των αρχών της αλληλεγγύης και της ευθύνης, διοικητική αυτονομία και ανεξαρτησία από τις δημόσιες αρχές και</a:t>
            </a:r>
          </a:p>
          <a:p>
            <a:pPr algn="just">
              <a:buFont typeface="Arial" panose="020B0604020202020204" pitchFamily="34" charset="0"/>
              <a:buChar char="•"/>
            </a:pPr>
            <a:r>
              <a:rPr lang="el-GR" sz="2000" dirty="0">
                <a:latin typeface="Arial" panose="020B0604020202020204" pitchFamily="34" charset="0"/>
                <a:cs typeface="Arial" panose="020B0604020202020204" pitchFamily="34" charset="0"/>
              </a:rPr>
              <a:t>ο προορισμός των πλεονασμάτων  για την επίτευξη στόχων υπέρ της βιώσιμης ανάπτυξης, το συμφέρον των υπηρεσιών προς τα μέλη της και του κοινωνικού συμφέροντος.</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3"/>
        <p:cNvGrpSpPr/>
        <p:nvPr/>
      </p:nvGrpSpPr>
      <p:grpSpPr>
        <a:xfrm>
          <a:off x="0" y="0"/>
          <a:ext cx="0" cy="0"/>
          <a:chOff x="0" y="0"/>
          <a:chExt cx="0" cy="0"/>
        </a:xfrm>
      </p:grpSpPr>
      <p:sp>
        <p:nvSpPr>
          <p:cNvPr id="174" name="Google Shape;174;p12"/>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5" name="Google Shape;175;p12"/>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6" name="Google Shape;176;p12"/>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77" name="Google Shape;177;p12"/>
          <p:cNvSpPr txBox="1"/>
          <p:nvPr/>
        </p:nvSpPr>
        <p:spPr>
          <a:xfrm>
            <a:off x="639429" y="2795886"/>
            <a:ext cx="10905000" cy="415494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400" dirty="0"/>
              <a:t>Το πρόσφατο </a:t>
            </a:r>
            <a:r>
              <a:rPr lang="el-GR" sz="2400" b="1" dirty="0"/>
              <a:t>Σχέδιο Δράσης </a:t>
            </a:r>
            <a:r>
              <a:rPr lang="el-GR" sz="2400" dirty="0"/>
              <a:t>για την Κοινωνική Οικονομία που εκπόνησε η Ευρωπαϊκή Επιτροπή (2021) επισημαίνει: </a:t>
            </a:r>
            <a:endParaRPr lang="en-US" sz="2400" dirty="0"/>
          </a:p>
          <a:p>
            <a:pPr marL="0" marR="0" lvl="0" indent="0" algn="just" rtl="0">
              <a:spcBef>
                <a:spcPts val="0"/>
              </a:spcBef>
              <a:spcAft>
                <a:spcPts val="0"/>
              </a:spcAft>
              <a:buNone/>
            </a:pPr>
            <a:r>
              <a:rPr lang="el-GR" sz="2400" dirty="0"/>
              <a:t>"Η κοινωνική οικονομία περιλαμβάνει ένα φάσμα οντοτήτων με διαφορετικά επιχειρηματικά και οργανωτικά μοντέλα. Δραστηριοποιούνται σε </a:t>
            </a:r>
            <a:r>
              <a:rPr lang="el-GR" sz="2400" b="1" dirty="0"/>
              <a:t>μια ευρεία ποικιλία οικονομικών τομέων: </a:t>
            </a:r>
            <a:r>
              <a:rPr lang="el-GR" sz="2400" dirty="0"/>
              <a:t>γεωργία, δασοκομία και αλιεία, κατασκευές, επαναχρησιμοποίηση και επισκευή, διαχείριση αποβλήτων, χονδρικό και λιανικό εμπόριο, ενέργεια και κλίμα, πληροφόρηση και επικοινωνία, χρηματοπιστωτικές και ασφαλιστικές δραστηριότητες, κτηματομεσιτικές δραστηριότητες, επαγγελματικές, επιστημονικές και τεχνικές δραστηριότητες, εκπαίδευση, δραστηριότητες ανθρώπινης υγείας και κοινωνικής εργασίας, τέχνες, πολιτισμός και μέσα μαζικής ενημέρωσης".</a:t>
            </a:r>
            <a:endParaRPr lang="en-US" sz="2400" dirty="0"/>
          </a:p>
        </p:txBody>
      </p:sp>
    </p:spTree>
    <p:custDataLst>
      <p:tags r:id="rId1"/>
    </p:custDataLst>
    <p:extLst>
      <p:ext uri="{BB962C8B-B14F-4D97-AF65-F5344CB8AC3E}">
        <p14:creationId xmlns:p14="http://schemas.microsoft.com/office/powerpoint/2010/main" val="3023303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3"/>
        <p:cNvGrpSpPr/>
        <p:nvPr/>
      </p:nvGrpSpPr>
      <p:grpSpPr>
        <a:xfrm>
          <a:off x="0" y="0"/>
          <a:ext cx="0" cy="0"/>
          <a:chOff x="0" y="0"/>
          <a:chExt cx="0" cy="0"/>
        </a:xfrm>
      </p:grpSpPr>
      <p:sp>
        <p:nvSpPr>
          <p:cNvPr id="174" name="Google Shape;174;p12"/>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5" name="Google Shape;175;p12"/>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6" name="Google Shape;176;p12"/>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77" name="Google Shape;177;p12"/>
          <p:cNvSpPr txBox="1"/>
          <p:nvPr/>
        </p:nvSpPr>
        <p:spPr>
          <a:xfrm>
            <a:off x="108074" y="2561198"/>
            <a:ext cx="11969626" cy="397027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dirty="0"/>
              <a:t>Σύμφωνα με την Επιτροπή, η κοινωνική οικονομία αντιπροσωπεύει </a:t>
            </a:r>
            <a:r>
              <a:rPr lang="el-GR" sz="1800" b="1" dirty="0"/>
              <a:t>το 10% του συνόλου των επιχειρήσεων στην ΕΕ </a:t>
            </a:r>
            <a:r>
              <a:rPr lang="el-GR" sz="1800" dirty="0"/>
              <a:t>και απασχολεί περίπου </a:t>
            </a:r>
            <a:r>
              <a:rPr lang="el-GR" sz="1800" b="1" dirty="0"/>
              <a:t>13,6 εκατομμύρια άτομα</a:t>
            </a:r>
            <a:r>
              <a:rPr lang="el-GR" sz="1800" dirty="0"/>
              <a:t>. Επιπλέον, η κοινωνική οικονομία κινητοποιεί, μέσω του εθελοντισμού, το ισοδύναμο 5,5 εκατομμυρίων εργαζομένων πλήρους απασχόλησης. Παρ' όλα αυτά, ο ευρωπαϊκός θεσμός θεωρεί την κοινωνική οικονομία ως τον </a:t>
            </a:r>
            <a:r>
              <a:rPr lang="el-GR" sz="1800" b="1" dirty="0"/>
              <a:t>"βασικό μοχλό οικονομικής και κοινωνικής ανάπτυξης στην Ευρώπη" </a:t>
            </a:r>
            <a:r>
              <a:rPr lang="el-GR" sz="1800" dirty="0"/>
              <a:t>(Ψήφισμα του Ευρωπαϊκού Συμβουλίου Υπουργών Απασχόλησης, Κοινωνικής Πολιτικής, Υγείας και Καταναλωτών της 7ης Δεκεμβρίου 2015).</a:t>
            </a:r>
          </a:p>
          <a:p>
            <a:pPr marL="0" marR="0" lvl="0" indent="0" algn="just" rtl="0">
              <a:spcBef>
                <a:spcPts val="0"/>
              </a:spcBef>
              <a:spcAft>
                <a:spcPts val="0"/>
              </a:spcAft>
              <a:buNone/>
            </a:pPr>
            <a:r>
              <a:rPr lang="el-GR" sz="1800" dirty="0"/>
              <a:t>Στις 23 Μαΐου 2017, οι κυβερνήσεις 11 χωρών της ΕΕ υπέγραψαν τη "Διακήρυξη της Μαδρίτης", στην οποία τονίζεται η σημασία της προώθησης και της ένταξης της επιχειρηματικότητας στο πλαίσιο τύπων κοινωνικής οικονομίας στα σχέδια μελέτης στα διάφορα εκπαιδευτικά στάδια. Μάλιστα, συμφωνήθηκε ότι οι εθνικές και ευρωπαϊκές πολιτικές που θα πρέπει να στηρίζουν την επιχειρηματικότητα πρέπει να λαμβάνουν υπόψη τα μοντέλα της κοινωνικής οικονομίας ως φόρμουλα για τη δημιουργία θέσεων εργασίας χωρίς αποκλεισμούς και για μια πιο δίκαιη, ισότιμη και βιώσιμη κοινωνία. Επιπλέον, πρέπει να ενθαρρύνει την ενσωμάτωση της κοινωνικής οικονομίας στις δραστηριότητες εκπαίδευσης, κατάρτισης και επαγγελματικής κατάρτισης για την απόκτηση δεξιοτήτων καθώς και τη δια βίου μάθηση. </a:t>
            </a:r>
            <a:endParaRPr lang="en-US" sz="1800" dirty="0"/>
          </a:p>
        </p:txBody>
      </p:sp>
    </p:spTree>
    <p:custDataLst>
      <p:tags r:id="rId1"/>
    </p:custDataLst>
    <p:extLst>
      <p:ext uri="{BB962C8B-B14F-4D97-AF65-F5344CB8AC3E}">
        <p14:creationId xmlns:p14="http://schemas.microsoft.com/office/powerpoint/2010/main" val="1055433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1"/>
        <p:cNvGrpSpPr/>
        <p:nvPr/>
      </p:nvGrpSpPr>
      <p:grpSpPr>
        <a:xfrm>
          <a:off x="0" y="0"/>
          <a:ext cx="0" cy="0"/>
          <a:chOff x="0" y="0"/>
          <a:chExt cx="0" cy="0"/>
        </a:xfrm>
      </p:grpSpPr>
      <p:sp>
        <p:nvSpPr>
          <p:cNvPr id="182" name="Google Shape;182;p13"/>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3" name="Google Shape;183;p13"/>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4" name="Google Shape;184;p13"/>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s-ES" dirty="0">
                <a:solidFill>
                  <a:srgbClr val="FFFFFF"/>
                </a:solidFill>
              </a:rPr>
              <a:t>1. 2. </a:t>
            </a:r>
            <a:r>
              <a:rPr lang="el-GR" dirty="0">
                <a:solidFill>
                  <a:schemeClr val="lt1"/>
                </a:solidFill>
              </a:rPr>
              <a:t>Αρχές που διέπουν τις επιχειρήσεις κοινωνικής οικονομίας</a:t>
            </a:r>
            <a:endParaRPr dirty="0">
              <a:solidFill>
                <a:schemeClr val="lt1"/>
              </a:solidFill>
            </a:endParaRPr>
          </a:p>
        </p:txBody>
      </p:sp>
      <p:sp>
        <p:nvSpPr>
          <p:cNvPr id="185" name="Google Shape;185;p13"/>
          <p:cNvSpPr txBox="1"/>
          <p:nvPr/>
        </p:nvSpPr>
        <p:spPr>
          <a:xfrm>
            <a:off x="639429" y="2633149"/>
            <a:ext cx="10905065" cy="4247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dk1"/>
                </a:solidFill>
                <a:latin typeface="Calibri"/>
                <a:cs typeface="Calibri"/>
              </a:rPr>
              <a:t>Οι αρχές</a:t>
            </a:r>
          </a:p>
          <a:p>
            <a:pPr marL="0" marR="0" lvl="0" indent="0" algn="l" rtl="0">
              <a:spcBef>
                <a:spcPts val="0"/>
              </a:spcBef>
              <a:spcAft>
                <a:spcPts val="0"/>
              </a:spcAft>
              <a:buNone/>
            </a:pPr>
            <a:r>
              <a:rPr lang="el-GR" sz="1800" dirty="0">
                <a:solidFill>
                  <a:schemeClr val="dk1"/>
                </a:solidFill>
                <a:latin typeface="Calibri"/>
                <a:cs typeface="Calibri"/>
              </a:rPr>
              <a:t>Οι εταιρείες κοινωνικής οικονομίας βασίζονται σε ένα σύνολο αρχών που διαφέρουν από τις εταιρείες που βασίζονται σε άλλη οικονομική δομή. Για να κατανοήσει κανείς πλήρως τι σημαίνει ο όρος κοινωνική οικονομία, θα πρέπει να γνωρίζει τις βασικές αρχές των επιχειρήσεων κοινωνικής οικονομίας. Θα σας τις παραθέσουμε παρακάτω:</a:t>
            </a:r>
            <a:endParaRPr sz="1800" dirty="0">
              <a:solidFill>
                <a:schemeClr val="dk1"/>
              </a:solidFill>
              <a:latin typeface="Calibri"/>
              <a:cs typeface="Calibri"/>
              <a:sym typeface="Calibri"/>
            </a:endParaRPr>
          </a:p>
          <a:p>
            <a:pPr marL="0" marR="0" lvl="0" indent="0" algn="l" rtl="0">
              <a:spcBef>
                <a:spcPts val="0"/>
              </a:spcBef>
              <a:spcAft>
                <a:spcPts val="0"/>
              </a:spcAft>
              <a:buNone/>
            </a:pPr>
            <a:r>
              <a:rPr lang="el-GR" sz="1800" dirty="0">
                <a:solidFill>
                  <a:schemeClr val="dk1"/>
                </a:solidFill>
                <a:latin typeface="Calibri"/>
                <a:ea typeface="Calibri"/>
                <a:cs typeface="Calibri"/>
                <a:sym typeface="Calibri"/>
              </a:rPr>
              <a:t>1. Προτεραιότητα των ανθρώπων και του κοινωνικού σκοπού έναντι του κεφαλαίου, η οποία λαμβάνει τη μορφή δημοκρατικής και συμμετοχικής διαχείρισης, δίνοντας προτεραιότητα στη λήψη αποφάσεων με βάση τους ανθρώπους και τις υπηρεσίες τους με βάση τον κοινωνικό σκοπό</a:t>
            </a: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l-GR" sz="1800" dirty="0">
                <a:solidFill>
                  <a:schemeClr val="dk1"/>
                </a:solidFill>
                <a:latin typeface="Calibri"/>
                <a:ea typeface="Calibri"/>
                <a:cs typeface="Calibri"/>
                <a:sym typeface="Calibri"/>
              </a:rPr>
              <a:t>2. Εφαρμογή των αποτελεσμάτων που προκύπτουν από την οικονομική δραστηριότητα στον κοινωνικό σκοπό της οντότητας.</a:t>
            </a: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l-GR" sz="1800" dirty="0">
                <a:solidFill>
                  <a:schemeClr val="dk1"/>
                </a:solidFill>
                <a:latin typeface="Calibri"/>
                <a:ea typeface="Calibri"/>
                <a:cs typeface="Calibri"/>
                <a:sym typeface="Calibri"/>
              </a:rPr>
              <a:t>3. Προώθηση της εσωτερικής αλληλεγγύης και της αλληλεγγύης με την κοινωνία, ευνοώντας τη δέσμευση για την τοπική ανάπτυξη, την ισότητα ευκαιριών μεταξύ ανδρών και γυναικών, την κοινωνική συνοχή, την ένταξη ατόμων που κινδυνεύουν από κοινωνικό αποκλεισμό, τη δημιουργία σταθερής και ποιοτικής απασχόλησης , τη συμφιλίωση της προσωπικής, οικογενειακής και επαγγελματικής ζωής και τη βιωσιμότητα.</a:t>
            </a: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s-ES" sz="1800" dirty="0">
                <a:solidFill>
                  <a:schemeClr val="dk1"/>
                </a:solidFill>
                <a:latin typeface="Calibri"/>
                <a:ea typeface="Calibri"/>
                <a:cs typeface="Calibri"/>
                <a:sym typeface="Calibri"/>
              </a:rPr>
              <a:t>4. </a:t>
            </a:r>
            <a:r>
              <a:rPr lang="el-GR" sz="1800" dirty="0">
                <a:solidFill>
                  <a:schemeClr val="dk1"/>
                </a:solidFill>
                <a:latin typeface="Calibri"/>
                <a:ea typeface="Calibri"/>
                <a:cs typeface="Calibri"/>
                <a:sym typeface="Calibri"/>
              </a:rPr>
              <a:t>Ανεξαρτησία με σεβασμό στις δημόσιες εξουσίες.</a:t>
            </a:r>
            <a:endParaRPr sz="18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9"/>
        <p:cNvGrpSpPr/>
        <p:nvPr/>
      </p:nvGrpSpPr>
      <p:grpSpPr>
        <a:xfrm>
          <a:off x="0" y="0"/>
          <a:ext cx="0" cy="0"/>
          <a:chOff x="0" y="0"/>
          <a:chExt cx="0" cy="0"/>
        </a:xfrm>
      </p:grpSpPr>
      <p:sp>
        <p:nvSpPr>
          <p:cNvPr id="190" name="Google Shape;190;p14"/>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1" name="Google Shape;191;p14"/>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2" name="Google Shape;192;p14"/>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2. Αρχές που διέπουν τις επιχειρήσεις κοινωνικής οικονομίας</a:t>
            </a:r>
            <a:endParaRPr dirty="0">
              <a:solidFill>
                <a:srgbClr val="FFFFFF"/>
              </a:solidFill>
            </a:endParaRPr>
          </a:p>
        </p:txBody>
      </p:sp>
      <p:sp>
        <p:nvSpPr>
          <p:cNvPr id="193" name="Google Shape;193;p14"/>
          <p:cNvSpPr txBox="1"/>
          <p:nvPr/>
        </p:nvSpPr>
        <p:spPr>
          <a:xfrm>
            <a:off x="639429" y="2886681"/>
            <a:ext cx="10905065" cy="304694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400" dirty="0">
                <a:solidFill>
                  <a:schemeClr val="dk1"/>
                </a:solidFill>
                <a:latin typeface="Calibri"/>
                <a:ea typeface="Calibri"/>
                <a:cs typeface="Calibri"/>
                <a:sym typeface="Calibri"/>
              </a:rPr>
              <a:t>Λαμβάνοντας υπόψη αυτές τις πτυχές, μπορούμε να επιβεβαιώσουμε ότι η παραδοσιακή εταιρεία είναι μια εταιρεία που βασίζεται στο κεφάλαιο και της οποίας στόχος είναι η μεγιστοποίηση των κερδών μέσω της μισθωτής εργασίας.</a:t>
            </a:r>
            <a:endParaRPr sz="24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400" dirty="0">
                <a:solidFill>
                  <a:schemeClr val="dk1"/>
                </a:solidFill>
                <a:latin typeface="Calibri"/>
                <a:ea typeface="Calibri"/>
                <a:cs typeface="Calibri"/>
                <a:sym typeface="Calibri"/>
              </a:rPr>
              <a:t>Από την άλλη πλευρά, στις εταιρείες κοινωνικής οικονομίας, είναι οι συνδεδεμένοι άνθρωποι (εργαζόμενοι, μικροί παραγωγοί, καταναλωτές, χρήστες, αποταμιευτές...) που κατέχουν συλλογικά την ιδιοκτησία του οργανισμού. Με άλλα λόγια, σε αυτό το είδος οργάνωσης είναι η συνδεδεμένη κοινότητα που κατέχει και ελέγχει τα μέσα παραγωγής, κατανάλωσης, διανομής, αποταμίευσης, χρηματοδότησης κ.λπ.</a:t>
            </a:r>
            <a:endParaRPr sz="24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5"/>
        <p:cNvGrpSpPr/>
        <p:nvPr/>
      </p:nvGrpSpPr>
      <p:grpSpPr>
        <a:xfrm>
          <a:off x="0" y="0"/>
          <a:ext cx="0" cy="0"/>
          <a:chOff x="0" y="0"/>
          <a:chExt cx="0" cy="0"/>
        </a:xfrm>
      </p:grpSpPr>
      <p:sp>
        <p:nvSpPr>
          <p:cNvPr id="206" name="Google Shape;206;p16"/>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16"/>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16"/>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s-ES" dirty="0">
                <a:solidFill>
                  <a:srgbClr val="FFFFFF"/>
                </a:solidFill>
              </a:rPr>
              <a:t>1. 3. </a:t>
            </a:r>
            <a:r>
              <a:rPr lang="el-GR" dirty="0">
                <a:solidFill>
                  <a:srgbClr val="FFFFFF"/>
                </a:solidFill>
              </a:rPr>
              <a:t>Οι Τύποι Επιχειρήσεων Κοινωνικής Οικονομίας</a:t>
            </a:r>
            <a:endParaRPr dirty="0">
              <a:solidFill>
                <a:srgbClr val="FFFFFF"/>
              </a:solidFill>
            </a:endParaRPr>
          </a:p>
        </p:txBody>
      </p:sp>
      <p:sp>
        <p:nvSpPr>
          <p:cNvPr id="209" name="Google Shape;209;p16"/>
          <p:cNvSpPr txBox="1"/>
          <p:nvPr/>
        </p:nvSpPr>
        <p:spPr>
          <a:xfrm>
            <a:off x="204537" y="2766360"/>
            <a:ext cx="11658600" cy="424727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b="1" dirty="0">
                <a:solidFill>
                  <a:schemeClr val="dk1"/>
                </a:solidFill>
                <a:latin typeface="Calibri" panose="020F0502020204030204" pitchFamily="34" charset="0"/>
                <a:ea typeface="Calibri"/>
                <a:cs typeface="Calibri" panose="020F0502020204030204" pitchFamily="34" charset="0"/>
                <a:sym typeface="Calibri"/>
              </a:rPr>
              <a:t>Εισαγωγή </a:t>
            </a:r>
          </a:p>
          <a:p>
            <a:pPr marL="0" marR="0" lvl="0" indent="0" algn="just" rtl="0">
              <a:spcBef>
                <a:spcPts val="0"/>
              </a:spcBef>
              <a:spcAft>
                <a:spcPts val="0"/>
              </a:spcAft>
              <a:buNone/>
            </a:pPr>
            <a:r>
              <a:rPr lang="el-GR" sz="1800" dirty="0">
                <a:solidFill>
                  <a:schemeClr val="dk1"/>
                </a:solidFill>
                <a:latin typeface="Calibri" panose="020F0502020204030204" pitchFamily="34" charset="0"/>
                <a:ea typeface="Calibri"/>
                <a:cs typeface="Calibri" panose="020F0502020204030204" pitchFamily="34" charset="0"/>
                <a:sym typeface="Calibri"/>
              </a:rPr>
              <a:t>Όπως είδαμε στο προηγούμενο </a:t>
            </a:r>
            <a:r>
              <a:rPr lang="el-GR" sz="1800" dirty="0" err="1">
                <a:solidFill>
                  <a:schemeClr val="dk1"/>
                </a:solidFill>
                <a:latin typeface="Calibri" panose="020F0502020204030204" pitchFamily="34" charset="0"/>
                <a:ea typeface="Calibri"/>
                <a:cs typeface="Calibri" panose="020F0502020204030204" pitchFamily="34" charset="0"/>
                <a:sym typeface="Calibri"/>
              </a:rPr>
              <a:t>υποκεφάλαιο</a:t>
            </a:r>
            <a:r>
              <a:rPr lang="el-GR" sz="1800" dirty="0">
                <a:solidFill>
                  <a:schemeClr val="dk1"/>
                </a:solidFill>
                <a:latin typeface="Calibri" panose="020F0502020204030204" pitchFamily="34" charset="0"/>
                <a:ea typeface="Calibri"/>
                <a:cs typeface="Calibri" panose="020F0502020204030204" pitchFamily="34" charset="0"/>
                <a:sym typeface="Calibri"/>
              </a:rPr>
              <a:t>: Οι οντότητες που ασκούν οικονομική και επιχειρηματική δραστηριότητα και των οποίων οι κανόνες λειτουργίας ανταποκρίνονται στις αρχές που εξετάσαμε προηγουμένως μπορούν επίσης να αποτελούν μέρος της κοινωνικής οικονομίας.</a:t>
            </a:r>
            <a:endParaRPr sz="1800"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Ο κοινός συνδετικός κρίκος μεταξύ όλων αυτών, ανεξάρτητα από τον νομικό τύπο που επιλέγουν, είναι ότι τα επιχειρηματικά τους μοντέλα είναι συμμετοχικά και λαμβάνουν υπόψη τις ανάγκες των πολιτών, των εργαζομένων και κάθε άλλου ενδιαφερόμενου, συμβάλλοντας έτσι στην εγγύηση μιας δικαιότερης επιχείρησης.</a:t>
            </a:r>
            <a:endParaRPr sz="18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800" b="1" dirty="0">
                <a:solidFill>
                  <a:schemeClr val="dk1"/>
                </a:solidFill>
                <a:latin typeface="Calibri"/>
                <a:ea typeface="Calibri"/>
                <a:cs typeface="Calibri"/>
                <a:sym typeface="Calibri"/>
              </a:rPr>
              <a:t>Η έννοια της κοινής αξίας</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Η έννοια της κοινής αξίας, που επινοήθηκε από τον </a:t>
            </a:r>
            <a:r>
              <a:rPr lang="el-GR" sz="1800" dirty="0" err="1">
                <a:solidFill>
                  <a:schemeClr val="dk1"/>
                </a:solidFill>
                <a:latin typeface="Calibri"/>
                <a:ea typeface="Calibri"/>
                <a:cs typeface="Calibri"/>
                <a:sym typeface="Calibri"/>
              </a:rPr>
              <a:t>Michael</a:t>
            </a:r>
            <a:r>
              <a:rPr lang="el-GR" sz="1800" dirty="0">
                <a:solidFill>
                  <a:schemeClr val="dk1"/>
                </a:solidFill>
                <a:latin typeface="Calibri"/>
                <a:ea typeface="Calibri"/>
                <a:cs typeface="Calibri"/>
                <a:sym typeface="Calibri"/>
              </a:rPr>
              <a:t> </a:t>
            </a:r>
            <a:r>
              <a:rPr lang="el-GR" sz="1800" dirty="0" err="1">
                <a:solidFill>
                  <a:schemeClr val="dk1"/>
                </a:solidFill>
                <a:latin typeface="Calibri"/>
                <a:ea typeface="Calibri"/>
                <a:cs typeface="Calibri"/>
                <a:sym typeface="Calibri"/>
              </a:rPr>
              <a:t>Porter</a:t>
            </a:r>
            <a:r>
              <a:rPr lang="el-GR" sz="1800" dirty="0">
                <a:solidFill>
                  <a:schemeClr val="dk1"/>
                </a:solidFill>
                <a:latin typeface="Calibri"/>
                <a:ea typeface="Calibri"/>
                <a:cs typeface="Calibri"/>
                <a:sym typeface="Calibri"/>
              </a:rPr>
              <a:t>, υπερασπίζεται ότι οι εταιρείες μπορούν να δραστηριοποιούνται επιχειρηματικά και ταυτόχρονα να δημιουργούν βιώσιμο κοινωνικό αντίκτυπο. Πρόκειται για έναν νέο άξονα ανταγωνιστικότητας και καινοτομίας.</a:t>
            </a:r>
            <a:endParaRPr sz="18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800" i="1" dirty="0">
                <a:solidFill>
                  <a:schemeClr val="dk1"/>
                </a:solidFill>
                <a:latin typeface="Calibri"/>
                <a:ea typeface="Calibri"/>
                <a:cs typeface="Calibri"/>
                <a:sym typeface="Calibri"/>
              </a:rPr>
              <a:t>"Ο σκοπός μιας εταιρείας πρέπει να επαναπροσδιοριστεί ως η δημιουργία κοινής αξίας και όχι μόνο ως οικονομικό όφελος  κάθε αυτό. Αυτό θα οδηγήσει στο επόμενο μεγάλο κύμα καινοτομίας και αύξησης της παραγωγικότητας στην παγκόσμια οικονομία".</a:t>
            </a:r>
          </a:p>
          <a:p>
            <a:pPr marL="0" marR="0" lvl="0" indent="0" algn="just" rtl="0">
              <a:spcBef>
                <a:spcPts val="0"/>
              </a:spcBef>
              <a:spcAft>
                <a:spcPts val="0"/>
              </a:spcAft>
              <a:buNone/>
            </a:pPr>
            <a:r>
              <a:rPr lang="el-GR" sz="1800" i="1" dirty="0" err="1">
                <a:solidFill>
                  <a:schemeClr val="dk1"/>
                </a:solidFill>
                <a:latin typeface="Calibri"/>
                <a:ea typeface="Calibri"/>
                <a:cs typeface="Calibri"/>
                <a:sym typeface="Calibri"/>
              </a:rPr>
              <a:t>Michael</a:t>
            </a:r>
            <a:r>
              <a:rPr lang="el-GR" sz="1800" i="1" dirty="0">
                <a:solidFill>
                  <a:schemeClr val="dk1"/>
                </a:solidFill>
                <a:latin typeface="Calibri"/>
                <a:ea typeface="Calibri"/>
                <a:cs typeface="Calibri"/>
                <a:sym typeface="Calibri"/>
              </a:rPr>
              <a:t> </a:t>
            </a:r>
            <a:r>
              <a:rPr lang="el-GR" sz="1800" i="1" dirty="0" err="1">
                <a:solidFill>
                  <a:schemeClr val="dk1"/>
                </a:solidFill>
                <a:latin typeface="Calibri"/>
                <a:ea typeface="Calibri"/>
                <a:cs typeface="Calibri"/>
                <a:sym typeface="Calibri"/>
              </a:rPr>
              <a:t>Porter</a:t>
            </a:r>
            <a:endParaRPr sz="1800" i="1"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7"/>
        <p:cNvGrpSpPr/>
        <p:nvPr/>
      </p:nvGrpSpPr>
      <p:grpSpPr>
        <a:xfrm>
          <a:off x="0" y="0"/>
          <a:ext cx="0" cy="0"/>
          <a:chOff x="0" y="0"/>
          <a:chExt cx="0" cy="0"/>
        </a:xfrm>
      </p:grpSpPr>
      <p:sp>
        <p:nvSpPr>
          <p:cNvPr id="198" name="Google Shape;198;p15"/>
          <p:cNvSpPr/>
          <p:nvPr/>
        </p:nvSpPr>
        <p:spPr>
          <a:xfrm>
            <a:off x="643467" y="643467"/>
            <a:ext cx="10905000" cy="19896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9" name="Google Shape;199;p15"/>
          <p:cNvSpPr/>
          <p:nvPr/>
        </p:nvSpPr>
        <p:spPr>
          <a:xfrm>
            <a:off x="806195" y="806204"/>
            <a:ext cx="10579500" cy="1664100"/>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0" name="Google Shape;200;p15"/>
          <p:cNvSpPr txBox="1">
            <a:spLocks noGrp="1"/>
          </p:cNvSpPr>
          <p:nvPr>
            <p:ph type="title"/>
          </p:nvPr>
        </p:nvSpPr>
        <p:spPr>
          <a:xfrm>
            <a:off x="1071846" y="1059736"/>
            <a:ext cx="10040100" cy="12282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s-ES" dirty="0">
                <a:solidFill>
                  <a:srgbClr val="FFFFFF"/>
                </a:solidFill>
              </a:rPr>
              <a:t>1. 3. </a:t>
            </a:r>
            <a:r>
              <a:rPr lang="el-GR" dirty="0">
                <a:solidFill>
                  <a:srgbClr val="FFFFFF"/>
                </a:solidFill>
              </a:rPr>
              <a:t>Οι Τύποι Επιχειρήσεων Κοινωνικής Οικονομίας</a:t>
            </a:r>
            <a:endParaRPr dirty="0">
              <a:solidFill>
                <a:srgbClr val="FFFFFF"/>
              </a:solidFill>
            </a:endParaRPr>
          </a:p>
        </p:txBody>
      </p:sp>
      <p:sp>
        <p:nvSpPr>
          <p:cNvPr id="201" name="Google Shape;201;p15"/>
          <p:cNvSpPr txBox="1"/>
          <p:nvPr/>
        </p:nvSpPr>
        <p:spPr>
          <a:xfrm>
            <a:off x="565039" y="2887723"/>
            <a:ext cx="10905000" cy="39702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dk1"/>
                </a:solidFill>
                <a:latin typeface="Calibri"/>
                <a:ea typeface="Calibri"/>
                <a:cs typeface="Calibri"/>
                <a:sym typeface="Calibri"/>
              </a:rPr>
              <a:t>Διαφορετικές μορφές</a:t>
            </a:r>
          </a:p>
          <a:p>
            <a:pPr marL="0" marR="0" lvl="0" indent="0" algn="l" rtl="0">
              <a:spcBef>
                <a:spcPts val="0"/>
              </a:spcBef>
              <a:spcAft>
                <a:spcPts val="0"/>
              </a:spcAft>
              <a:buNone/>
            </a:pPr>
            <a:r>
              <a:rPr lang="el-GR" sz="1800" dirty="0">
                <a:solidFill>
                  <a:schemeClr val="dk1"/>
                </a:solidFill>
                <a:latin typeface="Calibri"/>
                <a:ea typeface="Calibri"/>
                <a:cs typeface="Calibri"/>
                <a:sym typeface="Calibri"/>
              </a:rPr>
              <a:t>Οι εταιρείες που απαρτίζουν την κοινωνική οικονομία μπορούν να έχουν διάφορες μορφές, μερικές από τις οποίες είναι οι ακόλουθες:</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Συνεταιρισμοί</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Αλληλέγγυα σωματεία </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Ιδρύματα</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ενώσεις που ασκούν οικονομική δραστηριότητα</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Εταιρείες</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εταιρείες εισαγωγής</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ειδικά κέντρα απασχόλησης</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συντεχνίες αλιέων</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κοινωνίες αγροτικού μετασχηματισμού</a:t>
            </a:r>
          </a:p>
          <a:p>
            <a:pPr marL="342900" marR="0" lvl="0" indent="-342900" algn="l" rtl="0">
              <a:spcBef>
                <a:spcPts val="0"/>
              </a:spcBef>
              <a:spcAft>
                <a:spcPts val="0"/>
              </a:spcAft>
              <a:buFont typeface="+mj-lt"/>
              <a:buAutoNum type="arabicPeriod"/>
            </a:pPr>
            <a:r>
              <a:rPr lang="el-GR" sz="1800" dirty="0">
                <a:solidFill>
                  <a:schemeClr val="dk1"/>
                </a:solidFill>
                <a:latin typeface="Calibri"/>
                <a:ea typeface="Calibri"/>
                <a:cs typeface="Calibri"/>
                <a:sym typeface="Calibri"/>
              </a:rPr>
              <a:t>µ</a:t>
            </a:r>
            <a:r>
              <a:rPr lang="el-GR" sz="1800" dirty="0" err="1">
                <a:solidFill>
                  <a:schemeClr val="dk1"/>
                </a:solidFill>
                <a:latin typeface="Calibri"/>
                <a:ea typeface="Calibri"/>
                <a:cs typeface="Calibri"/>
                <a:sym typeface="Calibri"/>
              </a:rPr>
              <a:t>οναδικές</a:t>
            </a:r>
            <a:r>
              <a:rPr lang="el-GR" sz="1800" dirty="0">
                <a:solidFill>
                  <a:schemeClr val="dk1"/>
                </a:solidFill>
                <a:latin typeface="Calibri"/>
                <a:ea typeface="Calibri"/>
                <a:cs typeface="Calibri"/>
                <a:sym typeface="Calibri"/>
              </a:rPr>
              <a:t> οντότητες που δημιουργούνται µε ειδικούς κανόνες που </a:t>
            </a:r>
            <a:r>
              <a:rPr lang="el-GR" sz="1800" dirty="0" err="1">
                <a:solidFill>
                  <a:schemeClr val="dk1"/>
                </a:solidFill>
                <a:latin typeface="Calibri"/>
                <a:ea typeface="Calibri"/>
                <a:cs typeface="Calibri"/>
                <a:sym typeface="Calibri"/>
              </a:rPr>
              <a:t>διέπονται</a:t>
            </a:r>
            <a:r>
              <a:rPr lang="el-GR" sz="1800" dirty="0">
                <a:solidFill>
                  <a:schemeClr val="dk1"/>
                </a:solidFill>
                <a:latin typeface="Calibri"/>
                <a:ea typeface="Calibri"/>
                <a:cs typeface="Calibri"/>
                <a:sym typeface="Calibri"/>
              </a:rPr>
              <a:t> από τις αρχές του προηγούμενου άρθρου</a:t>
            </a:r>
            <a:r>
              <a:rPr lang="es-ES" sz="1800" dirty="0">
                <a:solidFill>
                  <a:schemeClr val="dk1"/>
                </a:solidFill>
                <a:latin typeface="Calibri"/>
                <a:ea typeface="Calibri"/>
                <a:cs typeface="Calibri"/>
                <a:sym typeface="Calibri"/>
              </a:rPr>
              <a:t>.</a:t>
            </a:r>
            <a:endParaRPr sz="18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3"/>
        <p:cNvGrpSpPr/>
        <p:nvPr/>
      </p:nvGrpSpPr>
      <p:grpSpPr>
        <a:xfrm>
          <a:off x="0" y="0"/>
          <a:ext cx="0" cy="0"/>
          <a:chOff x="0" y="0"/>
          <a:chExt cx="0" cy="0"/>
        </a:xfrm>
      </p:grpSpPr>
      <p:sp>
        <p:nvSpPr>
          <p:cNvPr id="214" name="Google Shape;214;p17"/>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5" name="Google Shape;215;p17"/>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6" name="Google Shape;216;p17"/>
          <p:cNvSpPr txBox="1">
            <a:spLocks noGrp="1"/>
          </p:cNvSpPr>
          <p:nvPr>
            <p:ph type="title"/>
          </p:nvPr>
        </p:nvSpPr>
        <p:spPr>
          <a:xfrm>
            <a:off x="887560"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n-GB" dirty="0">
                <a:solidFill>
                  <a:srgbClr val="FFFFFF"/>
                </a:solidFill>
              </a:rPr>
              <a:t>1. 4. </a:t>
            </a:r>
            <a:r>
              <a:rPr lang="el-GR" dirty="0">
                <a:solidFill>
                  <a:srgbClr val="FFFFFF"/>
                </a:solidFill>
              </a:rPr>
              <a:t>Τι είναι μια κοινωνική επιχείρηση; </a:t>
            </a:r>
            <a:endParaRPr lang="en-GB" dirty="0">
              <a:solidFill>
                <a:srgbClr val="FFFFFF"/>
              </a:solidFill>
            </a:endParaRPr>
          </a:p>
        </p:txBody>
      </p:sp>
      <p:sp>
        <p:nvSpPr>
          <p:cNvPr id="217" name="Google Shape;217;p17"/>
          <p:cNvSpPr txBox="1"/>
          <p:nvPr/>
        </p:nvSpPr>
        <p:spPr>
          <a:xfrm>
            <a:off x="562324" y="2633149"/>
            <a:ext cx="10986208" cy="440116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b="1" dirty="0">
                <a:solidFill>
                  <a:schemeClr val="dk1"/>
                </a:solidFill>
                <a:latin typeface="Calibri"/>
                <a:ea typeface="Calibri"/>
                <a:cs typeface="Calibri"/>
                <a:sym typeface="Calibri"/>
              </a:rPr>
              <a:t>Πιο λεπτομερής ορισμός</a:t>
            </a: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Η Κοινωνική Οικονομία είναι μια μορφή επιχειρηματικότητας που επικεντρώνεται στην αντιμετώπιση των ανισοτήτων, η οποία δεσμεύεται σε ένα επιχειρηματικό μοντέλο με επίκεντρο τον άνθρωπο, το οποίο αναδιανέμει τον πλούτο. Δεσμεύεται για την ένταξη στην αγορά εργασίας των </a:t>
            </a:r>
            <a:r>
              <a:rPr lang="el-GR" sz="2000" dirty="0" err="1">
                <a:solidFill>
                  <a:schemeClr val="dk1"/>
                </a:solidFill>
                <a:latin typeface="Calibri"/>
                <a:ea typeface="Calibri"/>
                <a:cs typeface="Calibri"/>
                <a:sym typeface="Calibri"/>
              </a:rPr>
              <a:t>μειονεκτουσών</a:t>
            </a:r>
            <a:r>
              <a:rPr lang="el-GR" sz="2000" dirty="0">
                <a:solidFill>
                  <a:schemeClr val="dk1"/>
                </a:solidFill>
                <a:latin typeface="Calibri"/>
                <a:ea typeface="Calibri"/>
                <a:cs typeface="Calibri"/>
                <a:sym typeface="Calibri"/>
              </a:rPr>
              <a:t> ομάδων, καθώς και για ίσες ευκαιρίες για όλους. Υποστηρίζει την κοινωνική συνοχή και την προώθηση της βιώσιμης οικονομικής ανάπτυξης, προωθώντας την ενεργό συμμετοχή των πολιτών στην κοινωνία.</a:t>
            </a:r>
          </a:p>
          <a:p>
            <a:pPr marL="0" marR="0" lvl="0" indent="0" algn="just" rtl="0">
              <a:spcBef>
                <a:spcPts val="0"/>
              </a:spcBef>
              <a:spcAft>
                <a:spcPts val="0"/>
              </a:spcAft>
              <a:buNone/>
            </a:pPr>
            <a:r>
              <a:rPr lang="el-GR" sz="2000" dirty="0">
                <a:solidFill>
                  <a:schemeClr val="dk1"/>
                </a:solidFill>
                <a:latin typeface="Calibri"/>
                <a:cs typeface="Calibri"/>
              </a:rPr>
              <a:t>Η κύρια διαφορά μεταξύ της κοινωνικής επιχειρηματικότητας και μιας κοινωνικά υπεύθυνης εταιρείας έγκειται στο γεγονός ότι ενώ η πρώτη έχει ως πρωταρχικό στόχο τον κοινωνικό αντίκτυπο, ο πρωταρχικός στόχος της δεύτερης είναι η επίτευξη κερδοφορίας. </a:t>
            </a:r>
            <a:endParaRPr lang="es-ES"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Η κοινωνική οικονομία απασχολεί περίπου 13,6 εκατομμύρια άτομα- το ποσοστό μισθωτής απασχόλησης κυμαίνεται μεταξύ 0,6% και 9,9% ανάλογα με το εξεταζόμενο κράτος μέλος.</a:t>
            </a:r>
            <a:endParaRP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Αυτό αναδεικνύει την ανισότητα στην ανάπτυξη της κοινωνικής οικονομίας εντός της ΕΕ, αλλά αποκαλύπτει επίσης ότι υπάρχει σημαντικό ανεκμετάλλευτο οικονομικό δυναμικό και δυναμικό δημιουργίας θέσεων εργασίας.</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title"/>
          </p:nvPr>
        </p:nvSpPr>
        <p:spPr>
          <a:xfrm>
            <a:off x="614742" y="282363"/>
            <a:ext cx="5438776" cy="1134957"/>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40B385"/>
              </a:buClr>
              <a:buSzPts val="5400"/>
              <a:buFont typeface="Calibri"/>
              <a:buNone/>
            </a:pPr>
            <a:r>
              <a:rPr lang="el-GR" dirty="0">
                <a:solidFill>
                  <a:srgbClr val="40B385"/>
                </a:solidFill>
              </a:rPr>
              <a:t>Περίληψη</a:t>
            </a:r>
            <a:endParaRPr dirty="0"/>
          </a:p>
        </p:txBody>
      </p:sp>
      <p:sp>
        <p:nvSpPr>
          <p:cNvPr id="95" name="Google Shape;95;p2"/>
          <p:cNvSpPr txBox="1">
            <a:spLocks noGrp="1"/>
          </p:cNvSpPr>
          <p:nvPr>
            <p:ph type="body" idx="1"/>
          </p:nvPr>
        </p:nvSpPr>
        <p:spPr>
          <a:xfrm>
            <a:off x="676656" y="2011680"/>
            <a:ext cx="10947654" cy="4322618"/>
          </a:xfrm>
          <a:prstGeom prst="rect">
            <a:avLst/>
          </a:prstGeom>
          <a:noFill/>
          <a:ln>
            <a:noFill/>
          </a:ln>
        </p:spPr>
        <p:txBody>
          <a:bodyPr spcFirstLastPara="1" wrap="square" lIns="91425" tIns="45700" rIns="91425" bIns="45700" anchor="t" anchorCtr="0">
            <a:normAutofit/>
          </a:bodyPr>
          <a:lstStyle/>
          <a:p>
            <a:pPr marL="0" lvl="0" indent="0" algn="just" rtl="0">
              <a:lnSpc>
                <a:spcPct val="85000"/>
              </a:lnSpc>
              <a:spcBef>
                <a:spcPts val="0"/>
              </a:spcBef>
              <a:spcAft>
                <a:spcPts val="0"/>
              </a:spcAft>
              <a:buClr>
                <a:srgbClr val="262626"/>
              </a:buClr>
              <a:buSzPct val="100000"/>
              <a:buNone/>
            </a:pPr>
            <a:r>
              <a:rPr lang="el-GR" dirty="0"/>
              <a:t>Σε αυτή την ενότητα θα προσεγγίσουμε την έννοια της κοινωνικής οικονομίας. Θα εξηγήσουμε τι είναι η κοινωνική οικονομία, και περαιτέρω, να τονίσουμε την σημαντικότητα των </a:t>
            </a:r>
            <a:r>
              <a:rPr lang="el-GR" dirty="0" err="1"/>
              <a:t>κοινωνικο</a:t>
            </a:r>
            <a:r>
              <a:rPr lang="el-GR" dirty="0"/>
              <a:t>-εργατικών διαδικασιών ώστε να εμπεδωθούν ως μια πραγματική λύση για την ανάπτυξη τους στο </a:t>
            </a:r>
            <a:r>
              <a:rPr lang="el-GR" dirty="0" err="1"/>
              <a:t>κοινωνικο</a:t>
            </a:r>
            <a:r>
              <a:rPr lang="el-GR" dirty="0"/>
              <a:t>-οικονομικό μας περιβάλλον. </a:t>
            </a:r>
          </a:p>
          <a:p>
            <a:pPr marL="0" lvl="0" indent="0" algn="just" rtl="0">
              <a:lnSpc>
                <a:spcPct val="85000"/>
              </a:lnSpc>
              <a:spcBef>
                <a:spcPts val="0"/>
              </a:spcBef>
              <a:spcAft>
                <a:spcPts val="0"/>
              </a:spcAft>
              <a:buClr>
                <a:srgbClr val="262626"/>
              </a:buClr>
              <a:buSzPct val="100000"/>
              <a:buNone/>
            </a:pPr>
            <a:endParaRPr lang="el-GR" dirty="0"/>
          </a:p>
          <a:p>
            <a:pPr marL="0" lvl="0" indent="0" algn="just" rtl="0">
              <a:lnSpc>
                <a:spcPct val="85000"/>
              </a:lnSpc>
              <a:spcBef>
                <a:spcPts val="0"/>
              </a:spcBef>
              <a:spcAft>
                <a:spcPts val="0"/>
              </a:spcAft>
              <a:buClr>
                <a:srgbClr val="262626"/>
              </a:buClr>
              <a:buSzPct val="100000"/>
              <a:buNone/>
            </a:pPr>
            <a:r>
              <a:rPr lang="el-GR" dirty="0"/>
              <a:t>Θα επανεξετάσουμε τα κύρια χαρακτηριστικά τα οποία καθορίζουν την κοινωνική οικονομία ως εναλλακτική λύση στα παραδοσιακά οικονομικά μοντέλα, εστιάζοντας στις πτυχές στις οποίες τα καθορίζουν ως εργαλείο της κοινωνικής μεταμόρφωσης, η οποία προωθεί τη δίκαιη, αειφόρο και συμμετοχική ανθρώπινη ανάπτυξη. </a:t>
            </a:r>
          </a:p>
          <a:p>
            <a:pPr marL="0" lvl="0" indent="0" algn="just" rtl="0">
              <a:lnSpc>
                <a:spcPct val="85000"/>
              </a:lnSpc>
              <a:spcBef>
                <a:spcPts val="0"/>
              </a:spcBef>
              <a:spcAft>
                <a:spcPts val="0"/>
              </a:spcAft>
              <a:buClr>
                <a:srgbClr val="262626"/>
              </a:buClr>
              <a:buSzPct val="100000"/>
              <a:buNone/>
            </a:pPr>
            <a:endParaRPr lang="el-GR" dirty="0"/>
          </a:p>
          <a:p>
            <a:pPr marL="0" lvl="0" indent="0" algn="just" rtl="0">
              <a:lnSpc>
                <a:spcPct val="85000"/>
              </a:lnSpc>
              <a:spcBef>
                <a:spcPts val="0"/>
              </a:spcBef>
              <a:spcAft>
                <a:spcPts val="0"/>
              </a:spcAft>
              <a:buClr>
                <a:srgbClr val="262626"/>
              </a:buClr>
              <a:buSzPct val="100000"/>
              <a:buNone/>
            </a:pPr>
            <a:r>
              <a:rPr lang="el-GR" dirty="0"/>
              <a:t>Επίσης, θα μελετήσουμε την σημασία της </a:t>
            </a:r>
            <a:r>
              <a:rPr lang="el-GR" dirty="0" err="1"/>
              <a:t>κοινωνικο</a:t>
            </a:r>
            <a:r>
              <a:rPr lang="el-GR" dirty="0"/>
              <a:t>-εργατικής καθοδήγησης ως εργαλείο για την προώθηση και καθοδήγηση της επιχειρηματικότητας με σκοπό την δημιουργία κοινωνικών επιχειρησιακών προτύπων. </a:t>
            </a:r>
            <a:endParaRPr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7"/>
        <p:cNvGrpSpPr/>
        <p:nvPr/>
      </p:nvGrpSpPr>
      <p:grpSpPr>
        <a:xfrm>
          <a:off x="0" y="0"/>
          <a:ext cx="0" cy="0"/>
          <a:chOff x="0" y="0"/>
          <a:chExt cx="0" cy="0"/>
        </a:xfrm>
      </p:grpSpPr>
      <p:sp>
        <p:nvSpPr>
          <p:cNvPr id="238" name="Google Shape;238;p20"/>
          <p:cNvSpPr/>
          <p:nvPr/>
        </p:nvSpPr>
        <p:spPr>
          <a:xfrm>
            <a:off x="643467" y="698769"/>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9" name="Google Shape;239;p20"/>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0" name="Google Shape;240;p20"/>
          <p:cNvSpPr txBox="1">
            <a:spLocks noGrp="1"/>
          </p:cNvSpPr>
          <p:nvPr>
            <p:ph type="title"/>
          </p:nvPr>
        </p:nvSpPr>
        <p:spPr>
          <a:xfrm>
            <a:off x="802157"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p>
        </p:txBody>
      </p:sp>
      <p:sp>
        <p:nvSpPr>
          <p:cNvPr id="241" name="Google Shape;241;p20"/>
          <p:cNvSpPr txBox="1"/>
          <p:nvPr/>
        </p:nvSpPr>
        <p:spPr>
          <a:xfrm>
            <a:off x="643467" y="2688451"/>
            <a:ext cx="11087700" cy="401644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500" dirty="0">
                <a:solidFill>
                  <a:schemeClr val="dk1"/>
                </a:solidFill>
                <a:latin typeface="Calibri"/>
                <a:cs typeface="Calibri"/>
              </a:rPr>
              <a:t>Για να κατανοήσουμε πλήρως την έννοια της κοινωνικής επιχειρηματικότητας πρέπει να αποκτήσουμε μια εικόνα της έννοιας του όρου επιχειρηματικότητα. Στη συνέχεια θα παραθέσουμε ορισμένα χαρακτηριστικά της επιχειρηματικότητας που παρέχονται από διάφορους επίσημους φορείς:</a:t>
            </a:r>
            <a:endParaRPr lang="en-US" sz="1500" b="1" dirty="0">
              <a:solidFill>
                <a:schemeClr val="dk1"/>
              </a:solidFill>
              <a:latin typeface="Calibri"/>
              <a:cs typeface="Calibri"/>
            </a:endParaRPr>
          </a:p>
          <a:p>
            <a:pPr marL="0" marR="0" lvl="0" indent="0" algn="just" rtl="0">
              <a:spcBef>
                <a:spcPts val="0"/>
              </a:spcBef>
              <a:spcAft>
                <a:spcPts val="0"/>
              </a:spcAft>
              <a:buNone/>
            </a:pPr>
            <a:r>
              <a:rPr lang="el-GR" sz="1500" b="1" dirty="0">
                <a:solidFill>
                  <a:schemeClr val="dk1"/>
                </a:solidFill>
                <a:latin typeface="Calibri"/>
                <a:cs typeface="Calibri"/>
              </a:rPr>
              <a:t>Αναζήτηση για τη δημιουργία αξίας</a:t>
            </a:r>
          </a:p>
          <a:p>
            <a:pPr marL="0" marR="0" lvl="0" indent="0" algn="just" rtl="0">
              <a:spcBef>
                <a:spcPts val="0"/>
              </a:spcBef>
              <a:spcAft>
                <a:spcPts val="0"/>
              </a:spcAft>
              <a:buNone/>
            </a:pPr>
            <a:r>
              <a:rPr lang="el-GR" sz="1500" dirty="0">
                <a:solidFill>
                  <a:schemeClr val="dk1"/>
                </a:solidFill>
                <a:latin typeface="Calibri"/>
                <a:cs typeface="Calibri"/>
              </a:rPr>
              <a:t>Ένα άλλο χαρακτηριστικό έχει οριστεί από τον OCED (Οργανισμός Οικονομικής Συνεργασίας και Ανάπτυξης): Σύμφωνα με τον ΟΟΣΑ (2001), η επιχειρηματικότητα είναι ένα φαινόμενο που σχετίζεται με την ανθρώπινη δραστηριότητα κατά την αναζήτηση της δημιουργίας αξίας, της οικονομικής δημιουργίας ή επέκτασης, μέσω του εντοπισμού και της εκμετάλλευσης νέων προϊόντων, διαδικασιών ή αγορών.</a:t>
            </a:r>
            <a:endParaRPr sz="1500" dirty="0">
              <a:solidFill>
                <a:schemeClr val="dk1"/>
              </a:solidFill>
              <a:latin typeface="Calibri"/>
              <a:ea typeface="Calibri"/>
              <a:cs typeface="Calibri"/>
              <a:sym typeface="Calibri"/>
            </a:endParaRPr>
          </a:p>
          <a:p>
            <a:pPr algn="just"/>
            <a:r>
              <a:rPr lang="el-GR" sz="1500" b="1" dirty="0">
                <a:solidFill>
                  <a:schemeClr val="dk1"/>
                </a:solidFill>
                <a:latin typeface="Calibri"/>
                <a:cs typeface="Calibri"/>
              </a:rPr>
              <a:t>Ικανότητα αναγνώρισης μιας ευκαιρίας </a:t>
            </a:r>
          </a:p>
          <a:p>
            <a:pPr algn="just"/>
            <a:r>
              <a:rPr lang="el-GR" sz="1500" dirty="0">
                <a:solidFill>
                  <a:schemeClr val="dk1"/>
                </a:solidFill>
                <a:latin typeface="Calibri"/>
                <a:cs typeface="Calibri"/>
              </a:rPr>
              <a:t>Ο Διεθνής Οργανισμός Εργασίας ορίζει την επιχειρηματικότητα ως την ικανότητα αναγνώρισης μιας ευκαιρίας για τη δημιουργία αξίας και την ανάληψη δράσης για την αξιοποίησή της, ανεξάρτητα από το αν πρόκειται για τη δημιουργία μιας νέας επιχειρηματικής οντότητας (</a:t>
            </a:r>
            <a:r>
              <a:rPr lang="el-GR" sz="1500" dirty="0" err="1">
                <a:solidFill>
                  <a:schemeClr val="dk1"/>
                </a:solidFill>
                <a:latin typeface="Calibri"/>
                <a:cs typeface="Calibri"/>
              </a:rPr>
              <a:t>Schoof</a:t>
            </a:r>
            <a:r>
              <a:rPr lang="el-GR" sz="1500" dirty="0">
                <a:solidFill>
                  <a:schemeClr val="dk1"/>
                </a:solidFill>
                <a:latin typeface="Calibri"/>
                <a:cs typeface="Calibri"/>
              </a:rPr>
              <a:t>, 2006).</a:t>
            </a:r>
            <a:endParaRPr lang="es-ES" sz="15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500" b="1" dirty="0">
                <a:solidFill>
                  <a:schemeClr val="dk1"/>
                </a:solidFill>
                <a:latin typeface="Calibri"/>
                <a:ea typeface="Calibri"/>
                <a:cs typeface="Calibri"/>
                <a:sym typeface="Calibri"/>
              </a:rPr>
              <a:t>Σύνοψη</a:t>
            </a:r>
          </a:p>
          <a:p>
            <a:pPr marL="0" marR="0" lvl="0" indent="0" algn="just" rtl="0">
              <a:spcBef>
                <a:spcPts val="0"/>
              </a:spcBef>
              <a:spcAft>
                <a:spcPts val="0"/>
              </a:spcAft>
              <a:buNone/>
            </a:pPr>
            <a:r>
              <a:rPr lang="el-GR" sz="1500" dirty="0">
                <a:solidFill>
                  <a:schemeClr val="dk1"/>
                </a:solidFill>
                <a:latin typeface="Calibri"/>
                <a:ea typeface="Calibri"/>
                <a:cs typeface="Calibri"/>
                <a:sym typeface="Calibri"/>
              </a:rPr>
              <a:t>Άλλοι συγγραφείς ορίζουν την επιχειρηματικότητα ως μία από τις βασικές ικανότητες που εισάγει ευημερούσες αλλαγές στην εξέλιξη του καθενός, καθιστώντας δυνατή την αναγνώριση και την επίτευξη ευκαιριών.</a:t>
            </a:r>
          </a:p>
          <a:p>
            <a:pPr marL="0" marR="0" lvl="0" indent="0" algn="just" rtl="0">
              <a:spcBef>
                <a:spcPts val="0"/>
              </a:spcBef>
              <a:spcAft>
                <a:spcPts val="0"/>
              </a:spcAft>
              <a:buNone/>
            </a:pPr>
            <a:endParaRPr sz="15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500" dirty="0">
                <a:solidFill>
                  <a:schemeClr val="dk1"/>
                </a:solidFill>
                <a:latin typeface="Calibri"/>
                <a:ea typeface="Calibri"/>
                <a:cs typeface="Calibri"/>
                <a:sym typeface="Calibri"/>
              </a:rPr>
              <a:t>Ωστόσο, αν προσεγγίσουμε την έννοια της κοινωνικής επιχειρηματικότητας, αυτή ορίζεται ως εκείνο το είδος επιχειρηματικότητας του οποίου απώτερος στόχος δεν είναι η μεγιστοποίηση του οικονομικού οφέλους, αλλά η δημιουργία αξίας για την κοινωνία.</a:t>
            </a:r>
            <a:endParaRPr sz="1500" i="1"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5"/>
        <p:cNvGrpSpPr/>
        <p:nvPr/>
      </p:nvGrpSpPr>
      <p:grpSpPr>
        <a:xfrm>
          <a:off x="0" y="0"/>
          <a:ext cx="0" cy="0"/>
          <a:chOff x="0" y="0"/>
          <a:chExt cx="0" cy="0"/>
        </a:xfrm>
      </p:grpSpPr>
      <p:sp>
        <p:nvSpPr>
          <p:cNvPr id="246" name="Google Shape;246;p21"/>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7" name="Google Shape;247;p21"/>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8" name="Google Shape;248;p21"/>
          <p:cNvSpPr txBox="1"/>
          <p:nvPr/>
        </p:nvSpPr>
        <p:spPr>
          <a:xfrm>
            <a:off x="643466" y="2688451"/>
            <a:ext cx="10905065" cy="415494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dk1"/>
                </a:solidFill>
                <a:latin typeface="Calibri"/>
                <a:ea typeface="Calibri"/>
                <a:cs typeface="Calibri"/>
                <a:sym typeface="Calibri"/>
              </a:rPr>
              <a:t>Η κοινωνική επιχειρηματικότητα </a:t>
            </a:r>
            <a:r>
              <a:rPr lang="el-GR" sz="1800" dirty="0">
                <a:solidFill>
                  <a:schemeClr val="dk1"/>
                </a:solidFill>
                <a:latin typeface="Calibri"/>
                <a:ea typeface="Calibri"/>
                <a:cs typeface="Calibri"/>
                <a:sym typeface="Calibri"/>
              </a:rPr>
              <a:t>αναφέρεται σε εκείνα τα μοντέλα επιχειρηματικότητας στα οποία δρομολογούνται πρωτοβουλίες που αποσκοπούν στην κάλυψη μιας υπάρχουσας κοινωνικής ανάγκης. Έτσι, προσανατολίζονται προς τον κοινωνικό μετασχηματισμό. </a:t>
            </a:r>
          </a:p>
          <a:p>
            <a:pPr marL="0" marR="0" lvl="0" indent="0" algn="l" rtl="0">
              <a:spcBef>
                <a:spcPts val="0"/>
              </a:spcBef>
              <a:spcAft>
                <a:spcPts val="0"/>
              </a:spcAft>
              <a:buNone/>
            </a:pPr>
            <a:endParaRPr lang="es-ES"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l-GR" sz="1800" dirty="0">
                <a:solidFill>
                  <a:schemeClr val="dk1"/>
                </a:solidFill>
                <a:latin typeface="Calibri"/>
                <a:ea typeface="Calibri"/>
                <a:cs typeface="Calibri"/>
                <a:sym typeface="Calibri"/>
              </a:rPr>
              <a:t>Η κοινωνική επιχειρηματικότητα είναι μια δραστηριότητα που διερευνά ευκαιρίες για τη δημιουργία, τη διατήρηση, τη διανομή και τη διάδοση κοινωνικής ή/και περιβαλλοντικής αξίας μέσω της κοινωνικής καινοτομίας (</a:t>
            </a:r>
            <a:r>
              <a:rPr lang="el-GR" sz="1800" dirty="0" err="1">
                <a:solidFill>
                  <a:schemeClr val="dk1"/>
                </a:solidFill>
                <a:latin typeface="Calibri"/>
                <a:ea typeface="Calibri"/>
                <a:cs typeface="Calibri"/>
                <a:sym typeface="Calibri"/>
              </a:rPr>
              <a:t>Alegre</a:t>
            </a:r>
            <a:r>
              <a:rPr lang="el-GR" sz="1800" dirty="0">
                <a:solidFill>
                  <a:schemeClr val="dk1"/>
                </a:solidFill>
                <a:latin typeface="Calibri"/>
                <a:ea typeface="Calibri"/>
                <a:cs typeface="Calibri"/>
                <a:sym typeface="Calibri"/>
              </a:rPr>
              <a:t> </a:t>
            </a:r>
            <a:r>
              <a:rPr lang="el-GR" sz="1800" dirty="0" err="1">
                <a:solidFill>
                  <a:schemeClr val="dk1"/>
                </a:solidFill>
                <a:latin typeface="Calibri"/>
                <a:ea typeface="Calibri"/>
                <a:cs typeface="Calibri"/>
                <a:sym typeface="Calibri"/>
              </a:rPr>
              <a:t>et</a:t>
            </a:r>
            <a:r>
              <a:rPr lang="el-GR" sz="1800" dirty="0">
                <a:solidFill>
                  <a:schemeClr val="dk1"/>
                </a:solidFill>
                <a:latin typeface="Calibri"/>
                <a:ea typeface="Calibri"/>
                <a:cs typeface="Calibri"/>
                <a:sym typeface="Calibri"/>
              </a:rPr>
              <a:t> </a:t>
            </a:r>
            <a:r>
              <a:rPr lang="el-GR" sz="1800" dirty="0" err="1">
                <a:solidFill>
                  <a:schemeClr val="dk1"/>
                </a:solidFill>
                <a:latin typeface="Calibri"/>
                <a:ea typeface="Calibri"/>
                <a:cs typeface="Calibri"/>
                <a:sym typeface="Calibri"/>
              </a:rPr>
              <a:t>al</a:t>
            </a:r>
            <a:r>
              <a:rPr lang="el-GR" sz="1800" dirty="0">
                <a:solidFill>
                  <a:schemeClr val="dk1"/>
                </a:solidFill>
                <a:latin typeface="Calibri"/>
                <a:ea typeface="Calibri"/>
                <a:cs typeface="Calibri"/>
                <a:sym typeface="Calibri"/>
              </a:rPr>
              <a:t>., 2017- </a:t>
            </a:r>
            <a:r>
              <a:rPr lang="el-GR" sz="1800" dirty="0" err="1">
                <a:solidFill>
                  <a:schemeClr val="dk1"/>
                </a:solidFill>
                <a:latin typeface="Calibri"/>
                <a:ea typeface="Calibri"/>
                <a:cs typeface="Calibri"/>
                <a:sym typeface="Calibri"/>
              </a:rPr>
              <a:t>Granados</a:t>
            </a:r>
            <a:r>
              <a:rPr lang="el-GR" sz="1800" dirty="0">
                <a:solidFill>
                  <a:schemeClr val="dk1"/>
                </a:solidFill>
                <a:latin typeface="Calibri"/>
                <a:ea typeface="Calibri"/>
                <a:cs typeface="Calibri"/>
                <a:sym typeface="Calibri"/>
              </a:rPr>
              <a:t> </a:t>
            </a:r>
            <a:r>
              <a:rPr lang="el-GR" sz="1800" dirty="0" err="1">
                <a:solidFill>
                  <a:schemeClr val="dk1"/>
                </a:solidFill>
                <a:latin typeface="Calibri"/>
                <a:ea typeface="Calibri"/>
                <a:cs typeface="Calibri"/>
                <a:sym typeface="Calibri"/>
              </a:rPr>
              <a:t>et</a:t>
            </a:r>
            <a:r>
              <a:rPr lang="el-GR" sz="1800" dirty="0">
                <a:solidFill>
                  <a:schemeClr val="dk1"/>
                </a:solidFill>
                <a:latin typeface="Calibri"/>
                <a:ea typeface="Calibri"/>
                <a:cs typeface="Calibri"/>
                <a:sym typeface="Calibri"/>
              </a:rPr>
              <a:t> </a:t>
            </a:r>
            <a:r>
              <a:rPr lang="el-GR" sz="1800" dirty="0" err="1">
                <a:solidFill>
                  <a:schemeClr val="dk1"/>
                </a:solidFill>
                <a:latin typeface="Calibri"/>
                <a:ea typeface="Calibri"/>
                <a:cs typeface="Calibri"/>
                <a:sym typeface="Calibri"/>
              </a:rPr>
              <a:t>al</a:t>
            </a:r>
            <a:r>
              <a:rPr lang="el-GR" sz="1800" dirty="0">
                <a:solidFill>
                  <a:schemeClr val="dk1"/>
                </a:solidFill>
                <a:latin typeface="Calibri"/>
                <a:ea typeface="Calibri"/>
                <a:cs typeface="Calibri"/>
                <a:sym typeface="Calibri"/>
              </a:rPr>
              <a:t>., 2011).</a:t>
            </a: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l-GR" sz="1800" dirty="0">
                <a:solidFill>
                  <a:schemeClr val="dk1"/>
                </a:solidFill>
                <a:latin typeface="Calibri"/>
                <a:ea typeface="Calibri"/>
                <a:cs typeface="Calibri"/>
                <a:sym typeface="Calibri"/>
              </a:rPr>
              <a:t>Για παράδειγμα, η δημιουργία ενός συσσιτίου σε μια περιοχή όπου ζουν κοινωνικά αποκλεισμένοι άνθρωποι. Σε αυτό το είδος επιχειρηματικότητας, οι δικές τους γνώσεις, η εκπαίδευση και οι τεχνικές μπαίνουν σε εφαρμογή για να τεθούν στην υπηρεσία της κοινωνίας, αντί να χρησιμοποιούνται για προσωπικό κέρδος στα παραδοσιακά επιχειρηματικά μοντέλα.</a:t>
            </a:r>
            <a:endParaRPr sz="1800" dirty="0">
              <a:solidFill>
                <a:schemeClr val="dk1"/>
              </a:solidFill>
              <a:latin typeface="Calibri"/>
              <a:ea typeface="Calibri"/>
              <a:cs typeface="Calibri"/>
              <a:sym typeface="Calibri"/>
            </a:endParaRPr>
          </a:p>
          <a:p>
            <a:pPr marL="0" marR="0" lvl="0" indent="0" algn="ctr" rtl="0">
              <a:spcBef>
                <a:spcPts val="0"/>
              </a:spcBef>
              <a:spcAft>
                <a:spcPts val="0"/>
              </a:spcAft>
              <a:buNone/>
            </a:pPr>
            <a:r>
              <a:rPr lang="el-GR" sz="2400" dirty="0">
                <a:solidFill>
                  <a:schemeClr val="dk1"/>
                </a:solidFill>
                <a:latin typeface="Calibri"/>
                <a:ea typeface="Calibri"/>
                <a:cs typeface="Calibri"/>
                <a:sym typeface="Calibri"/>
              </a:rPr>
              <a:t>Η παραγωγή κοινωνικής αξίας είναι ο διαφοροποιητικός άξονας του προφίλ του κοινωνικού επιχειρηματία</a:t>
            </a:r>
            <a:endParaRPr sz="2400" dirty="0">
              <a:solidFill>
                <a:schemeClr val="dk1"/>
              </a:solidFill>
              <a:latin typeface="Calibri"/>
              <a:ea typeface="Calibri"/>
              <a:cs typeface="Calibri"/>
              <a:sym typeface="Calibri"/>
            </a:endParaRPr>
          </a:p>
        </p:txBody>
      </p:sp>
      <p:sp>
        <p:nvSpPr>
          <p:cNvPr id="249" name="Google Shape;249;p21"/>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s-ES"/>
              <a:t>1. 4. Qué entendemos por emprendimiento social</a:t>
            </a:r>
            <a:endParaRPr/>
          </a:p>
        </p:txBody>
      </p:sp>
      <p:sp>
        <p:nvSpPr>
          <p:cNvPr id="250" name="Google Shape;250;p21"/>
          <p:cNvSpPr txBox="1"/>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marR="0" lvl="0" indent="0" algn="l" rtl="0">
              <a:lnSpc>
                <a:spcPct val="85000"/>
              </a:lnSpc>
              <a:spcBef>
                <a:spcPts val="0"/>
              </a:spcBef>
              <a:spcAft>
                <a:spcPts val="0"/>
              </a:spcAft>
              <a:buClr>
                <a:srgbClr val="FFFFFF"/>
              </a:buClr>
              <a:buSzPct val="100000"/>
              <a:buFont typeface="Calibri"/>
              <a:buNone/>
            </a:pPr>
            <a:r>
              <a:rPr lang="el-GR" sz="5400" dirty="0">
                <a:solidFill>
                  <a:srgbClr val="FFFFFF"/>
                </a:solidFill>
                <a:latin typeface="Calibri"/>
                <a:ea typeface="Calibri"/>
                <a:cs typeface="Calibri"/>
                <a:sym typeface="Calibri"/>
              </a:rPr>
              <a:t>1. 4. Τι είναι μια κοινωνική επιχείρηση; </a:t>
            </a:r>
            <a:endParaRPr lang="en-GB" dirty="0"/>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2"/>
        <p:cNvGrpSpPr/>
        <p:nvPr/>
      </p:nvGrpSpPr>
      <p:grpSpPr>
        <a:xfrm>
          <a:off x="0" y="0"/>
          <a:ext cx="0" cy="0"/>
          <a:chOff x="0" y="0"/>
          <a:chExt cx="0" cy="0"/>
        </a:xfrm>
      </p:grpSpPr>
      <p:sp>
        <p:nvSpPr>
          <p:cNvPr id="263" name="Google Shape;263;p23"/>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4" name="Google Shape;264;p23"/>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5" name="Google Shape;265;p23"/>
          <p:cNvSpPr txBox="1">
            <a:spLocks noGrp="1"/>
          </p:cNvSpPr>
          <p:nvPr>
            <p:ph type="title"/>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p>
        </p:txBody>
      </p:sp>
      <p:sp>
        <p:nvSpPr>
          <p:cNvPr id="266" name="Google Shape;266;p23"/>
          <p:cNvSpPr txBox="1"/>
          <p:nvPr/>
        </p:nvSpPr>
        <p:spPr>
          <a:xfrm>
            <a:off x="639429" y="2886681"/>
            <a:ext cx="10905065" cy="255450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2000" b="1" dirty="0">
                <a:solidFill>
                  <a:schemeClr val="dk1"/>
                </a:solidFill>
                <a:latin typeface="Calibri"/>
                <a:ea typeface="Calibri"/>
                <a:cs typeface="Calibri"/>
                <a:sym typeface="Calibri"/>
              </a:rPr>
              <a:t>Τα στοιχεία που καθορίζουν την κοινωνική επιχειρηματικότητα</a:t>
            </a:r>
          </a:p>
          <a:p>
            <a:pPr marL="0" marR="0" lvl="0" indent="0" algn="l" rtl="0">
              <a:spcBef>
                <a:spcPts val="0"/>
              </a:spcBef>
              <a:spcAft>
                <a:spcPts val="0"/>
              </a:spcAft>
              <a:buNone/>
            </a:pPr>
            <a:endParaRPr lang="el-GR" sz="2000" b="1" dirty="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Το κοινωνικό κίνητρο του έργου/της επιχειρηματικής ιδέας</a:t>
            </a:r>
          </a:p>
          <a:p>
            <a:pPr marL="342900" marR="0" lvl="0" indent="-342900" algn="l"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Ο κοινωνικός αντίκτυπος των δράσεων που αναπτύσσουμε</a:t>
            </a:r>
          </a:p>
          <a:p>
            <a:pPr marL="342900" marR="0" lvl="0" indent="-342900" algn="l"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Η δυνατότητα </a:t>
            </a:r>
            <a:r>
              <a:rPr lang="el-GR" sz="2000" dirty="0" err="1">
                <a:solidFill>
                  <a:schemeClr val="dk1"/>
                </a:solidFill>
                <a:latin typeface="Calibri"/>
                <a:ea typeface="Calibri"/>
                <a:cs typeface="Calibri"/>
                <a:sym typeface="Calibri"/>
              </a:rPr>
              <a:t>αναπαραγωγιμότητας</a:t>
            </a:r>
            <a:r>
              <a:rPr lang="el-GR" sz="2000" dirty="0">
                <a:solidFill>
                  <a:schemeClr val="dk1"/>
                </a:solidFill>
                <a:latin typeface="Calibri"/>
                <a:ea typeface="Calibri"/>
                <a:cs typeface="Calibri"/>
                <a:sym typeface="Calibri"/>
              </a:rPr>
              <a:t> του έργου</a:t>
            </a:r>
          </a:p>
          <a:p>
            <a:pPr marL="342900" marR="0" lvl="0" indent="-342900" algn="l"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Το αίσθημα της κοινότητας και του </a:t>
            </a:r>
            <a:r>
              <a:rPr lang="el-GR" sz="2000" dirty="0" err="1">
                <a:solidFill>
                  <a:schemeClr val="dk1"/>
                </a:solidFill>
                <a:latin typeface="Calibri"/>
                <a:ea typeface="Calibri"/>
                <a:cs typeface="Calibri"/>
                <a:sym typeface="Calibri"/>
              </a:rPr>
              <a:t>ανήκειν</a:t>
            </a:r>
            <a:endParaRPr lang="el-GR" sz="2000" dirty="0">
              <a:solidFill>
                <a:schemeClr val="dk1"/>
              </a:solidFill>
              <a:latin typeface="Calibri"/>
              <a:ea typeface="Calibri"/>
              <a:cs typeface="Calibri"/>
              <a:sym typeface="Calibri"/>
            </a:endParaRPr>
          </a:p>
          <a:p>
            <a:pPr marL="342900" marR="0" lvl="0" indent="-342900" algn="l"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Το πεδίο εφαρμογής του έργου</a:t>
            </a:r>
          </a:p>
          <a:p>
            <a:pPr marL="342900" marR="0" lvl="0" indent="-342900" algn="l"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Ο βαθμός ενσωμάτωσης</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2"/>
        <p:cNvGrpSpPr/>
        <p:nvPr/>
      </p:nvGrpSpPr>
      <p:grpSpPr>
        <a:xfrm>
          <a:off x="0" y="0"/>
          <a:ext cx="0" cy="0"/>
          <a:chOff x="0" y="0"/>
          <a:chExt cx="0" cy="0"/>
        </a:xfrm>
      </p:grpSpPr>
      <p:sp>
        <p:nvSpPr>
          <p:cNvPr id="263" name="Google Shape;263;p23"/>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4" name="Google Shape;264;p23"/>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5" name="Google Shape;265;p23"/>
          <p:cNvSpPr txBox="1">
            <a:spLocks noGrp="1"/>
          </p:cNvSpPr>
          <p:nvPr>
            <p:ph type="title"/>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endParaRPr dirty="0">
              <a:solidFill>
                <a:srgbClr val="FFFFFF"/>
              </a:solidFill>
            </a:endParaRPr>
          </a:p>
        </p:txBody>
      </p:sp>
      <p:sp>
        <p:nvSpPr>
          <p:cNvPr id="266" name="Google Shape;266;p23"/>
          <p:cNvSpPr txBox="1"/>
          <p:nvPr/>
        </p:nvSpPr>
        <p:spPr>
          <a:xfrm>
            <a:off x="639429" y="2886681"/>
            <a:ext cx="10905065" cy="12002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400" dirty="0"/>
              <a:t>Στον πίνακα που ακολουθεί θέλουμε να παρουσιάσουμε τις διαφορές των μορφών οργάνωσης της Πρόνοιας, της συστημικής κοινωνικής επιχειρηματικότητας και των κοινωνικά υπεύθυνων εταιρειών.</a:t>
            </a:r>
            <a:endParaRPr sz="1800" dirty="0">
              <a:solidFill>
                <a:schemeClr val="dk1"/>
              </a:solidFill>
              <a:latin typeface="Calibri"/>
              <a:ea typeface="Calibri"/>
              <a:cs typeface="Calibri"/>
              <a:sym typeface="Calibri"/>
            </a:endParaRPr>
          </a:p>
        </p:txBody>
      </p:sp>
    </p:spTree>
    <p:custDataLst>
      <p:tags r:id="rId1"/>
    </p:custDataLst>
    <p:extLst>
      <p:ext uri="{BB962C8B-B14F-4D97-AF65-F5344CB8AC3E}">
        <p14:creationId xmlns:p14="http://schemas.microsoft.com/office/powerpoint/2010/main" val="1417570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4"/>
        <p:cNvGrpSpPr/>
        <p:nvPr/>
      </p:nvGrpSpPr>
      <p:grpSpPr>
        <a:xfrm>
          <a:off x="0" y="0"/>
          <a:ext cx="0" cy="0"/>
          <a:chOff x="0" y="0"/>
          <a:chExt cx="0" cy="0"/>
        </a:xfrm>
      </p:grpSpPr>
      <p:sp>
        <p:nvSpPr>
          <p:cNvPr id="295" name="Google Shape;295;p27"/>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6" name="Google Shape;296;p27"/>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7" name="Google Shape;297;p27"/>
          <p:cNvSpPr txBox="1">
            <a:spLocks noGrp="1"/>
          </p:cNvSpPr>
          <p:nvPr>
            <p:ph type="title"/>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endParaRPr dirty="0">
              <a:solidFill>
                <a:srgbClr val="FFFFFF"/>
              </a:solidFill>
            </a:endParaRPr>
          </a:p>
        </p:txBody>
      </p:sp>
      <p:graphicFrame>
        <p:nvGraphicFramePr>
          <p:cNvPr id="298" name="Google Shape;298;p27"/>
          <p:cNvGraphicFramePr/>
          <p:nvPr>
            <p:extLst>
              <p:ext uri="{D42A27DB-BD31-4B8C-83A1-F6EECF244321}">
                <p14:modId xmlns:p14="http://schemas.microsoft.com/office/powerpoint/2010/main" val="2338983733"/>
              </p:ext>
            </p:extLst>
          </p:nvPr>
        </p:nvGraphicFramePr>
        <p:xfrm>
          <a:off x="643467" y="2795886"/>
          <a:ext cx="10905075" cy="2651780"/>
        </p:xfrm>
        <a:graphic>
          <a:graphicData uri="http://schemas.openxmlformats.org/drawingml/2006/table">
            <a:tbl>
              <a:tblPr firstRow="1" bandRow="1">
                <a:noFill/>
                <a:tableStyleId>{A569808D-46C7-4147-B2BA-272AE5EFC46A}</a:tableStyleId>
              </a:tblPr>
              <a:tblGrid>
                <a:gridCol w="3635025">
                  <a:extLst>
                    <a:ext uri="{9D8B030D-6E8A-4147-A177-3AD203B41FA5}">
                      <a16:colId xmlns:a16="http://schemas.microsoft.com/office/drawing/2014/main" val="20000"/>
                    </a:ext>
                  </a:extLst>
                </a:gridCol>
                <a:gridCol w="3635025">
                  <a:extLst>
                    <a:ext uri="{9D8B030D-6E8A-4147-A177-3AD203B41FA5}">
                      <a16:colId xmlns:a16="http://schemas.microsoft.com/office/drawing/2014/main" val="20001"/>
                    </a:ext>
                  </a:extLst>
                </a:gridCol>
                <a:gridCol w="3635025">
                  <a:extLst>
                    <a:ext uri="{9D8B030D-6E8A-4147-A177-3AD203B41FA5}">
                      <a16:colId xmlns:a16="http://schemas.microsoft.com/office/drawing/2014/main" val="20002"/>
                    </a:ext>
                  </a:extLst>
                </a:gridCol>
              </a:tblGrid>
              <a:tr h="240350">
                <a:tc>
                  <a:txBody>
                    <a:bodyPr/>
                    <a:lstStyle/>
                    <a:p>
                      <a:pPr marL="0" marR="0" lvl="0" indent="0" algn="l" rtl="0">
                        <a:spcBef>
                          <a:spcPts val="0"/>
                        </a:spcBef>
                        <a:spcAft>
                          <a:spcPts val="0"/>
                        </a:spcAft>
                        <a:buNone/>
                      </a:pPr>
                      <a:r>
                        <a:rPr lang="el-GR" sz="1800" u="none" strike="noStrike" cap="none" dirty="0"/>
                        <a:t>Πρόνοια</a:t>
                      </a:r>
                      <a:endParaRPr dirty="0"/>
                    </a:p>
                  </a:txBody>
                  <a:tcPr marL="91450" marR="91450" marT="45725" marB="45725"/>
                </a:tc>
                <a:tc>
                  <a:txBody>
                    <a:bodyPr/>
                    <a:lstStyle/>
                    <a:p>
                      <a:pPr marL="0" marR="0" lvl="0" indent="0" algn="l" rtl="0">
                        <a:spcBef>
                          <a:spcPts val="0"/>
                        </a:spcBef>
                        <a:spcAft>
                          <a:spcPts val="0"/>
                        </a:spcAft>
                        <a:buNone/>
                      </a:pPr>
                      <a:r>
                        <a:rPr lang="el-GR" sz="1800" dirty="0"/>
                        <a:t>Συστημική κοινωνική επιχειρηματικότητα</a:t>
                      </a:r>
                      <a:endParaRPr dirty="0"/>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l-GR" sz="1800" dirty="0"/>
                        <a:t>Κοινωνικά υπεύθυνη επιχείρηση</a:t>
                      </a:r>
                      <a:endParaRPr dirty="0"/>
                    </a:p>
                  </a:txBody>
                  <a:tcPr marL="91450" marR="91450" marT="45725" marB="45725"/>
                </a:tc>
                <a:extLst>
                  <a:ext uri="{0D108BD9-81ED-4DB2-BD59-A6C34878D82A}">
                    <a16:rowId xmlns:a16="http://schemas.microsoft.com/office/drawing/2014/main" val="10000"/>
                  </a:ext>
                </a:extLst>
              </a:tr>
              <a:tr h="779650">
                <a:tc>
                  <a:txBody>
                    <a:bodyPr/>
                    <a:lstStyle/>
                    <a:p>
                      <a:pPr marL="285750" marR="0" lvl="0" indent="-285750" algn="l" rtl="0">
                        <a:spcBef>
                          <a:spcPts val="0"/>
                        </a:spcBef>
                        <a:spcAft>
                          <a:spcPts val="0"/>
                        </a:spcAft>
                        <a:buClr>
                          <a:schemeClr val="dk1"/>
                        </a:buClr>
                        <a:buSzPts val="1800"/>
                        <a:buFont typeface="Arial"/>
                        <a:buChar char="•"/>
                      </a:pPr>
                      <a:r>
                        <a:rPr lang="el-GR" sz="1800" dirty="0"/>
                        <a:t>με βάση τις δωρεές</a:t>
                      </a:r>
                    </a:p>
                    <a:p>
                      <a:pPr marL="285750" marR="0" lvl="0" indent="-285750" algn="l" rtl="0">
                        <a:spcBef>
                          <a:spcPts val="0"/>
                        </a:spcBef>
                        <a:spcAft>
                          <a:spcPts val="0"/>
                        </a:spcAft>
                        <a:buClr>
                          <a:schemeClr val="dk1"/>
                        </a:buClr>
                        <a:buSzPts val="1800"/>
                        <a:buFont typeface="Arial"/>
                        <a:buChar char="•"/>
                      </a:pPr>
                      <a:r>
                        <a:rPr lang="el-GR" sz="1800" dirty="0"/>
                        <a:t>Δεν υπάρχει οικονομική ανταπόδοση</a:t>
                      </a:r>
                    </a:p>
                    <a:p>
                      <a:pPr marL="285750" marR="0" lvl="0" indent="-285750" algn="l" rtl="0">
                        <a:spcBef>
                          <a:spcPts val="0"/>
                        </a:spcBef>
                        <a:spcAft>
                          <a:spcPts val="0"/>
                        </a:spcAft>
                        <a:buClr>
                          <a:schemeClr val="dk1"/>
                        </a:buClr>
                        <a:buSzPts val="1800"/>
                        <a:buFont typeface="Arial"/>
                        <a:buChar char="•"/>
                      </a:pPr>
                      <a:r>
                        <a:rPr lang="el-GR" sz="1800" dirty="0"/>
                        <a:t>Εξάρτηση από τις εισφορές</a:t>
                      </a:r>
                      <a:endParaRPr sz="1800" dirty="0"/>
                    </a:p>
                  </a:txBody>
                  <a:tcPr marL="91450" marR="91450" marT="45725" marB="45725"/>
                </a:tc>
                <a:tc>
                  <a:txBody>
                    <a:bodyPr/>
                    <a:lstStyle/>
                    <a:p>
                      <a:pPr marL="285750" marR="0" lvl="0" indent="-285750" algn="l" rtl="0">
                        <a:spcBef>
                          <a:spcPts val="0"/>
                        </a:spcBef>
                        <a:spcAft>
                          <a:spcPts val="0"/>
                        </a:spcAft>
                        <a:buClr>
                          <a:schemeClr val="dk1"/>
                        </a:buClr>
                        <a:buSzPts val="1800"/>
                        <a:buFont typeface="Arial"/>
                        <a:buChar char="•"/>
                      </a:pPr>
                      <a:r>
                        <a:rPr lang="el-GR" sz="1800" dirty="0"/>
                        <a:t>Επεκτασιμότητα</a:t>
                      </a:r>
                    </a:p>
                    <a:p>
                      <a:pPr marL="285750" marR="0" lvl="0" indent="-285750" algn="l" rtl="0">
                        <a:spcBef>
                          <a:spcPts val="0"/>
                        </a:spcBef>
                        <a:spcAft>
                          <a:spcPts val="0"/>
                        </a:spcAft>
                        <a:buClr>
                          <a:schemeClr val="dk1"/>
                        </a:buClr>
                        <a:buSzPts val="1800"/>
                        <a:buFont typeface="Arial"/>
                        <a:buChar char="•"/>
                      </a:pPr>
                      <a:r>
                        <a:rPr lang="el-GR" sz="1800" dirty="0"/>
                        <a:t>Βιωσιμότητα (προθυμία για συστημική αλλαγή)</a:t>
                      </a:r>
                    </a:p>
                    <a:p>
                      <a:pPr marL="285750" marR="0" lvl="0" indent="-285750" algn="l" rtl="0">
                        <a:spcBef>
                          <a:spcPts val="0"/>
                        </a:spcBef>
                        <a:spcAft>
                          <a:spcPts val="0"/>
                        </a:spcAft>
                        <a:buClr>
                          <a:schemeClr val="dk1"/>
                        </a:buClr>
                        <a:buSzPts val="1800"/>
                        <a:buFont typeface="Arial"/>
                        <a:buChar char="•"/>
                      </a:pPr>
                      <a:r>
                        <a:rPr lang="el-GR" sz="1800" dirty="0"/>
                        <a:t>Καινοτομία</a:t>
                      </a:r>
                    </a:p>
                    <a:p>
                      <a:pPr marL="285750" marR="0" lvl="0" indent="-285750" algn="l" rtl="0">
                        <a:spcBef>
                          <a:spcPts val="0"/>
                        </a:spcBef>
                        <a:spcAft>
                          <a:spcPts val="0"/>
                        </a:spcAft>
                        <a:buClr>
                          <a:schemeClr val="dk1"/>
                        </a:buClr>
                        <a:buSzPts val="1800"/>
                        <a:buFont typeface="Arial"/>
                        <a:buChar char="•"/>
                      </a:pPr>
                      <a:r>
                        <a:rPr lang="el-GR" sz="1800" dirty="0"/>
                        <a:t>Αποδεκτά και μετρήσιμα κοινωνικά αποτελέσματα</a:t>
                      </a:r>
                      <a:endParaRPr sz="1800" dirty="0"/>
                    </a:p>
                  </a:txBody>
                  <a:tcPr marL="91450" marR="91450" marT="45725" marB="45725"/>
                </a:tc>
                <a:tc>
                  <a:txBody>
                    <a:bodyPr/>
                    <a:lstStyle/>
                    <a:p>
                      <a:pPr marL="285750" marR="0" lvl="0" indent="-285750" algn="l" rtl="0">
                        <a:spcBef>
                          <a:spcPts val="0"/>
                        </a:spcBef>
                        <a:spcAft>
                          <a:spcPts val="0"/>
                        </a:spcAft>
                        <a:buClr>
                          <a:schemeClr val="dk1"/>
                        </a:buClr>
                        <a:buSzPts val="1800"/>
                        <a:buFont typeface="Arial"/>
                        <a:buChar char="•"/>
                      </a:pPr>
                      <a:r>
                        <a:rPr lang="el-GR" sz="1800" dirty="0"/>
                        <a:t>Στόχος κερδοφορίας</a:t>
                      </a:r>
                    </a:p>
                    <a:p>
                      <a:pPr marL="285750" marR="0" lvl="0" indent="-285750" algn="l" rtl="0">
                        <a:spcBef>
                          <a:spcPts val="0"/>
                        </a:spcBef>
                        <a:spcAft>
                          <a:spcPts val="0"/>
                        </a:spcAft>
                        <a:buClr>
                          <a:schemeClr val="dk1"/>
                        </a:buClr>
                        <a:buSzPts val="1800"/>
                        <a:buFont typeface="Arial"/>
                        <a:buChar char="•"/>
                      </a:pPr>
                      <a:r>
                        <a:rPr lang="el-GR" sz="1800" dirty="0"/>
                        <a:t>Υψηλή επεκτασιμότητα</a:t>
                      </a:r>
                    </a:p>
                    <a:p>
                      <a:pPr marL="285750" marR="0" lvl="0" indent="-285750" algn="l" rtl="0">
                        <a:spcBef>
                          <a:spcPts val="0"/>
                        </a:spcBef>
                        <a:spcAft>
                          <a:spcPts val="0"/>
                        </a:spcAft>
                        <a:buClr>
                          <a:schemeClr val="dk1"/>
                        </a:buClr>
                        <a:buSzPts val="1800"/>
                        <a:buFont typeface="Arial"/>
                        <a:buChar char="•"/>
                      </a:pPr>
                      <a:r>
                        <a:rPr lang="el-GR" sz="1800" dirty="0"/>
                        <a:t>οικονομικά βιώσιμη</a:t>
                      </a:r>
                    </a:p>
                    <a:p>
                      <a:pPr marL="285750" marR="0" lvl="0" indent="-285750" algn="l" rtl="0">
                        <a:spcBef>
                          <a:spcPts val="0"/>
                        </a:spcBef>
                        <a:spcAft>
                          <a:spcPts val="0"/>
                        </a:spcAft>
                        <a:buClr>
                          <a:schemeClr val="dk1"/>
                        </a:buClr>
                        <a:buSzPts val="1800"/>
                        <a:buFont typeface="Arial"/>
                        <a:buChar char="•"/>
                      </a:pPr>
                      <a:r>
                        <a:rPr lang="el-GR" sz="1800" dirty="0"/>
                        <a:t>Δέσμευση στην Εταιρική Κοινωνική Ευθύνη και στην Περιβαλλοντική, Κοινωνική και Διακυβέρνηση</a:t>
                      </a:r>
                      <a:endParaRPr sz="1800" dirty="0"/>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299" name="Google Shape;299;p27"/>
          <p:cNvGraphicFramePr/>
          <p:nvPr>
            <p:extLst>
              <p:ext uri="{D42A27DB-BD31-4B8C-83A1-F6EECF244321}">
                <p14:modId xmlns:p14="http://schemas.microsoft.com/office/powerpoint/2010/main" val="3793700006"/>
              </p:ext>
            </p:extLst>
          </p:nvPr>
        </p:nvGraphicFramePr>
        <p:xfrm>
          <a:off x="643467" y="5686036"/>
          <a:ext cx="10905075" cy="640090"/>
        </p:xfrm>
        <a:graphic>
          <a:graphicData uri="http://schemas.openxmlformats.org/drawingml/2006/table">
            <a:tbl>
              <a:tblPr firstRow="1" bandRow="1">
                <a:noFill/>
                <a:tableStyleId>{A569808D-46C7-4147-B2BA-272AE5EFC46A}</a:tableStyleId>
              </a:tblPr>
              <a:tblGrid>
                <a:gridCol w="3635025">
                  <a:extLst>
                    <a:ext uri="{9D8B030D-6E8A-4147-A177-3AD203B41FA5}">
                      <a16:colId xmlns:a16="http://schemas.microsoft.com/office/drawing/2014/main" val="20000"/>
                    </a:ext>
                  </a:extLst>
                </a:gridCol>
                <a:gridCol w="3635025">
                  <a:extLst>
                    <a:ext uri="{9D8B030D-6E8A-4147-A177-3AD203B41FA5}">
                      <a16:colId xmlns:a16="http://schemas.microsoft.com/office/drawing/2014/main" val="20001"/>
                    </a:ext>
                  </a:extLst>
                </a:gridCol>
                <a:gridCol w="3635025">
                  <a:extLst>
                    <a:ext uri="{9D8B030D-6E8A-4147-A177-3AD203B41FA5}">
                      <a16:colId xmlns:a16="http://schemas.microsoft.com/office/drawing/2014/main" val="20002"/>
                    </a:ext>
                  </a:extLst>
                </a:gridCol>
              </a:tblGrid>
              <a:tr h="184625">
                <a:tc>
                  <a:txBody>
                    <a:bodyPr/>
                    <a:lstStyle/>
                    <a:p>
                      <a:pPr marL="0" marR="0" lvl="0" indent="0" algn="l" rtl="0">
                        <a:spcBef>
                          <a:spcPts val="0"/>
                        </a:spcBef>
                        <a:spcAft>
                          <a:spcPts val="0"/>
                        </a:spcAft>
                        <a:buNone/>
                      </a:pPr>
                      <a:r>
                        <a:rPr lang="el-GR" sz="1800" dirty="0"/>
                        <a:t>Κοινωνικό αντίκτυπο</a:t>
                      </a:r>
                      <a:endParaRPr dirty="0"/>
                    </a:p>
                  </a:txBody>
                  <a:tcPr marL="91450" marR="91450" marT="45725" marB="45725"/>
                </a:tc>
                <a:tc>
                  <a:txBody>
                    <a:bodyPr/>
                    <a:lstStyle/>
                    <a:p>
                      <a:pPr marL="342900" marR="0" lvl="0" indent="-342900" algn="l" rtl="0">
                        <a:spcBef>
                          <a:spcPts val="0"/>
                        </a:spcBef>
                        <a:spcAft>
                          <a:spcPts val="0"/>
                        </a:spcAft>
                        <a:buClr>
                          <a:schemeClr val="dk1"/>
                        </a:buClr>
                        <a:buSzPts val="1800"/>
                        <a:buFont typeface="Calibri"/>
                        <a:buAutoNum type="arabicPeriod"/>
                      </a:pPr>
                      <a:r>
                        <a:rPr lang="el-GR" sz="1800" dirty="0"/>
                        <a:t>Κοινωνικό </a:t>
                      </a:r>
                      <a:r>
                        <a:rPr lang="el-GR" sz="1800" dirty="0" err="1"/>
                        <a:t>Αντικτυπο</a:t>
                      </a:r>
                      <a:endParaRPr dirty="0"/>
                    </a:p>
                    <a:p>
                      <a:pPr marL="342900" marR="0" lvl="0" indent="-342900" algn="l" rtl="0">
                        <a:spcBef>
                          <a:spcPts val="0"/>
                        </a:spcBef>
                        <a:spcAft>
                          <a:spcPts val="0"/>
                        </a:spcAft>
                        <a:buClr>
                          <a:schemeClr val="dk1"/>
                        </a:buClr>
                        <a:buSzPts val="1800"/>
                        <a:buFont typeface="Calibri"/>
                        <a:buAutoNum type="arabicPeriod"/>
                      </a:pPr>
                      <a:r>
                        <a:rPr lang="el-GR" sz="1800" dirty="0"/>
                        <a:t>Συστηματική αλλαγή</a:t>
                      </a:r>
                      <a:endParaRPr dirty="0"/>
                    </a:p>
                  </a:txBody>
                  <a:tcPr marL="91450" marR="91450" marT="45725" marB="45725"/>
                </a:tc>
                <a:tc>
                  <a:txBody>
                    <a:bodyPr/>
                    <a:lstStyle/>
                    <a:p>
                      <a:pPr marL="0" marR="0" lvl="0" indent="0" algn="l" rtl="0">
                        <a:spcBef>
                          <a:spcPts val="0"/>
                        </a:spcBef>
                        <a:spcAft>
                          <a:spcPts val="0"/>
                        </a:spcAft>
                        <a:buNone/>
                      </a:pPr>
                      <a:r>
                        <a:rPr lang="es-ES" sz="1800" dirty="0"/>
                        <a:t>3. </a:t>
                      </a:r>
                      <a:r>
                        <a:rPr lang="el-GR" sz="1800" dirty="0"/>
                        <a:t>Κερδοφορία</a:t>
                      </a:r>
                      <a:endParaRPr dirty="0"/>
                    </a:p>
                  </a:txBody>
                  <a:tcPr marL="91450" marR="91450" marT="45725" marB="45725"/>
                </a:tc>
                <a:extLst>
                  <a:ext uri="{0D108BD9-81ED-4DB2-BD59-A6C34878D82A}">
                    <a16:rowId xmlns:a16="http://schemas.microsoft.com/office/drawing/2014/main" val="10000"/>
                  </a:ext>
                </a:extLst>
              </a:tr>
            </a:tbl>
          </a:graphicData>
        </a:graphic>
      </p:graphicFrame>
      <p:sp>
        <p:nvSpPr>
          <p:cNvPr id="300" name="Google Shape;300;p27"/>
          <p:cNvSpPr txBox="1"/>
          <p:nvPr/>
        </p:nvSpPr>
        <p:spPr>
          <a:xfrm>
            <a:off x="561274" y="5316704"/>
            <a:ext cx="140109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dk1"/>
                </a:solidFill>
                <a:latin typeface="Calibri"/>
                <a:ea typeface="Calibri"/>
                <a:cs typeface="Calibri"/>
                <a:sym typeface="Calibri"/>
              </a:rPr>
              <a:t>Στόχοι</a:t>
            </a:r>
            <a:endParaRPr dirty="0"/>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4"/>
        <p:cNvGrpSpPr/>
        <p:nvPr/>
      </p:nvGrpSpPr>
      <p:grpSpPr>
        <a:xfrm>
          <a:off x="0" y="0"/>
          <a:ext cx="0" cy="0"/>
          <a:chOff x="0" y="0"/>
          <a:chExt cx="0" cy="0"/>
        </a:xfrm>
      </p:grpSpPr>
      <p:sp>
        <p:nvSpPr>
          <p:cNvPr id="255" name="Google Shape;255;p22"/>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6" name="Google Shape;256;p22"/>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7" name="Google Shape;257;p22"/>
          <p:cNvSpPr txBox="1">
            <a:spLocks noGrp="1"/>
          </p:cNvSpPr>
          <p:nvPr>
            <p:ph type="title"/>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endParaRPr dirty="0">
              <a:solidFill>
                <a:srgbClr val="FFFFFF"/>
              </a:solidFill>
            </a:endParaRPr>
          </a:p>
        </p:txBody>
      </p:sp>
      <p:sp>
        <p:nvSpPr>
          <p:cNvPr id="258" name="Google Shape;258;p22"/>
          <p:cNvSpPr txBox="1"/>
          <p:nvPr/>
        </p:nvSpPr>
        <p:spPr>
          <a:xfrm>
            <a:off x="480738" y="2931465"/>
            <a:ext cx="10905065" cy="313928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dk1"/>
                </a:solidFill>
                <a:latin typeface="Calibri"/>
                <a:ea typeface="Calibri"/>
                <a:cs typeface="Calibri"/>
                <a:sym typeface="Calibri"/>
              </a:rPr>
              <a:t>Μια στρατηγική για την κοινωνική οικονομία</a:t>
            </a:r>
          </a:p>
          <a:p>
            <a:pPr marL="0" marR="0" lvl="0" indent="0" algn="l" rtl="0">
              <a:spcBef>
                <a:spcPts val="0"/>
              </a:spcBef>
              <a:spcAft>
                <a:spcPts val="0"/>
              </a:spcAft>
              <a:buNone/>
            </a:pPr>
            <a:r>
              <a:rPr lang="el-GR" sz="1800" dirty="0">
                <a:solidFill>
                  <a:schemeClr val="dk1"/>
                </a:solidFill>
                <a:latin typeface="Calibri"/>
                <a:ea typeface="Calibri"/>
                <a:cs typeface="Calibri"/>
                <a:sym typeface="Calibri"/>
              </a:rPr>
              <a:t>Οι σημερινές και μελλοντικές δυνατότητες της κοινωνικής επιχειρηματικότητας οδήγησαν την Ευρωπαϊκή Ένωση να προτείνει μια στρατηγική για την προώθησή της, η οποία περιλαμβάνει τα ακόλουθα κύρια στοιχεία</a:t>
            </a:r>
            <a:r>
              <a:rPr lang="el-GR" sz="1800" b="1" dirty="0">
                <a:solidFill>
                  <a:schemeClr val="dk1"/>
                </a:solidFill>
                <a:latin typeface="Calibri"/>
                <a:ea typeface="Calibri"/>
                <a:cs typeface="Calibri"/>
                <a:sym typeface="Calibri"/>
              </a:rPr>
              <a:t>:</a:t>
            </a:r>
            <a:endParaRPr sz="1800" dirty="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el-GR" sz="1800" dirty="0">
                <a:solidFill>
                  <a:schemeClr val="dk1"/>
                </a:solidFill>
                <a:latin typeface="Calibri"/>
                <a:ea typeface="Calibri"/>
                <a:cs typeface="Calibri"/>
                <a:sym typeface="Calibri"/>
              </a:rPr>
              <a:t>Αύξηση της προβολής και της αναγνώρισης των επιχειρήσεων της κοινωνικής οικονομίας μέσω της διάδοσης του κοινωνικού τους αντίκτυπου</a:t>
            </a:r>
          </a:p>
          <a:p>
            <a:pPr marL="285750" marR="0" lvl="0" indent="-285750" algn="l" rtl="0">
              <a:spcBef>
                <a:spcPts val="0"/>
              </a:spcBef>
              <a:spcAft>
                <a:spcPts val="0"/>
              </a:spcAft>
              <a:buClr>
                <a:schemeClr val="dk1"/>
              </a:buClr>
              <a:buSzPts val="1800"/>
              <a:buFont typeface="Arial"/>
              <a:buChar char="•"/>
            </a:pPr>
            <a:r>
              <a:rPr lang="el-GR" sz="1800" dirty="0">
                <a:solidFill>
                  <a:schemeClr val="dk1"/>
                </a:solidFill>
                <a:latin typeface="Calibri"/>
                <a:ea typeface="Calibri"/>
                <a:cs typeface="Calibri"/>
                <a:sym typeface="Calibri"/>
              </a:rPr>
              <a:t>την εφαρμογή μιας επικοινωνιακής στρατηγικής για την κοινωνική επιχειρηματικότητα σε επίπεδο ΕΕ- την ανάπτυξη διεθνών δικτύων στον τομέα- και την ενσωμάτωση της κοινωνικής επιχειρηματικότητας σε όλες τις πολιτικές, τα προγράμματα και τις πρακτικές των δημόσιων διοικήσεων</a:t>
            </a:r>
          </a:p>
          <a:p>
            <a:pPr marL="285750" marR="0" lvl="0" indent="-285750" algn="l" rtl="0">
              <a:spcBef>
                <a:spcPts val="0"/>
              </a:spcBef>
              <a:spcAft>
                <a:spcPts val="0"/>
              </a:spcAft>
              <a:buClr>
                <a:schemeClr val="dk1"/>
              </a:buClr>
              <a:buSzPts val="1800"/>
              <a:buFont typeface="Arial"/>
              <a:buChar char="•"/>
            </a:pPr>
            <a:r>
              <a:rPr lang="el-GR" sz="1800" dirty="0">
                <a:solidFill>
                  <a:schemeClr val="dk1"/>
                </a:solidFill>
                <a:latin typeface="Calibri"/>
                <a:ea typeface="Calibri"/>
                <a:cs typeface="Calibri"/>
                <a:sym typeface="Calibri"/>
              </a:rPr>
              <a:t>Η ανάπτυξη ενός ευρωπαϊκού οικονομικού περιβάλλοντος που θα επιτρέπει στην κοινωνική οικονομία και στις επιχειρήσεις της να εκπαιδεύουν τους εργαζομένους τους</a:t>
            </a:r>
          </a:p>
          <a:p>
            <a:pPr marL="285750" marR="0" lvl="0" indent="-285750" algn="l" rtl="0">
              <a:spcBef>
                <a:spcPts val="0"/>
              </a:spcBef>
              <a:spcAft>
                <a:spcPts val="0"/>
              </a:spcAft>
              <a:buClr>
                <a:schemeClr val="dk1"/>
              </a:buClr>
              <a:buSzPts val="1800"/>
              <a:buFont typeface="Arial"/>
              <a:buChar char="•"/>
            </a:pPr>
            <a:r>
              <a:rPr lang="el-GR" sz="1800" dirty="0">
                <a:solidFill>
                  <a:schemeClr val="dk1"/>
                </a:solidFill>
                <a:latin typeface="Calibri"/>
                <a:ea typeface="Calibri"/>
                <a:cs typeface="Calibri"/>
                <a:sym typeface="Calibri"/>
              </a:rPr>
              <a:t>Η θέσπιση νομικών κανόνων που ευνοούν τη δημιουργία και την ανάπτυξη των κοινωνικών επιχειρήσεων</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1"/>
        <p:cNvGrpSpPr/>
        <p:nvPr/>
      </p:nvGrpSpPr>
      <p:grpSpPr>
        <a:xfrm>
          <a:off x="0" y="0"/>
          <a:ext cx="0" cy="0"/>
          <a:chOff x="0" y="0"/>
          <a:chExt cx="0" cy="0"/>
        </a:xfrm>
      </p:grpSpPr>
      <p:sp>
        <p:nvSpPr>
          <p:cNvPr id="222" name="Google Shape;222;p18"/>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3" name="Google Shape;223;p18"/>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4" name="Google Shape;224;p18"/>
          <p:cNvSpPr txBox="1">
            <a:spLocks noGrp="1"/>
          </p:cNvSpPr>
          <p:nvPr>
            <p:ph type="title"/>
          </p:nvPr>
        </p:nvSpPr>
        <p:spPr>
          <a:xfrm>
            <a:off x="827754" y="1024243"/>
            <a:ext cx="10639414"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endParaRPr dirty="0">
              <a:solidFill>
                <a:schemeClr val="lt1"/>
              </a:solidFill>
            </a:endParaRPr>
          </a:p>
        </p:txBody>
      </p:sp>
      <p:sp>
        <p:nvSpPr>
          <p:cNvPr id="225" name="Google Shape;225;p18"/>
          <p:cNvSpPr txBox="1"/>
          <p:nvPr/>
        </p:nvSpPr>
        <p:spPr>
          <a:xfrm>
            <a:off x="643467" y="2935942"/>
            <a:ext cx="10905065" cy="34162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b="1" dirty="0">
                <a:solidFill>
                  <a:schemeClr val="dk1"/>
                </a:solidFill>
                <a:latin typeface="Calibri"/>
                <a:ea typeface="Calibri"/>
                <a:cs typeface="Calibri"/>
                <a:sym typeface="Calibri"/>
              </a:rPr>
              <a:t>Κοινωνική οικονομία και ΣΒΑ</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Και επιπλέον, η κοινωνική οικονομία ευθυγραμμίζεται με τους στόχους της Ατζέντας 2030, συμβάλλοντας στην υλοποίηση των Στόχων Βιώσιμης Ανάπτυξης (ΣΒΑ) σε ευρωπαϊκό και παγκόσμιο επίπεδο. Δεδομένου ότι διαδραματίζει πολύ σημαντικό ρόλο σε παγκόσμιο επίπεδο στη μείωση της φτώχειας, προωθώντας τη μετάβαση προς πιο βιώσιμες πόλεις και κοινότητες και προς υπεύθυνη κατανάλωση και παραγωγή.</a:t>
            </a:r>
          </a:p>
          <a:p>
            <a:pPr marL="0" marR="0" lvl="0" indent="0" algn="just" rtl="0">
              <a:spcBef>
                <a:spcPts val="0"/>
              </a:spcBef>
              <a:spcAft>
                <a:spcPts val="0"/>
              </a:spcAft>
              <a:buNone/>
            </a:pPr>
            <a:endParaRPr sz="18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Η κοινωνική οικονομία και οι κοινωνικές επιχειρήσεις έχουν τη δυνατότητα να μεταρρυθμίσουν την οικονομία μέσω οικονομικών μοντέλων χωρίς αποκλεισμούς και βιώσιμων οικονομικών μοντέλων που θα οδηγήσουν σε έναν δικαιότερο οικολογικό, οικονομικό και κοινωνικό μετασχηματισμό. Παρέχουν νέες προσεγγίσεις και διεπιστημονικές λύσεις προσαρμοσμένες στις ανάγκες και τις προσδοκίες των τοπικών κοινοτήτων, καθώς ο κύριος στόχος τους είναι να εξυπηρετούν την κοινότητα στην οποία εδρεύουν, διατηρώντας τον πληθυσμό, τις οικονομικές δραστηριότητες και το εισόδημα σε τοπικό επίπεδο.</a:t>
            </a:r>
            <a:endParaRPr sz="18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0"/>
        <p:cNvGrpSpPr/>
        <p:nvPr/>
      </p:nvGrpSpPr>
      <p:grpSpPr>
        <a:xfrm>
          <a:off x="0" y="0"/>
          <a:ext cx="0" cy="0"/>
          <a:chOff x="0" y="0"/>
          <a:chExt cx="0" cy="0"/>
        </a:xfrm>
      </p:grpSpPr>
      <p:sp>
        <p:nvSpPr>
          <p:cNvPr id="271" name="Google Shape;271;p24"/>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72" name="Google Shape;272;p24"/>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73" name="Google Shape;273;p24"/>
          <p:cNvSpPr txBox="1">
            <a:spLocks noGrp="1"/>
          </p:cNvSpPr>
          <p:nvPr>
            <p:ph type="title"/>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endParaRPr dirty="0">
              <a:solidFill>
                <a:srgbClr val="FFFFFF"/>
              </a:solidFill>
            </a:endParaRPr>
          </a:p>
        </p:txBody>
      </p:sp>
      <p:sp>
        <p:nvSpPr>
          <p:cNvPr id="274" name="Google Shape;274;p24"/>
          <p:cNvSpPr txBox="1"/>
          <p:nvPr/>
        </p:nvSpPr>
        <p:spPr>
          <a:xfrm>
            <a:off x="643467" y="2790777"/>
            <a:ext cx="10905065" cy="347783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Από τον ορισμό αυτού που αντιλαμβανόμαστε ως κοινωνική επιχειρηματικότητα, μπορούμε να έχουμε μια ιδέα για το προφίλ ενός κοινωνικού επιχειρηματία και, επομένως, για τις δεξιότητες που τον χαρακτηρίζουν. Περιγράφουμε το προφίλ του κοινωνικού επιχειρηματία ως κάποιον που δεσμεύεται σε μια πρωτοβουλία που συμβάλλει στην επίλυση ενός κοινωνικού ή/και περιβαλλοντικού προβλήματος στο περιβάλλον του, αποτελώντας παράγοντα αλλαγής.</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Με τον όρο ικανότητες εννοούμε "το σύνολο των γνώσεων, των θεωρητικών εννοιών ενός συγκεκριμένου τομέα, των δεξιοτήτων, που βασίζονται στην ικανότητα εφαρμογής της εννοιολογικής γνώσης, και των στάσεων, που συνδέονται με μαθημένες αξίες, κανόνες και προσωπικά χαρακτηριστικά, που είναι απαραίτητα για την ικανοποιητική εκτέλεση μιας εργασίας ( </a:t>
            </a:r>
            <a:r>
              <a:rPr lang="el-GR" sz="2000" dirty="0" err="1">
                <a:solidFill>
                  <a:schemeClr val="dk1"/>
                </a:solidFill>
                <a:latin typeface="Calibri"/>
                <a:ea typeface="Calibri"/>
                <a:cs typeface="Calibri"/>
                <a:sym typeface="Calibri"/>
              </a:rPr>
              <a:t>Miller</a:t>
            </a:r>
            <a:r>
              <a:rPr lang="el-GR" sz="2000" dirty="0">
                <a:solidFill>
                  <a:schemeClr val="dk1"/>
                </a:solidFill>
                <a:latin typeface="Calibri"/>
                <a:ea typeface="Calibri"/>
                <a:cs typeface="Calibri"/>
                <a:sym typeface="Calibri"/>
              </a:rPr>
              <a:t> </a:t>
            </a:r>
            <a:r>
              <a:rPr lang="el-GR" sz="2000" dirty="0" err="1">
                <a:solidFill>
                  <a:schemeClr val="dk1"/>
                </a:solidFill>
                <a:latin typeface="Calibri"/>
                <a:ea typeface="Calibri"/>
                <a:cs typeface="Calibri"/>
                <a:sym typeface="Calibri"/>
              </a:rPr>
              <a:t>et</a:t>
            </a:r>
            <a:r>
              <a:rPr lang="el-GR" sz="2000" dirty="0">
                <a:solidFill>
                  <a:schemeClr val="dk1"/>
                </a:solidFill>
                <a:latin typeface="Calibri"/>
                <a:ea typeface="Calibri"/>
                <a:cs typeface="Calibri"/>
                <a:sym typeface="Calibri"/>
              </a:rPr>
              <a:t> </a:t>
            </a:r>
            <a:r>
              <a:rPr lang="el-GR" sz="2000" dirty="0" err="1">
                <a:solidFill>
                  <a:schemeClr val="dk1"/>
                </a:solidFill>
                <a:latin typeface="Calibri"/>
                <a:ea typeface="Calibri"/>
                <a:cs typeface="Calibri"/>
                <a:sym typeface="Calibri"/>
              </a:rPr>
              <a:t>al</a:t>
            </a:r>
            <a:r>
              <a:rPr lang="el-GR" sz="2000" dirty="0">
                <a:solidFill>
                  <a:schemeClr val="dk1"/>
                </a:solidFill>
                <a:latin typeface="Calibri"/>
                <a:ea typeface="Calibri"/>
                <a:cs typeface="Calibri"/>
                <a:sym typeface="Calibri"/>
              </a:rPr>
              <a:t>., 2012, σ. 351- </a:t>
            </a:r>
            <a:r>
              <a:rPr lang="el-GR" sz="2000" dirty="0" err="1">
                <a:solidFill>
                  <a:schemeClr val="dk1"/>
                </a:solidFill>
                <a:latin typeface="Calibri"/>
                <a:ea typeface="Calibri"/>
                <a:cs typeface="Calibri"/>
                <a:sym typeface="Calibri"/>
              </a:rPr>
              <a:t>Saxena</a:t>
            </a:r>
            <a:r>
              <a:rPr lang="el-GR" sz="2000" dirty="0">
                <a:solidFill>
                  <a:schemeClr val="dk1"/>
                </a:solidFill>
                <a:latin typeface="Calibri"/>
                <a:ea typeface="Calibri"/>
                <a:cs typeface="Calibri"/>
                <a:sym typeface="Calibri"/>
              </a:rPr>
              <a:t>, 2019- </a:t>
            </a:r>
            <a:r>
              <a:rPr lang="el-GR" sz="2000" dirty="0" err="1">
                <a:solidFill>
                  <a:schemeClr val="dk1"/>
                </a:solidFill>
                <a:latin typeface="Calibri"/>
                <a:ea typeface="Calibri"/>
                <a:cs typeface="Calibri"/>
                <a:sym typeface="Calibri"/>
              </a:rPr>
              <a:t>Vázquez-Burgete</a:t>
            </a:r>
            <a:r>
              <a:rPr lang="el-GR" sz="2000" dirty="0">
                <a:solidFill>
                  <a:schemeClr val="dk1"/>
                </a:solidFill>
                <a:latin typeface="Calibri"/>
                <a:ea typeface="Calibri"/>
                <a:cs typeface="Calibri"/>
                <a:sym typeface="Calibri"/>
              </a:rPr>
              <a:t> </a:t>
            </a:r>
            <a:r>
              <a:rPr lang="el-GR" sz="2000" dirty="0" err="1">
                <a:solidFill>
                  <a:schemeClr val="dk1"/>
                </a:solidFill>
                <a:latin typeface="Calibri"/>
                <a:ea typeface="Calibri"/>
                <a:cs typeface="Calibri"/>
                <a:sym typeface="Calibri"/>
              </a:rPr>
              <a:t>et</a:t>
            </a:r>
            <a:r>
              <a:rPr lang="el-GR" sz="2000" dirty="0">
                <a:solidFill>
                  <a:schemeClr val="dk1"/>
                </a:solidFill>
                <a:latin typeface="Calibri"/>
                <a:ea typeface="Calibri"/>
                <a:cs typeface="Calibri"/>
                <a:sym typeface="Calibri"/>
              </a:rPr>
              <a:t> </a:t>
            </a:r>
            <a:r>
              <a:rPr lang="el-GR" sz="2000" dirty="0" err="1">
                <a:solidFill>
                  <a:schemeClr val="dk1"/>
                </a:solidFill>
                <a:latin typeface="Calibri"/>
                <a:ea typeface="Calibri"/>
                <a:cs typeface="Calibri"/>
                <a:sym typeface="Calibri"/>
              </a:rPr>
              <a:t>al</a:t>
            </a:r>
            <a:r>
              <a:rPr lang="el-GR" sz="2000" dirty="0">
                <a:solidFill>
                  <a:schemeClr val="dk1"/>
                </a:solidFill>
                <a:latin typeface="Calibri"/>
                <a:ea typeface="Calibri"/>
                <a:cs typeface="Calibri"/>
                <a:sym typeface="Calibri"/>
              </a:rPr>
              <a:t>., 2012).</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8"/>
        <p:cNvGrpSpPr/>
        <p:nvPr/>
      </p:nvGrpSpPr>
      <p:grpSpPr>
        <a:xfrm>
          <a:off x="0" y="0"/>
          <a:ext cx="0" cy="0"/>
          <a:chOff x="0" y="0"/>
          <a:chExt cx="0" cy="0"/>
        </a:xfrm>
      </p:grpSpPr>
      <p:sp>
        <p:nvSpPr>
          <p:cNvPr id="279" name="Google Shape;279;p25"/>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0" name="Google Shape;280;p25"/>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1" name="Google Shape;281;p25"/>
          <p:cNvSpPr txBox="1">
            <a:spLocks noGrp="1"/>
          </p:cNvSpPr>
          <p:nvPr>
            <p:ph type="title"/>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endParaRPr dirty="0">
              <a:solidFill>
                <a:srgbClr val="FFFFFF"/>
              </a:solidFill>
            </a:endParaRPr>
          </a:p>
        </p:txBody>
      </p:sp>
      <p:sp>
        <p:nvSpPr>
          <p:cNvPr id="282" name="Google Shape;282;p25"/>
          <p:cNvSpPr txBox="1"/>
          <p:nvPr/>
        </p:nvSpPr>
        <p:spPr>
          <a:xfrm>
            <a:off x="643467" y="2790777"/>
            <a:ext cx="10905065" cy="347783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Ο κοινωνικός επιχειρηματίας (</a:t>
            </a:r>
            <a:r>
              <a:rPr lang="el-GR" sz="2000" dirty="0" err="1">
                <a:solidFill>
                  <a:schemeClr val="dk1"/>
                </a:solidFill>
                <a:latin typeface="Calibri"/>
                <a:ea typeface="Calibri"/>
                <a:cs typeface="Calibri"/>
                <a:sym typeface="Calibri"/>
              </a:rPr>
              <a:t>Gregory</a:t>
            </a:r>
            <a:r>
              <a:rPr lang="el-GR" sz="2000" dirty="0">
                <a:solidFill>
                  <a:schemeClr val="dk1"/>
                </a:solidFill>
                <a:latin typeface="Calibri"/>
                <a:ea typeface="Calibri"/>
                <a:cs typeface="Calibri"/>
                <a:sym typeface="Calibri"/>
              </a:rPr>
              <a:t> </a:t>
            </a:r>
            <a:r>
              <a:rPr lang="el-GR" sz="2000" dirty="0" err="1">
                <a:solidFill>
                  <a:schemeClr val="dk1"/>
                </a:solidFill>
                <a:latin typeface="Calibri"/>
                <a:ea typeface="Calibri"/>
                <a:cs typeface="Calibri"/>
                <a:sym typeface="Calibri"/>
              </a:rPr>
              <a:t>Dees</a:t>
            </a:r>
            <a:r>
              <a:rPr lang="el-GR" sz="2000" dirty="0">
                <a:solidFill>
                  <a:schemeClr val="dk1"/>
                </a:solidFill>
                <a:latin typeface="Calibri"/>
                <a:ea typeface="Calibri"/>
                <a:cs typeface="Calibri"/>
                <a:sym typeface="Calibri"/>
              </a:rPr>
              <a:t> 1999) είναι ένα άτομο που:</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Ενεργεί ως παράγοντας αλλαγής μέσω της επιχειρηματικής του ιδέας</a:t>
            </a: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Εντοπίζει νέες ευκαιρίες μπροστά στα κοινωνικά προβλήματα</a:t>
            </a: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Συναισθάνεται τις ανεκπλήρωτες ανάγκες άλλων ανθρώπων και περιβαλλόντων.</a:t>
            </a: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Υιοθετεί την αποστολή της επιχείρησης ως φόρμουλα για τη δημιουργία και τη διατήρηση της κοινωνικής αξίας</a:t>
            </a: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Αναγνωρίζει νέες ευκαιρίες για την επίτευξη κοινωνικών στόχων</a:t>
            </a: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Ενσωματώνει διαδικασίες συνεχούς καινοτομίας</a:t>
            </a: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Δίνει αξία στη λογοδοσία στον τομέα στον οποίο εργάζεται</a:t>
            </a:r>
          </a:p>
          <a:p>
            <a:pPr marL="342900" marR="0" lvl="0" indent="-342900" algn="just" rtl="0">
              <a:spcBef>
                <a:spcPts val="0"/>
              </a:spcBef>
              <a:spcAft>
                <a:spcPts val="0"/>
              </a:spcAft>
              <a:buFont typeface="+mj-lt"/>
              <a:buAutoNum type="arabicPeriod"/>
            </a:pPr>
            <a:r>
              <a:rPr lang="el-GR" sz="2000" dirty="0">
                <a:solidFill>
                  <a:schemeClr val="dk1"/>
                </a:solidFill>
                <a:latin typeface="Calibri"/>
                <a:ea typeface="Calibri"/>
                <a:cs typeface="Calibri"/>
                <a:sym typeface="Calibri"/>
              </a:rPr>
              <a:t>Παράγει δημιουργικές ιδέες για τον κοινωνικό μετασχηματισμό</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86"/>
        <p:cNvGrpSpPr/>
        <p:nvPr/>
      </p:nvGrpSpPr>
      <p:grpSpPr>
        <a:xfrm>
          <a:off x="0" y="0"/>
          <a:ext cx="0" cy="0"/>
          <a:chOff x="0" y="0"/>
          <a:chExt cx="0" cy="0"/>
        </a:xfrm>
      </p:grpSpPr>
      <p:sp>
        <p:nvSpPr>
          <p:cNvPr id="287" name="Google Shape;287;p26"/>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8" name="Google Shape;288;p26"/>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9" name="Google Shape;289;p26"/>
          <p:cNvSpPr txBox="1">
            <a:spLocks noGrp="1"/>
          </p:cNvSpPr>
          <p:nvPr>
            <p:ph type="title"/>
          </p:nvPr>
        </p:nvSpPr>
        <p:spPr>
          <a:xfrm>
            <a:off x="806195" y="1024243"/>
            <a:ext cx="10579608"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1. 4. Τι είναι μια κοινωνική επιχείρηση; </a:t>
            </a:r>
            <a:endParaRPr dirty="0">
              <a:solidFill>
                <a:srgbClr val="FFFFFF"/>
              </a:solidFill>
            </a:endParaRPr>
          </a:p>
        </p:txBody>
      </p:sp>
      <p:sp>
        <p:nvSpPr>
          <p:cNvPr id="290" name="Google Shape;290;p26"/>
          <p:cNvSpPr txBox="1"/>
          <p:nvPr/>
        </p:nvSpPr>
        <p:spPr>
          <a:xfrm>
            <a:off x="739720" y="2633149"/>
            <a:ext cx="10742336" cy="4093388"/>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Font typeface="Arial"/>
              <a:buNone/>
            </a:pPr>
            <a:r>
              <a:rPr lang="el-GR" sz="2000" b="1" dirty="0">
                <a:solidFill>
                  <a:schemeClr val="dk1"/>
                </a:solidFill>
                <a:latin typeface="Calibri"/>
                <a:ea typeface="Calibri"/>
                <a:cs typeface="Calibri"/>
                <a:sym typeface="Calibri"/>
              </a:rPr>
              <a:t>Κατάλογος των απαιτούμενων δεξιοτήτων</a:t>
            </a:r>
          </a:p>
          <a:p>
            <a:pPr marL="0" lvl="0" indent="0" algn="l" rtl="0">
              <a:spcBef>
                <a:spcPts val="0"/>
              </a:spcBef>
              <a:spcAft>
                <a:spcPts val="0"/>
              </a:spcAft>
              <a:buClr>
                <a:schemeClr val="dk1"/>
              </a:buClr>
              <a:buFont typeface="Arial"/>
              <a:buNone/>
            </a:pPr>
            <a:endParaRPr lang="el-GR" sz="2000" b="1" dirty="0">
              <a:solidFill>
                <a:schemeClr val="dk1"/>
              </a:solidFill>
              <a:latin typeface="Calibri"/>
              <a:ea typeface="Calibri"/>
              <a:cs typeface="Calibri"/>
              <a:sym typeface="Calibri"/>
            </a:endParaRPr>
          </a:p>
          <a:p>
            <a:pPr marL="0" lvl="0" indent="0" algn="l" rtl="0">
              <a:spcBef>
                <a:spcPts val="0"/>
              </a:spcBef>
              <a:spcAft>
                <a:spcPts val="0"/>
              </a:spcAft>
              <a:buClr>
                <a:schemeClr val="dk1"/>
              </a:buClr>
              <a:buFont typeface="Arial"/>
              <a:buNone/>
            </a:pPr>
            <a:r>
              <a:rPr lang="el-GR" sz="2000" dirty="0">
                <a:solidFill>
                  <a:schemeClr val="dk1"/>
                </a:solidFill>
                <a:latin typeface="Calibri"/>
                <a:ea typeface="Calibri"/>
                <a:cs typeface="Calibri"/>
                <a:sym typeface="Calibri"/>
              </a:rPr>
              <a:t>Ένας κοινωνικός επιχειρηματίας χρειάζεται τις ακόλουθες δεξιότητες:</a:t>
            </a:r>
          </a:p>
          <a:p>
            <a:pPr marL="0" lvl="0" indent="0" algn="l" rtl="0">
              <a:spcBef>
                <a:spcPts val="0"/>
              </a:spcBef>
              <a:spcAft>
                <a:spcPts val="0"/>
              </a:spcAft>
              <a:buClr>
                <a:schemeClr val="dk1"/>
              </a:buClr>
              <a:buFont typeface="Arial"/>
              <a:buNone/>
            </a:pPr>
            <a:r>
              <a:rPr lang="el-GR" sz="2000" dirty="0">
                <a:solidFill>
                  <a:schemeClr val="dk1"/>
                </a:solidFill>
                <a:latin typeface="Calibri"/>
                <a:ea typeface="Calibri"/>
                <a:cs typeface="Calibri"/>
                <a:sym typeface="Calibri"/>
              </a:rPr>
              <a:t>κοινωνική ηγεσία</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Παρακίνηση</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Επίλυση συγκρούσεων</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Διαχείριση του ανθρώπινου δυναμικού</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Διαχείριση χρόνου</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Αυτοπεποίθηση</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Επιμονή</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Κριτική σκέψη</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Επικοινωνία</a:t>
            </a:r>
          </a:p>
          <a:p>
            <a:pPr marL="285750" lvl="0" indent="-285750" algn="l" rtl="0">
              <a:spcBef>
                <a:spcPts val="0"/>
              </a:spcBef>
              <a:spcAft>
                <a:spcPts val="0"/>
              </a:spcAft>
              <a:buClr>
                <a:schemeClr val="dk1"/>
              </a:buClr>
              <a:buFont typeface="Arial" panose="020B0604020202020204" pitchFamily="34" charset="0"/>
              <a:buChar char="•"/>
            </a:pPr>
            <a:r>
              <a:rPr lang="el-GR" sz="2000" dirty="0">
                <a:solidFill>
                  <a:schemeClr val="dk1"/>
                </a:solidFill>
                <a:latin typeface="Calibri"/>
                <a:ea typeface="Calibri"/>
                <a:cs typeface="Calibri"/>
                <a:sym typeface="Calibri"/>
              </a:rPr>
              <a:t>Πειθώ και μάρκετινγκ</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40B385"/>
              </a:buClr>
              <a:buSzPts val="5400"/>
              <a:buFont typeface="Calibri"/>
              <a:buNone/>
            </a:pPr>
            <a:r>
              <a:rPr lang="el-GR" dirty="0">
                <a:solidFill>
                  <a:srgbClr val="40B385"/>
                </a:solidFill>
              </a:rPr>
              <a:t>Εκπαιδευτικοί Στόχοι</a:t>
            </a:r>
            <a:endParaRPr dirty="0"/>
          </a:p>
        </p:txBody>
      </p:sp>
      <p:sp>
        <p:nvSpPr>
          <p:cNvPr id="101" name="Google Shape;101;p3"/>
          <p:cNvSpPr txBox="1">
            <a:spLocks noGrp="1"/>
          </p:cNvSpPr>
          <p:nvPr>
            <p:ph type="body" idx="1"/>
          </p:nvPr>
        </p:nvSpPr>
        <p:spPr>
          <a:xfrm>
            <a:off x="465513" y="1978430"/>
            <a:ext cx="11131123" cy="4380038"/>
          </a:xfrm>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rgbClr val="262626"/>
              </a:buClr>
              <a:buSzPts val="2400"/>
              <a:buNone/>
            </a:pPr>
            <a:r>
              <a:rPr lang="es-ES" dirty="0"/>
              <a:t>1. </a:t>
            </a:r>
            <a:r>
              <a:rPr lang="el-GR" dirty="0"/>
              <a:t>Η κατανόηση των βασικών εννοιών της κοινωνικής</a:t>
            </a:r>
            <a:endParaRPr dirty="0"/>
          </a:p>
          <a:p>
            <a:pPr marL="0" lvl="0" indent="0" algn="l" rtl="0">
              <a:lnSpc>
                <a:spcPct val="85000"/>
              </a:lnSpc>
              <a:spcBef>
                <a:spcPts val="1300"/>
              </a:spcBef>
              <a:spcAft>
                <a:spcPts val="0"/>
              </a:spcAft>
              <a:buClr>
                <a:srgbClr val="262626"/>
              </a:buClr>
              <a:buSzPts val="2400"/>
              <a:buNone/>
            </a:pPr>
            <a:r>
              <a:rPr lang="es-ES" dirty="0"/>
              <a:t>2. </a:t>
            </a:r>
            <a:r>
              <a:rPr lang="el-GR" dirty="0"/>
              <a:t>Η αντίληψη της ανάγκης μίας οικονομίας με επίκεντρο την κοινωνία</a:t>
            </a:r>
            <a:endParaRPr dirty="0"/>
          </a:p>
          <a:p>
            <a:pPr marL="0" lvl="0" indent="0" algn="l" rtl="0">
              <a:lnSpc>
                <a:spcPct val="85000"/>
              </a:lnSpc>
              <a:spcBef>
                <a:spcPts val="1300"/>
              </a:spcBef>
              <a:spcAft>
                <a:spcPts val="0"/>
              </a:spcAft>
              <a:buClr>
                <a:srgbClr val="262626"/>
              </a:buClr>
              <a:buSzPts val="2400"/>
              <a:buNone/>
            </a:pPr>
            <a:r>
              <a:rPr lang="es-ES" dirty="0"/>
              <a:t>3. </a:t>
            </a:r>
            <a:r>
              <a:rPr lang="el-GR" dirty="0"/>
              <a:t>Η αναγνώριση των κύριων πτυχών ενός προγράμματος κοινωνικής οικονομίας. </a:t>
            </a:r>
            <a:endParaRPr lang="en-GB" dirty="0"/>
          </a:p>
          <a:p>
            <a:pPr marL="0" lvl="0" indent="0" algn="l" rtl="0">
              <a:lnSpc>
                <a:spcPct val="85000"/>
              </a:lnSpc>
              <a:spcBef>
                <a:spcPts val="1300"/>
              </a:spcBef>
              <a:spcAft>
                <a:spcPts val="0"/>
              </a:spcAft>
              <a:buClr>
                <a:srgbClr val="262626"/>
              </a:buClr>
              <a:buSzPts val="2400"/>
              <a:buNone/>
            </a:pPr>
            <a:r>
              <a:rPr lang="en-GB" dirty="0"/>
              <a:t>4. </a:t>
            </a:r>
            <a:r>
              <a:rPr lang="el-GR" dirty="0"/>
              <a:t>Η βασική γνώση σχετικά με το ιστορικό περιεχόμενο της κοινωνικής οικονομίας </a:t>
            </a:r>
          </a:p>
          <a:p>
            <a:pPr marL="0" lvl="0" indent="0" algn="l" rtl="0">
              <a:lnSpc>
                <a:spcPct val="85000"/>
              </a:lnSpc>
              <a:spcBef>
                <a:spcPts val="1300"/>
              </a:spcBef>
              <a:spcAft>
                <a:spcPts val="0"/>
              </a:spcAft>
              <a:buClr>
                <a:srgbClr val="262626"/>
              </a:buClr>
              <a:buSzPts val="2400"/>
              <a:buNone/>
            </a:pPr>
            <a:r>
              <a:rPr lang="es-ES" dirty="0"/>
              <a:t>5. </a:t>
            </a:r>
            <a:r>
              <a:rPr lang="el-GR" dirty="0"/>
              <a:t> Η εισαγωγή της κοινωνικής οικονομίας στην </a:t>
            </a:r>
            <a:r>
              <a:rPr lang="el-GR" dirty="0" err="1"/>
              <a:t>κοινωνικο</a:t>
            </a:r>
            <a:r>
              <a:rPr lang="el-GR" dirty="0"/>
              <a:t>-εργασιακή καθοδήγηση</a:t>
            </a:r>
            <a:endParaRPr dirty="0"/>
          </a:p>
          <a:p>
            <a:pPr marL="0" lvl="0" indent="0" algn="l" rtl="0">
              <a:lnSpc>
                <a:spcPct val="85000"/>
              </a:lnSpc>
              <a:spcBef>
                <a:spcPts val="1300"/>
              </a:spcBef>
              <a:spcAft>
                <a:spcPts val="0"/>
              </a:spcAft>
              <a:buClr>
                <a:srgbClr val="262626"/>
              </a:buClr>
              <a:buSzPts val="2400"/>
              <a:buNone/>
            </a:pPr>
            <a:endParaRPr dirty="0"/>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4"/>
        <p:cNvGrpSpPr/>
        <p:nvPr/>
      </p:nvGrpSpPr>
      <p:grpSpPr>
        <a:xfrm>
          <a:off x="0" y="0"/>
          <a:ext cx="0" cy="0"/>
          <a:chOff x="0" y="0"/>
          <a:chExt cx="0" cy="0"/>
        </a:xfrm>
      </p:grpSpPr>
      <p:sp>
        <p:nvSpPr>
          <p:cNvPr id="305" name="Google Shape;305;p28"/>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6" name="Google Shape;306;p28"/>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7" name="Google Shape;307;p28"/>
          <p:cNvSpPr txBox="1">
            <a:spLocks noGrp="1"/>
          </p:cNvSpPr>
          <p:nvPr>
            <p:ph type="title"/>
          </p:nvPr>
        </p:nvSpPr>
        <p:spPr>
          <a:xfrm>
            <a:off x="1071846" y="1059736"/>
            <a:ext cx="10313957" cy="1228130"/>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FFFFFF"/>
              </a:buClr>
              <a:buSzPct val="100000"/>
              <a:buFont typeface="Calibri"/>
              <a:buNone/>
            </a:pPr>
            <a:r>
              <a:rPr lang="es-ES" sz="4000" dirty="0">
                <a:solidFill>
                  <a:srgbClr val="FFFFFF"/>
                </a:solidFill>
              </a:rPr>
              <a:t>1. 5. </a:t>
            </a:r>
            <a:r>
              <a:rPr lang="el-GR" sz="4000" dirty="0">
                <a:solidFill>
                  <a:srgbClr val="FFFFFF"/>
                </a:solidFill>
              </a:rPr>
              <a:t>Ο </a:t>
            </a:r>
            <a:r>
              <a:rPr lang="el-GR" sz="4000" dirty="0" err="1">
                <a:solidFill>
                  <a:srgbClr val="FFFFFF"/>
                </a:solidFill>
              </a:rPr>
              <a:t>κοινωνικο</a:t>
            </a:r>
            <a:r>
              <a:rPr lang="el-GR" sz="4000" dirty="0">
                <a:solidFill>
                  <a:srgbClr val="FFFFFF"/>
                </a:solidFill>
              </a:rPr>
              <a:t>-εργασιακός προσανατολισμός σε μια κοινωνική επιχείρηση</a:t>
            </a:r>
            <a:endParaRPr sz="4000" dirty="0">
              <a:solidFill>
                <a:srgbClr val="FFFFFF"/>
              </a:solidFill>
            </a:endParaRPr>
          </a:p>
        </p:txBody>
      </p:sp>
      <p:sp>
        <p:nvSpPr>
          <p:cNvPr id="308" name="Google Shape;308;p28"/>
          <p:cNvSpPr txBox="1"/>
          <p:nvPr/>
        </p:nvSpPr>
        <p:spPr>
          <a:xfrm>
            <a:off x="643467" y="2730910"/>
            <a:ext cx="11418569" cy="378561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Δεν υπάρχει αμφιβολία ότι το επιχειρηματικό πνεύμα είναι ένας από τους κύριους κινητήριους μοχλούς της καινοτομίας, της ανταγωνιστικότητας και της οικονομικής και κοινωνικής ανάπτυξης μιας χώρας.</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Σε περιόδους έλλειψης ευκαιριών απασχόλησης και επαναπροσδιορισμού του νοήματος και της σημασίας της εργασίας, πολλοί άνθρωποι εξετάζουν την επιλογή της </a:t>
            </a:r>
            <a:r>
              <a:rPr lang="el-GR" sz="2000" dirty="0" err="1">
                <a:solidFill>
                  <a:schemeClr val="dk1"/>
                </a:solidFill>
                <a:latin typeface="Calibri"/>
                <a:ea typeface="Calibri"/>
                <a:cs typeface="Calibri"/>
                <a:sym typeface="Calibri"/>
              </a:rPr>
              <a:t>αυτοαπασχόλησης</a:t>
            </a:r>
            <a:r>
              <a:rPr lang="el-GR" sz="2000" dirty="0">
                <a:solidFill>
                  <a:schemeClr val="dk1"/>
                </a:solidFill>
                <a:latin typeface="Calibri"/>
                <a:ea typeface="Calibri"/>
                <a:cs typeface="Calibri"/>
                <a:sym typeface="Calibri"/>
              </a:rPr>
              <a:t> ως εναλλακτική λύση στην ανεργία και την εργασιακή ανασφάλεια. Σε πολλές περιπτώσεις, η </a:t>
            </a:r>
            <a:r>
              <a:rPr lang="el-GR" sz="2000" dirty="0" err="1">
                <a:solidFill>
                  <a:schemeClr val="dk1"/>
                </a:solidFill>
                <a:latin typeface="Calibri"/>
                <a:ea typeface="Calibri"/>
                <a:cs typeface="Calibri"/>
                <a:sym typeface="Calibri"/>
              </a:rPr>
              <a:t>αυτοαπασχόληση</a:t>
            </a:r>
            <a:r>
              <a:rPr lang="el-GR" sz="2000" dirty="0">
                <a:solidFill>
                  <a:schemeClr val="dk1"/>
                </a:solidFill>
                <a:latin typeface="Calibri"/>
                <a:ea typeface="Calibri"/>
                <a:cs typeface="Calibri"/>
                <a:sym typeface="Calibri"/>
              </a:rPr>
              <a:t> επιλέγεται ως επαγγελματική εναλλακτική λύση λόγω της έλλειψης ικανοποιητικών επιλογών σύναψης συμβάσεων- πρόκειται για μια επιχείρηση από ανάγκη.</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Ωστόσο, τα υψηλά ποσοστά εγκατάλειψης των επιχειρηματικών σχεδίων στα πρώτα τους χρόνια εξακολουθούν να υφίστανται. Ως εκ τούτου, ο ρόλος της επαγγελματικής καθοδήγησης στις αρχικές φάσεις της επιχειρηματικότητας είναι καθοριστικός.</a:t>
            </a: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2"/>
        <p:cNvGrpSpPr/>
        <p:nvPr/>
      </p:nvGrpSpPr>
      <p:grpSpPr>
        <a:xfrm>
          <a:off x="0" y="0"/>
          <a:ext cx="0" cy="0"/>
          <a:chOff x="0" y="0"/>
          <a:chExt cx="0" cy="0"/>
        </a:xfrm>
      </p:grpSpPr>
      <p:sp>
        <p:nvSpPr>
          <p:cNvPr id="313" name="Google Shape;313;p29"/>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4" name="Google Shape;314;p29"/>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5" name="Google Shape;315;p29"/>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ct val="100000"/>
              <a:buFont typeface="Calibri"/>
              <a:buNone/>
            </a:pPr>
            <a:r>
              <a:rPr kumimoji="0" lang="es-ES" sz="4000" b="0" i="0" u="none" strike="noStrike" kern="0" cap="none" spc="0" normalizeH="0" baseline="0" noProof="0" dirty="0">
                <a:ln>
                  <a:noFill/>
                </a:ln>
                <a:solidFill>
                  <a:srgbClr val="FFFFFF"/>
                </a:solidFill>
                <a:effectLst/>
                <a:uLnTx/>
                <a:uFillTx/>
                <a:latin typeface="Calibri"/>
                <a:cs typeface="Calibri"/>
                <a:sym typeface="Calibri"/>
              </a:rPr>
              <a:t>1. 5. </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Ο </a:t>
            </a:r>
            <a:r>
              <a:rPr kumimoji="0" lang="el-GR" sz="4000" b="0" i="0" u="none" strike="noStrike" kern="0" cap="none" spc="0" normalizeH="0" baseline="0" noProof="0" dirty="0" err="1">
                <a:ln>
                  <a:noFill/>
                </a:ln>
                <a:solidFill>
                  <a:srgbClr val="FFFFFF"/>
                </a:solidFill>
                <a:effectLst/>
                <a:uLnTx/>
                <a:uFillTx/>
                <a:latin typeface="Calibri"/>
                <a:cs typeface="Calibri"/>
                <a:sym typeface="Calibri"/>
              </a:rPr>
              <a:t>κοινωνικο</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-εργασιακός προσανατολισμός σε μια κοινωνική επιχείρηση</a:t>
            </a:r>
            <a:endParaRPr lang="es-ES" dirty="0">
              <a:solidFill>
                <a:srgbClr val="FFFFFF"/>
              </a:solidFill>
            </a:endParaRPr>
          </a:p>
        </p:txBody>
      </p:sp>
      <p:sp>
        <p:nvSpPr>
          <p:cNvPr id="316" name="Google Shape;316;p29"/>
          <p:cNvSpPr txBox="1"/>
          <p:nvPr/>
        </p:nvSpPr>
        <p:spPr>
          <a:xfrm>
            <a:off x="643467" y="3189474"/>
            <a:ext cx="10905065" cy="286228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Αντιλαμβανόμαστε τον επαγγελματικό προσανατολισμό ως μια στρατηγική που βασίζεται στην υποστήριξη και την ενθάρρυνση. Είναι μια υπηρεσία για την ανάπτυξη της επιχειρηματικής σταδιοδρομίας. Πρέπει να προωθηθεί ένα ολοκληρωμένο σύστημα που συνδέει το σύνολο των εμπειριών, το υπόβαθρο και την προσωπική πορεία, με το σχεδιασμό και τη διαχείριση ενός σχεδίου. </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Ως εκ τούτου, διεκδικούμε τον κρίσιμο ρόλο που πρέπει να διαδραματίσει ο επαγγελματικός προσανατολισμός στο σχεδιασμό και τη διαχείριση των επαγγελματικών επιχειρηματικών σχεδίων, ειδικά σε κοινωνικά και εργασιακά πλαίσια και σε σχέση με την </a:t>
            </a:r>
            <a:r>
              <a:rPr lang="el-GR" sz="2000" dirty="0" err="1">
                <a:solidFill>
                  <a:schemeClr val="dk1"/>
                </a:solidFill>
                <a:latin typeface="Calibri"/>
                <a:ea typeface="Calibri"/>
                <a:cs typeface="Calibri"/>
                <a:sym typeface="Calibri"/>
              </a:rPr>
              <a:t>αυτοαπασχόληση</a:t>
            </a:r>
            <a:r>
              <a:rPr lang="el-GR" sz="2000" dirty="0">
                <a:solidFill>
                  <a:schemeClr val="dk1"/>
                </a:solidFill>
                <a:latin typeface="Calibri"/>
                <a:ea typeface="Calibri"/>
                <a:cs typeface="Calibri"/>
                <a:sym typeface="Calibri"/>
              </a:rPr>
              <a:t> και τη δημιουργία παραγωγικού ιστού, ανθρώπινου κεφαλαίου και κοινωνικής και επιχειρηματικής καινοτομίας.</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0"/>
        <p:cNvGrpSpPr/>
        <p:nvPr/>
      </p:nvGrpSpPr>
      <p:grpSpPr>
        <a:xfrm>
          <a:off x="0" y="0"/>
          <a:ext cx="0" cy="0"/>
          <a:chOff x="0" y="0"/>
          <a:chExt cx="0" cy="0"/>
        </a:xfrm>
      </p:grpSpPr>
      <p:sp>
        <p:nvSpPr>
          <p:cNvPr id="321" name="Google Shape;321;p30"/>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2" name="Google Shape;322;p30"/>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3" name="Google Shape;323;p30"/>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ct val="100000"/>
              <a:buFont typeface="Calibri"/>
              <a:buNone/>
            </a:pPr>
            <a:r>
              <a:rPr kumimoji="0" lang="es-ES" sz="4000" b="0" i="0" u="none" strike="noStrike" kern="0" cap="none" spc="0" normalizeH="0" baseline="0" noProof="0" dirty="0">
                <a:ln>
                  <a:noFill/>
                </a:ln>
                <a:solidFill>
                  <a:srgbClr val="FFFFFF"/>
                </a:solidFill>
                <a:effectLst/>
                <a:uLnTx/>
                <a:uFillTx/>
                <a:latin typeface="Calibri"/>
                <a:cs typeface="Calibri"/>
                <a:sym typeface="Calibri"/>
              </a:rPr>
              <a:t>1. 5. </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Ο </a:t>
            </a:r>
            <a:r>
              <a:rPr kumimoji="0" lang="el-GR" sz="4000" b="0" i="0" u="none" strike="noStrike" kern="0" cap="none" spc="0" normalizeH="0" baseline="0" noProof="0" dirty="0" err="1">
                <a:ln>
                  <a:noFill/>
                </a:ln>
                <a:solidFill>
                  <a:srgbClr val="FFFFFF"/>
                </a:solidFill>
                <a:effectLst/>
                <a:uLnTx/>
                <a:uFillTx/>
                <a:latin typeface="Calibri"/>
                <a:cs typeface="Calibri"/>
                <a:sym typeface="Calibri"/>
              </a:rPr>
              <a:t>κοινωνικο</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-εργασιακός προσανατολισμός σε μια κοινωνική επιχείρηση</a:t>
            </a:r>
            <a:endParaRPr lang="es-ES" dirty="0">
              <a:solidFill>
                <a:srgbClr val="FFFFFF"/>
              </a:solidFill>
            </a:endParaRPr>
          </a:p>
        </p:txBody>
      </p:sp>
      <p:sp>
        <p:nvSpPr>
          <p:cNvPr id="324" name="Google Shape;324;p30"/>
          <p:cNvSpPr txBox="1"/>
          <p:nvPr/>
        </p:nvSpPr>
        <p:spPr>
          <a:xfrm>
            <a:off x="643467" y="2886681"/>
            <a:ext cx="11060853" cy="378561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Ένα από τα κύρια μειονεκτήματα των υπηρεσιών επαγγελματικού προσανατολισμού είναι ότι η προσέγγισή τους στις επιχειρηματικές διαδικασίες επικεντρώθηκε τις περισσότερες φορές στην οικονομική βιωσιμότητα των σχεδίων, αφήνοντας στην άκρη χώρους για προβληματισμό σχετικά με το επαγγελματικό σχέδιο και τη ζωή του μελλοντικού επιχειρηματία. Αυτό περιορίζει την εφαρμογή μιας ολοκληρωμένης προσέγγισης που αποτελεί κλειδί για την επιτυχία της επιχειρηματικής διαδικασίας.</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Υπό αυτή την έννοια, η Στρατηγική της Λισαβώνας αποτέλεσε σημείο καμπής όσον αφορά την ανάπτυξη δράσεων με στόχο την επέκταση της συνεργασίας των κρατών μελών στον τομέα της εκπαίδευσης (Ευρωπαϊκό Συμβούλιο, 2000), καθορίζοντας ένα </a:t>
            </a:r>
            <a:r>
              <a:rPr lang="el-GR" sz="2000" dirty="0" err="1">
                <a:solidFill>
                  <a:schemeClr val="dk1"/>
                </a:solidFill>
                <a:latin typeface="Calibri"/>
                <a:ea typeface="Calibri"/>
                <a:cs typeface="Calibri"/>
                <a:sym typeface="Calibri"/>
              </a:rPr>
              <a:t>Eυρωπαϊκό</a:t>
            </a:r>
            <a:r>
              <a:rPr lang="el-GR" sz="2000" dirty="0">
                <a:solidFill>
                  <a:schemeClr val="dk1"/>
                </a:solidFill>
                <a:latin typeface="Calibri"/>
                <a:ea typeface="Calibri"/>
                <a:cs typeface="Calibri"/>
                <a:sym typeface="Calibri"/>
              </a:rPr>
              <a:t> πλαίσιο αναφοράς με στόχο τον προσδιορισμό των ικανοτήτων-κλειδιών για τη δια βίου μάθηση (Ευρωπαϊκό Κοινοβούλιο, 2006- Ευρωπαϊκό Κοινοβούλιο και Συμβούλιο, 2006), συμπεριλαμβανομένης, μεταξύ άλλων, της ικανότητας "Πρωτοβουλία και επιχειρηματικό πνεύμα".</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8"/>
        <p:cNvGrpSpPr/>
        <p:nvPr/>
      </p:nvGrpSpPr>
      <p:grpSpPr>
        <a:xfrm>
          <a:off x="0" y="0"/>
          <a:ext cx="0" cy="0"/>
          <a:chOff x="0" y="0"/>
          <a:chExt cx="0" cy="0"/>
        </a:xfrm>
      </p:grpSpPr>
      <p:sp>
        <p:nvSpPr>
          <p:cNvPr id="329" name="Google Shape;329;p31"/>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0" name="Google Shape;330;p31"/>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1" name="Google Shape;331;p31"/>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ct val="100000"/>
              <a:buFont typeface="Calibri"/>
              <a:buNone/>
            </a:pPr>
            <a:r>
              <a:rPr kumimoji="0" lang="es-ES" sz="4000" b="0" i="0" u="none" strike="noStrike" kern="0" cap="none" spc="0" normalizeH="0" baseline="0" noProof="0" dirty="0">
                <a:ln>
                  <a:noFill/>
                </a:ln>
                <a:solidFill>
                  <a:srgbClr val="FFFFFF"/>
                </a:solidFill>
                <a:effectLst/>
                <a:uLnTx/>
                <a:uFillTx/>
                <a:latin typeface="Calibri"/>
                <a:cs typeface="Calibri"/>
                <a:sym typeface="Calibri"/>
              </a:rPr>
              <a:t>1. 5. </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Ο </a:t>
            </a:r>
            <a:r>
              <a:rPr kumimoji="0" lang="el-GR" sz="4000" b="0" i="0" u="none" strike="noStrike" kern="0" cap="none" spc="0" normalizeH="0" baseline="0" noProof="0" dirty="0" err="1">
                <a:ln>
                  <a:noFill/>
                </a:ln>
                <a:solidFill>
                  <a:srgbClr val="FFFFFF"/>
                </a:solidFill>
                <a:effectLst/>
                <a:uLnTx/>
                <a:uFillTx/>
                <a:latin typeface="Calibri"/>
                <a:cs typeface="Calibri"/>
                <a:sym typeface="Calibri"/>
              </a:rPr>
              <a:t>κοινωνικο</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-εργασιακός προσανατολισμός σε μια κοινωνική επιχείρηση</a:t>
            </a:r>
            <a:endParaRPr dirty="0">
              <a:solidFill>
                <a:srgbClr val="FFFFFF"/>
              </a:solidFill>
            </a:endParaRPr>
          </a:p>
        </p:txBody>
      </p:sp>
      <p:sp>
        <p:nvSpPr>
          <p:cNvPr id="332" name="Google Shape;332;p31"/>
          <p:cNvSpPr txBox="1"/>
          <p:nvPr/>
        </p:nvSpPr>
        <p:spPr>
          <a:xfrm>
            <a:off x="643467" y="2723944"/>
            <a:ext cx="11163723" cy="40933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Η πτυχή αυτή αντιπροσωπεύει μια ποιοτική πρόοδο στην ανάπτυξη της επιχειρηματικής ικανότητας, η οποία νοείται ως πρωτοβουλία, ικανότητα καινοτομίας, θετική στάση απέναντι στην αλλαγή και ευθύνη για τις πράξεις του ατόμου.</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Η κατάρτιση στην επιχειρηματικότητα αρχίζει να γίνεται κατανοητή ως η κατάρτιση που, εκτός από την οικονομική καθοδήγηση, απαιτεί μια προσέγγιση βασισμένη στις δεξιότητες.</a:t>
            </a:r>
          </a:p>
          <a:p>
            <a:pPr marL="0" marR="0" lvl="0" indent="0" algn="just" rtl="0">
              <a:spcBef>
                <a:spcPts val="0"/>
              </a:spcBef>
              <a:spcAft>
                <a:spcPts val="0"/>
              </a:spcAft>
              <a:buNone/>
            </a:pPr>
            <a:endParaRPr lang="el-G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Γι' αυτό ο σύμβουλος επαγγελματικού προσανατολισμού δεν πρέπει να χάνει από τα μάτια του τις απαραίτητες δεξιότητες για την έναρξη ενός επιχειρηματικού σχεδίου. Σε σύγκριση με τις παραδοσιακές διαδικασίες επιχειρηματικότητας, σε ένα σχέδιο κοινωνικής επιχειρηματικότητας είναι απαραίτητο για τον επιχειρηματία να λάβει υπόψη του την κατάσταση, το πλαίσιο, την πραγματικότητα, τις ανησυχίες, τις προκλήσεις του "πελάτη" του, προκειμένου να οικοδομήσει μια λύση με κοινωνικό αντίκτυπο με τη μορφή μιας υπηρεσίας, η οποία τελικά θα καταλήξει σε όφελος για ολόκληρη την κοινωνία.</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6"/>
        <p:cNvGrpSpPr/>
        <p:nvPr/>
      </p:nvGrpSpPr>
      <p:grpSpPr>
        <a:xfrm>
          <a:off x="0" y="0"/>
          <a:ext cx="0" cy="0"/>
          <a:chOff x="0" y="0"/>
          <a:chExt cx="0" cy="0"/>
        </a:xfrm>
      </p:grpSpPr>
      <p:sp>
        <p:nvSpPr>
          <p:cNvPr id="337" name="Google Shape;337;p32"/>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8" name="Google Shape;338;p32"/>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9" name="Google Shape;339;p32"/>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ct val="100000"/>
              <a:buFont typeface="Calibri"/>
              <a:buNone/>
            </a:pPr>
            <a:r>
              <a:rPr kumimoji="0" lang="es-ES" sz="4000" b="0" i="0" u="none" strike="noStrike" kern="0" cap="none" spc="0" normalizeH="0" baseline="0" noProof="0" dirty="0">
                <a:ln>
                  <a:noFill/>
                </a:ln>
                <a:solidFill>
                  <a:srgbClr val="FFFFFF"/>
                </a:solidFill>
                <a:effectLst/>
                <a:uLnTx/>
                <a:uFillTx/>
                <a:latin typeface="Calibri"/>
                <a:cs typeface="Calibri"/>
                <a:sym typeface="Calibri"/>
              </a:rPr>
              <a:t>1. 5. </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Ο </a:t>
            </a:r>
            <a:r>
              <a:rPr kumimoji="0" lang="el-GR" sz="4000" b="0" i="0" u="none" strike="noStrike" kern="0" cap="none" spc="0" normalizeH="0" baseline="0" noProof="0" dirty="0" err="1">
                <a:ln>
                  <a:noFill/>
                </a:ln>
                <a:solidFill>
                  <a:srgbClr val="FFFFFF"/>
                </a:solidFill>
                <a:effectLst/>
                <a:uLnTx/>
                <a:uFillTx/>
                <a:latin typeface="Calibri"/>
                <a:cs typeface="Calibri"/>
                <a:sym typeface="Calibri"/>
              </a:rPr>
              <a:t>κοινωνικο</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-εργασιακός προσανατολισμός σε μια κοινωνική επιχείρηση</a:t>
            </a:r>
            <a:endParaRPr lang="es-ES" dirty="0">
              <a:solidFill>
                <a:srgbClr val="FFFFFF"/>
              </a:solidFill>
            </a:endParaRPr>
          </a:p>
        </p:txBody>
      </p:sp>
      <p:sp>
        <p:nvSpPr>
          <p:cNvPr id="340" name="Google Shape;340;p32"/>
          <p:cNvSpPr txBox="1"/>
          <p:nvPr/>
        </p:nvSpPr>
        <p:spPr>
          <a:xfrm>
            <a:off x="643467" y="2713523"/>
            <a:ext cx="10905065" cy="163117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dirty="0">
                <a:solidFill>
                  <a:schemeClr val="dk1"/>
                </a:solidFill>
                <a:latin typeface="Calibri"/>
                <a:ea typeface="Calibri"/>
                <a:cs typeface="Calibri"/>
                <a:sym typeface="Calibri"/>
              </a:rPr>
              <a:t>Ο σύμβουλος πρέπει να υποστηρίζει τον κοινωνικό επιχειρηματία κατά τον καθορισμό του σχεδίου του και γι' αυτό δεν πρέπει να ξεχνά ότι πρέπει να είναι προτάσεις που παράγουν αξία και κοινωνικό αντίκτυπο:</a:t>
            </a:r>
            <a:endParaRPr sz="2000" dirty="0">
              <a:solidFill>
                <a:schemeClr val="dk1"/>
              </a:solidFill>
              <a:latin typeface="Calibri"/>
              <a:ea typeface="Calibri"/>
              <a:cs typeface="Calibri"/>
              <a:sym typeface="Calibri"/>
            </a:endParaRPr>
          </a:p>
          <a:p>
            <a:pPr marL="0" marR="0" lvl="0" indent="0" algn="just" rtl="0">
              <a:spcBef>
                <a:spcPts val="0"/>
              </a:spcBef>
              <a:spcAft>
                <a:spcPts val="0"/>
              </a:spcAft>
              <a:buNone/>
            </a:pPr>
            <a:endParaRPr sz="20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2000" b="1" dirty="0">
                <a:solidFill>
                  <a:schemeClr val="dk1"/>
                </a:solidFill>
                <a:latin typeface="Calibri"/>
                <a:ea typeface="Calibri"/>
                <a:cs typeface="Calibri"/>
                <a:sym typeface="Calibri"/>
              </a:rPr>
              <a:t>Επιθυμητά Βήματα</a:t>
            </a:r>
            <a:endParaRPr sz="2000" b="1" dirty="0">
              <a:solidFill>
                <a:schemeClr val="dk1"/>
              </a:solidFill>
              <a:latin typeface="Calibri"/>
              <a:ea typeface="Calibri"/>
              <a:cs typeface="Calibri"/>
              <a:sym typeface="Calibri"/>
            </a:endParaRPr>
          </a:p>
        </p:txBody>
      </p:sp>
      <p:grpSp>
        <p:nvGrpSpPr>
          <p:cNvPr id="341" name="Google Shape;341;p32"/>
          <p:cNvGrpSpPr/>
          <p:nvPr/>
        </p:nvGrpSpPr>
        <p:grpSpPr>
          <a:xfrm>
            <a:off x="727147" y="4277598"/>
            <a:ext cx="8405424" cy="1387635"/>
            <a:chOff x="83680" y="657985"/>
            <a:chExt cx="8405424" cy="1387635"/>
          </a:xfrm>
        </p:grpSpPr>
        <p:sp>
          <p:nvSpPr>
            <p:cNvPr id="342" name="Google Shape;342;p32"/>
            <p:cNvSpPr/>
            <p:nvPr/>
          </p:nvSpPr>
          <p:spPr>
            <a:xfrm>
              <a:off x="83680" y="657985"/>
              <a:ext cx="2233050" cy="1339830"/>
            </a:xfrm>
            <a:prstGeom prst="roundRect">
              <a:avLst>
                <a:gd name="adj" fmla="val 10000"/>
              </a:avLst>
            </a:prstGeom>
            <a:solidFill>
              <a:srgbClr val="3DB384"/>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2"/>
            <p:cNvSpPr txBox="1"/>
            <p:nvPr/>
          </p:nvSpPr>
          <p:spPr>
            <a:xfrm>
              <a:off x="122922" y="697227"/>
              <a:ext cx="2154566" cy="1261346"/>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lt1"/>
                </a:buClr>
                <a:buSzPts val="2400"/>
                <a:buFont typeface="Calibri"/>
                <a:buNone/>
              </a:pPr>
              <a:r>
                <a:rPr lang="el-GR" sz="1800" b="1" dirty="0">
                  <a:solidFill>
                    <a:schemeClr val="lt1"/>
                  </a:solidFill>
                  <a:latin typeface="Calibri"/>
                  <a:cs typeface="Calibri"/>
                  <a:sym typeface="Calibri"/>
                </a:rPr>
                <a:t>ΚΑΤΑΓΡΑΨΤΕ ΤΗΝ ΠΡΑΓΜΑΤΙΚΟΤΗΤΑ</a:t>
              </a:r>
              <a:endParaRPr sz="1100" b="1" dirty="0"/>
            </a:p>
          </p:txBody>
        </p:sp>
        <p:sp>
          <p:nvSpPr>
            <p:cNvPr id="344" name="Google Shape;344;p32"/>
            <p:cNvSpPr/>
            <p:nvPr/>
          </p:nvSpPr>
          <p:spPr>
            <a:xfrm rot="51142">
              <a:off x="2561736" y="1075123"/>
              <a:ext cx="519531" cy="553796"/>
            </a:xfrm>
            <a:prstGeom prst="rightArrow">
              <a:avLst>
                <a:gd name="adj1" fmla="val 60000"/>
                <a:gd name="adj2" fmla="val 50000"/>
              </a:avLst>
            </a:prstGeom>
            <a:solidFill>
              <a:srgbClr val="ACD4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2"/>
            <p:cNvSpPr txBox="1"/>
            <p:nvPr/>
          </p:nvSpPr>
          <p:spPr>
            <a:xfrm rot="51142">
              <a:off x="2561745" y="1184723"/>
              <a:ext cx="363672" cy="33227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1900"/>
                <a:buFont typeface="Calibri"/>
                <a:buNone/>
              </a:pPr>
              <a:endParaRPr sz="1900">
                <a:solidFill>
                  <a:schemeClr val="lt1"/>
                </a:solidFill>
                <a:latin typeface="Calibri"/>
                <a:ea typeface="Calibri"/>
                <a:cs typeface="Calibri"/>
                <a:sym typeface="Calibri"/>
              </a:endParaRPr>
            </a:p>
          </p:txBody>
        </p:sp>
        <p:sp>
          <p:nvSpPr>
            <p:cNvPr id="346" name="Google Shape;346;p32"/>
            <p:cNvSpPr/>
            <p:nvPr/>
          </p:nvSpPr>
          <p:spPr>
            <a:xfrm>
              <a:off x="3296870" y="705790"/>
              <a:ext cx="2233050" cy="1339830"/>
            </a:xfrm>
            <a:prstGeom prst="roundRect">
              <a:avLst>
                <a:gd name="adj" fmla="val 10000"/>
              </a:avLst>
            </a:prstGeom>
            <a:solidFill>
              <a:srgbClr val="3DB384"/>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2"/>
            <p:cNvSpPr txBox="1"/>
            <p:nvPr/>
          </p:nvSpPr>
          <p:spPr>
            <a:xfrm>
              <a:off x="3336112" y="745032"/>
              <a:ext cx="2154566" cy="1261346"/>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lt1"/>
                </a:buClr>
                <a:buSzPts val="2400"/>
                <a:buFont typeface="Calibri"/>
                <a:buNone/>
              </a:pPr>
              <a:r>
                <a:rPr lang="el-GR" sz="2000" b="1" dirty="0">
                  <a:solidFill>
                    <a:schemeClr val="lt1"/>
                  </a:solidFill>
                  <a:latin typeface="Calibri"/>
                  <a:ea typeface="Calibri"/>
                  <a:cs typeface="Calibri"/>
                  <a:sym typeface="Calibri"/>
                </a:rPr>
                <a:t>ΕΞΕΡΕΥΝΉΣΤΕ ΜΈΣΩ ΧΑΡΤΏΝ ΕΝΣΥΝΑΊΣΘΗΣΗΣ</a:t>
              </a:r>
              <a:endParaRPr sz="2000" b="1" dirty="0">
                <a:solidFill>
                  <a:schemeClr val="lt1"/>
                </a:solidFill>
                <a:latin typeface="Calibri"/>
                <a:ea typeface="Calibri"/>
                <a:cs typeface="Calibri"/>
                <a:sym typeface="Calibri"/>
              </a:endParaRPr>
            </a:p>
          </p:txBody>
        </p:sp>
        <p:sp>
          <p:nvSpPr>
            <p:cNvPr id="348" name="Google Shape;348;p32"/>
            <p:cNvSpPr/>
            <p:nvPr/>
          </p:nvSpPr>
          <p:spPr>
            <a:xfrm rot="-31347">
              <a:off x="5711445" y="1085215"/>
              <a:ext cx="384867" cy="553796"/>
            </a:xfrm>
            <a:prstGeom prst="rightArrow">
              <a:avLst>
                <a:gd name="adj1" fmla="val 60000"/>
                <a:gd name="adj2" fmla="val 50000"/>
              </a:avLst>
            </a:prstGeom>
            <a:solidFill>
              <a:srgbClr val="ACD4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2"/>
            <p:cNvSpPr txBox="1"/>
            <p:nvPr/>
          </p:nvSpPr>
          <p:spPr>
            <a:xfrm rot="-31347">
              <a:off x="5711447" y="1196500"/>
              <a:ext cx="269407" cy="33227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1900"/>
                <a:buFont typeface="Calibri"/>
                <a:buNone/>
              </a:pPr>
              <a:endParaRPr sz="1900">
                <a:solidFill>
                  <a:schemeClr val="lt1"/>
                </a:solidFill>
                <a:latin typeface="Calibri"/>
                <a:ea typeface="Calibri"/>
                <a:cs typeface="Calibri"/>
                <a:sym typeface="Calibri"/>
              </a:endParaRPr>
            </a:p>
          </p:txBody>
        </p:sp>
        <p:sp>
          <p:nvSpPr>
            <p:cNvPr id="350" name="Google Shape;350;p32"/>
            <p:cNvSpPr/>
            <p:nvPr/>
          </p:nvSpPr>
          <p:spPr>
            <a:xfrm>
              <a:off x="6256054" y="678806"/>
              <a:ext cx="2233050" cy="1339830"/>
            </a:xfrm>
            <a:prstGeom prst="roundRect">
              <a:avLst>
                <a:gd name="adj" fmla="val 10000"/>
              </a:avLst>
            </a:prstGeom>
            <a:solidFill>
              <a:srgbClr val="3DB384"/>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2"/>
            <p:cNvSpPr txBox="1"/>
            <p:nvPr/>
          </p:nvSpPr>
          <p:spPr>
            <a:xfrm>
              <a:off x="6295296" y="718048"/>
              <a:ext cx="2154566" cy="1261346"/>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lt1"/>
                </a:buClr>
                <a:buSzPts val="2400"/>
                <a:buFont typeface="Calibri"/>
                <a:buNone/>
              </a:pPr>
              <a:r>
                <a:rPr lang="el-GR" sz="2400" dirty="0">
                  <a:solidFill>
                    <a:schemeClr val="lt1"/>
                  </a:solidFill>
                  <a:latin typeface="Calibri"/>
                  <a:ea typeface="Calibri"/>
                  <a:cs typeface="Calibri"/>
                  <a:sym typeface="Calibri"/>
                </a:rPr>
                <a:t>ΧΤΊΖΟΥΜΕ ΤΗΝ ΙΔΈΑ ΜΑΣ (ΜΟΝΤΈΛΟ ΚΑΜΒΆ)</a:t>
              </a:r>
              <a:endParaRPr dirty="0"/>
            </a:p>
          </p:txBody>
        </p:sp>
      </p:grpSp>
      <p:grpSp>
        <p:nvGrpSpPr>
          <p:cNvPr id="352" name="Google Shape;352;p32"/>
          <p:cNvGrpSpPr/>
          <p:nvPr/>
        </p:nvGrpSpPr>
        <p:grpSpPr>
          <a:xfrm>
            <a:off x="9688635" y="4324528"/>
            <a:ext cx="2233050" cy="1348006"/>
            <a:chOff x="6267482" y="830646"/>
            <a:chExt cx="2233050" cy="1348006"/>
          </a:xfrm>
        </p:grpSpPr>
        <p:sp>
          <p:nvSpPr>
            <p:cNvPr id="353" name="Google Shape;353;p32"/>
            <p:cNvSpPr/>
            <p:nvPr/>
          </p:nvSpPr>
          <p:spPr>
            <a:xfrm>
              <a:off x="6267482" y="838822"/>
              <a:ext cx="2233050" cy="1339830"/>
            </a:xfrm>
            <a:prstGeom prst="roundRect">
              <a:avLst>
                <a:gd name="adj" fmla="val 10000"/>
              </a:avLst>
            </a:prstGeom>
            <a:solidFill>
              <a:srgbClr val="3DB384"/>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2"/>
            <p:cNvSpPr txBox="1"/>
            <p:nvPr/>
          </p:nvSpPr>
          <p:spPr>
            <a:xfrm>
              <a:off x="6345966" y="830646"/>
              <a:ext cx="2154566" cy="1261346"/>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chemeClr val="lt1"/>
                </a:buClr>
                <a:buSzPts val="2000"/>
                <a:buFont typeface="Calibri"/>
                <a:buNone/>
              </a:pPr>
              <a:r>
                <a:rPr lang="el-GR" sz="2000" b="1" dirty="0">
                  <a:solidFill>
                    <a:schemeClr val="lt1"/>
                  </a:solidFill>
                  <a:latin typeface="Calibri"/>
                  <a:ea typeface="Calibri"/>
                  <a:cs typeface="Calibri"/>
                  <a:sym typeface="Calibri"/>
                </a:rPr>
                <a:t>ΕΛΕΓΧΟΣ ΤΗΣ ΒΙΩΣΙΜΌΤΗΤΑΣ ΤΗΣ ΙΔΈΑΣ ΣΤΟ ΠΕΡΙΒΆΛΛΟΝ</a:t>
              </a:r>
              <a:endParaRPr sz="2000" b="1" dirty="0">
                <a:solidFill>
                  <a:schemeClr val="lt1"/>
                </a:solidFill>
                <a:latin typeface="Calibri"/>
                <a:ea typeface="Calibri"/>
                <a:cs typeface="Calibri"/>
                <a:sym typeface="Calibri"/>
              </a:endParaRPr>
            </a:p>
          </p:txBody>
        </p:sp>
      </p:grpSp>
      <p:grpSp>
        <p:nvGrpSpPr>
          <p:cNvPr id="355" name="Google Shape;355;p32"/>
          <p:cNvGrpSpPr/>
          <p:nvPr/>
        </p:nvGrpSpPr>
        <p:grpSpPr>
          <a:xfrm>
            <a:off x="9262009" y="4676560"/>
            <a:ext cx="389901" cy="557282"/>
            <a:chOff x="5708928" y="1083472"/>
            <a:chExt cx="389901" cy="557282"/>
          </a:xfrm>
        </p:grpSpPr>
        <p:sp>
          <p:nvSpPr>
            <p:cNvPr id="356" name="Google Shape;356;p32"/>
            <p:cNvSpPr/>
            <p:nvPr/>
          </p:nvSpPr>
          <p:spPr>
            <a:xfrm rot="-31347">
              <a:off x="5711445" y="1085215"/>
              <a:ext cx="384867" cy="553796"/>
            </a:xfrm>
            <a:prstGeom prst="rightArrow">
              <a:avLst>
                <a:gd name="adj1" fmla="val 60000"/>
                <a:gd name="adj2" fmla="val 50000"/>
              </a:avLst>
            </a:prstGeom>
            <a:solidFill>
              <a:srgbClr val="ACD4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2"/>
            <p:cNvSpPr txBox="1"/>
            <p:nvPr/>
          </p:nvSpPr>
          <p:spPr>
            <a:xfrm rot="-31347">
              <a:off x="5711447" y="1196500"/>
              <a:ext cx="269407" cy="332278"/>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1600"/>
                <a:buFont typeface="Calibri"/>
                <a:buNone/>
              </a:pPr>
              <a:endParaRPr sz="1600">
                <a:solidFill>
                  <a:schemeClr val="lt1"/>
                </a:solidFill>
                <a:latin typeface="Calibri"/>
                <a:ea typeface="Calibri"/>
                <a:cs typeface="Calibri"/>
                <a:sym typeface="Calibri"/>
              </a:endParaRPr>
            </a:p>
          </p:txBody>
        </p:sp>
      </p:grpSp>
      <p:sp>
        <p:nvSpPr>
          <p:cNvPr id="4" name="Rectangle 3">
            <a:extLst>
              <a:ext uri="{FF2B5EF4-FFF2-40B4-BE49-F238E27FC236}">
                <a16:creationId xmlns:a16="http://schemas.microsoft.com/office/drawing/2014/main" id="{ABCA158A-A94C-DB91-FE87-1F0665FCD0FF}"/>
              </a:ext>
            </a:extLst>
          </p:cNvPr>
          <p:cNvSpPr>
            <a:spLocks noChangeArrowheads="1"/>
          </p:cNvSpPr>
          <p:nvPr/>
        </p:nvSpPr>
        <p:spPr bwMode="auto">
          <a:xfrm>
            <a:off x="152400" y="1524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a:ln>
                <a:noFill/>
              </a:ln>
              <a:solidFill>
                <a:schemeClr val="tx1"/>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p:txBody>
      </p:sp>
      <p:sp>
        <p:nvSpPr>
          <p:cNvPr id="5" name="Rectangle 4">
            <a:extLst>
              <a:ext uri="{FF2B5EF4-FFF2-40B4-BE49-F238E27FC236}">
                <a16:creationId xmlns:a16="http://schemas.microsoft.com/office/drawing/2014/main" id="{E9FEE600-CD55-FC34-2FAC-F75C7DF04A3B}"/>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altLang="el-GR" sz="1100" b="0" i="0" u="none" strike="noStrike" cap="none" normalizeH="0" baseline="0">
                <a:ln>
                  <a:noFill/>
                </a:ln>
                <a:solidFill>
                  <a:schemeClr val="tx1"/>
                </a:solidFill>
                <a:effectLst/>
              </a:rPr>
            </a:br>
            <a:endParaRPr kumimoji="0" lang="el-GR" altLang="el-GR" sz="1800" b="0" i="0" u="none" strike="noStrike" cap="none" normalizeH="0" baseline="0">
              <a:ln>
                <a:noFill/>
              </a:ln>
              <a:solidFill>
                <a:schemeClr val="tx1"/>
              </a:solidFill>
              <a:effectLst/>
              <a:latin typeface="Arial" panose="020B0604020202020204" pitchFamily="34" charset="0"/>
            </a:endParaRPr>
          </a:p>
        </p:txBody>
      </p:sp>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1"/>
        <p:cNvGrpSpPr/>
        <p:nvPr/>
      </p:nvGrpSpPr>
      <p:grpSpPr>
        <a:xfrm>
          <a:off x="0" y="0"/>
          <a:ext cx="0" cy="0"/>
          <a:chOff x="0" y="0"/>
          <a:chExt cx="0" cy="0"/>
        </a:xfrm>
      </p:grpSpPr>
      <p:sp>
        <p:nvSpPr>
          <p:cNvPr id="362" name="Google Shape;362;p33"/>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63" name="Google Shape;363;p33"/>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64" name="Google Shape;364;p33"/>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ct val="100000"/>
              <a:buFont typeface="Calibri"/>
              <a:buNone/>
            </a:pPr>
            <a:r>
              <a:rPr kumimoji="0" lang="es-ES" sz="4000" b="0" i="0" u="none" strike="noStrike" kern="0" cap="none" spc="0" normalizeH="0" baseline="0" noProof="0" dirty="0">
                <a:ln>
                  <a:noFill/>
                </a:ln>
                <a:solidFill>
                  <a:srgbClr val="FFFFFF"/>
                </a:solidFill>
                <a:effectLst/>
                <a:uLnTx/>
                <a:uFillTx/>
                <a:latin typeface="Calibri"/>
                <a:cs typeface="Calibri"/>
                <a:sym typeface="Calibri"/>
              </a:rPr>
              <a:t>1. 5. </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Ο </a:t>
            </a:r>
            <a:r>
              <a:rPr kumimoji="0" lang="el-GR" sz="4000" b="0" i="0" u="none" strike="noStrike" kern="0" cap="none" spc="0" normalizeH="0" baseline="0" noProof="0" dirty="0" err="1">
                <a:ln>
                  <a:noFill/>
                </a:ln>
                <a:solidFill>
                  <a:srgbClr val="FFFFFF"/>
                </a:solidFill>
                <a:effectLst/>
                <a:uLnTx/>
                <a:uFillTx/>
                <a:latin typeface="Calibri"/>
                <a:cs typeface="Calibri"/>
                <a:sym typeface="Calibri"/>
              </a:rPr>
              <a:t>κοινωνικο</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-εργασιακός προσανατολισμός σε μια κοινωνική επιχείρηση</a:t>
            </a:r>
            <a:endParaRPr lang="es-ES" dirty="0">
              <a:solidFill>
                <a:srgbClr val="FFFFFF"/>
              </a:solidFill>
            </a:endParaRPr>
          </a:p>
        </p:txBody>
      </p:sp>
      <p:graphicFrame>
        <p:nvGraphicFramePr>
          <p:cNvPr id="365" name="Google Shape;365;p33"/>
          <p:cNvGraphicFramePr/>
          <p:nvPr>
            <p:extLst>
              <p:ext uri="{D42A27DB-BD31-4B8C-83A1-F6EECF244321}">
                <p14:modId xmlns:p14="http://schemas.microsoft.com/office/powerpoint/2010/main" val="1157994607"/>
              </p:ext>
            </p:extLst>
          </p:nvPr>
        </p:nvGraphicFramePr>
        <p:xfrm>
          <a:off x="643466" y="3056022"/>
          <a:ext cx="10905075" cy="3464815"/>
        </p:xfrm>
        <a:graphic>
          <a:graphicData uri="http://schemas.openxmlformats.org/drawingml/2006/table">
            <a:tbl>
              <a:tblPr firstRow="1" bandRow="1">
                <a:noFill/>
                <a:tableStyleId>{A569808D-46C7-4147-B2BA-272AE5EFC46A}</a:tableStyleId>
              </a:tblPr>
              <a:tblGrid>
                <a:gridCol w="3546500">
                  <a:extLst>
                    <a:ext uri="{9D8B030D-6E8A-4147-A177-3AD203B41FA5}">
                      <a16:colId xmlns:a16="http://schemas.microsoft.com/office/drawing/2014/main" val="20000"/>
                    </a:ext>
                  </a:extLst>
                </a:gridCol>
                <a:gridCol w="4500175">
                  <a:extLst>
                    <a:ext uri="{9D8B030D-6E8A-4147-A177-3AD203B41FA5}">
                      <a16:colId xmlns:a16="http://schemas.microsoft.com/office/drawing/2014/main" val="20001"/>
                    </a:ext>
                  </a:extLst>
                </a:gridCol>
                <a:gridCol w="2858400">
                  <a:extLst>
                    <a:ext uri="{9D8B030D-6E8A-4147-A177-3AD203B41FA5}">
                      <a16:colId xmlns:a16="http://schemas.microsoft.com/office/drawing/2014/main" val="20002"/>
                    </a:ext>
                  </a:extLst>
                </a:gridCol>
              </a:tblGrid>
              <a:tr h="329675">
                <a:tc>
                  <a:txBody>
                    <a:bodyPr/>
                    <a:lstStyle/>
                    <a:p>
                      <a:pPr algn="ctr"/>
                      <a:r>
                        <a:rPr lang="el-GR" sz="1800" b="1" i="0" u="none" strike="noStrike" cap="none" dirty="0">
                          <a:solidFill>
                            <a:schemeClr val="lt1"/>
                          </a:solidFill>
                          <a:effectLst/>
                          <a:latin typeface="Calibri Light"/>
                          <a:ea typeface="Calibri Light"/>
                          <a:cs typeface="Calibri Light"/>
                          <a:sym typeface="Arial"/>
                        </a:rPr>
                        <a:t>ΜΕΤΑΒΛΗΤΕΣ</a:t>
                      </a:r>
                    </a:p>
                  </a:txBody>
                  <a:tcPr marL="91450" marR="91450" marT="45725" marB="45725"/>
                </a:tc>
                <a:tc>
                  <a:txBody>
                    <a:bodyPr/>
                    <a:lstStyle/>
                    <a:p>
                      <a:pPr marL="0" marR="0" lvl="0" indent="0" algn="ctr" rtl="0">
                        <a:spcBef>
                          <a:spcPts val="0"/>
                        </a:spcBef>
                        <a:spcAft>
                          <a:spcPts val="0"/>
                        </a:spcAft>
                        <a:buNone/>
                      </a:pPr>
                      <a:r>
                        <a:rPr lang="el-GR" sz="1800" dirty="0"/>
                        <a:t>ΣΤΟΧΟΙ</a:t>
                      </a:r>
                      <a:endParaRPr dirty="0"/>
                    </a:p>
                  </a:txBody>
                  <a:tcPr marL="91450" marR="91450" marT="45725" marB="45725"/>
                </a:tc>
                <a:tc>
                  <a:txBody>
                    <a:bodyPr/>
                    <a:lstStyle/>
                    <a:p>
                      <a:pPr marL="0" marR="0" lvl="0" indent="0" algn="ctr" rtl="0">
                        <a:spcBef>
                          <a:spcPts val="0"/>
                        </a:spcBef>
                        <a:spcAft>
                          <a:spcPts val="0"/>
                        </a:spcAft>
                        <a:buNone/>
                      </a:pPr>
                      <a:r>
                        <a:rPr lang="el-GR" sz="1800" dirty="0"/>
                        <a:t>ΔΕΙΚΤΕΣ</a:t>
                      </a:r>
                      <a:endParaRPr dirty="0"/>
                    </a:p>
                  </a:txBody>
                  <a:tcPr marL="91450" marR="91450" marT="45725" marB="45725"/>
                </a:tc>
                <a:extLst>
                  <a:ext uri="{0D108BD9-81ED-4DB2-BD59-A6C34878D82A}">
                    <a16:rowId xmlns:a16="http://schemas.microsoft.com/office/drawing/2014/main" val="10000"/>
                  </a:ext>
                </a:extLst>
              </a:tr>
              <a:tr h="812900">
                <a:tc>
                  <a:txBody>
                    <a:bodyPr/>
                    <a:lstStyle/>
                    <a:p>
                      <a:pPr marL="0" marR="0" lvl="0" indent="0" algn="l" rtl="0">
                        <a:spcBef>
                          <a:spcPts val="0"/>
                        </a:spcBef>
                        <a:spcAft>
                          <a:spcPts val="0"/>
                        </a:spcAft>
                        <a:buNone/>
                      </a:pPr>
                      <a:r>
                        <a:rPr lang="el-GR" sz="1800" dirty="0"/>
                        <a:t>ΚΟΙΝΩΝΙΚΉ ΕΠΙΧΕΙΡΗΜΑΤΙΚΌΤΗΤΑ</a:t>
                      </a:r>
                      <a:endParaRPr dirty="0"/>
                    </a:p>
                  </a:txBody>
                  <a:tcPr marL="91450" marR="91450" marT="45725" marB="45725"/>
                </a:tc>
                <a:tc>
                  <a:txBody>
                    <a:bodyPr/>
                    <a:lstStyle/>
                    <a:p>
                      <a:pPr marL="0" marR="0" lvl="0" indent="0" algn="l" rtl="0">
                        <a:spcBef>
                          <a:spcPts val="0"/>
                        </a:spcBef>
                        <a:spcAft>
                          <a:spcPts val="0"/>
                        </a:spcAft>
                        <a:buNone/>
                      </a:pPr>
                      <a:r>
                        <a:rPr lang="el-GR" sz="1600" dirty="0"/>
                        <a:t>Επίτευξη κοινωνικής αξίας</a:t>
                      </a:r>
                      <a:endParaRPr sz="1600" dirty="0"/>
                    </a:p>
                  </a:txBody>
                  <a:tcPr marL="91450" marR="91450" marT="45725" marB="45725"/>
                </a:tc>
                <a:tc>
                  <a:txBody>
                    <a:bodyPr/>
                    <a:lstStyle/>
                    <a:p>
                      <a:pPr marL="0" marR="0" lvl="0" indent="0" algn="l" rtl="0">
                        <a:spcBef>
                          <a:spcPts val="0"/>
                        </a:spcBef>
                        <a:spcAft>
                          <a:spcPts val="0"/>
                        </a:spcAft>
                        <a:buNone/>
                      </a:pPr>
                      <a:r>
                        <a:rPr lang="el-GR" sz="1600" dirty="0"/>
                        <a:t>Η κοινωνική αξία του έργου έχει προτεραιότητα έναντι της οικονομικής</a:t>
                      </a:r>
                      <a:endParaRPr sz="1600" dirty="0"/>
                    </a:p>
                  </a:txBody>
                  <a:tcPr marL="91450" marR="91450" marT="45725" marB="45725"/>
                </a:tc>
                <a:extLst>
                  <a:ext uri="{0D108BD9-81ED-4DB2-BD59-A6C34878D82A}">
                    <a16:rowId xmlns:a16="http://schemas.microsoft.com/office/drawing/2014/main" val="10001"/>
                  </a:ext>
                </a:extLst>
              </a:tr>
              <a:tr h="2276075">
                <a:tc>
                  <a:txBody>
                    <a:bodyPr/>
                    <a:lstStyle/>
                    <a:p>
                      <a:pPr marL="0" marR="0" lvl="0" indent="0" algn="l" rtl="0">
                        <a:spcBef>
                          <a:spcPts val="0"/>
                        </a:spcBef>
                        <a:spcAft>
                          <a:spcPts val="0"/>
                        </a:spcAft>
                        <a:buNone/>
                      </a:pPr>
                      <a:r>
                        <a:rPr lang="el-GR" sz="1800" dirty="0"/>
                        <a:t>ΠΡΟΣΑΝΑΤΟΛΙΣΜΌΣ ΠΡΟΣ ΤΗΝ ΚΟΙΝΩΝΙΚΉ ΕΠΙΧΕΙΡΗΜΑΤΙΚΌΤΗΤΑ</a:t>
                      </a:r>
                      <a:endParaRPr dirty="0"/>
                    </a:p>
                  </a:txBody>
                  <a:tcPr marL="91450" marR="91450" marT="45725" marB="45725"/>
                </a:tc>
                <a:tc>
                  <a:txBody>
                    <a:bodyPr/>
                    <a:lstStyle/>
                    <a:p>
                      <a:pPr marL="0" marR="0" lvl="0" indent="0" algn="l" rtl="0">
                        <a:spcBef>
                          <a:spcPts val="0"/>
                        </a:spcBef>
                        <a:spcAft>
                          <a:spcPts val="0"/>
                        </a:spcAft>
                        <a:buNone/>
                      </a:pPr>
                      <a:r>
                        <a:rPr lang="el-GR" sz="1600" dirty="0"/>
                        <a:t>Καινοτομία</a:t>
                      </a:r>
                    </a:p>
                    <a:p>
                      <a:pPr marL="0" marR="0" lvl="0" indent="0" algn="l" rtl="0">
                        <a:spcBef>
                          <a:spcPts val="0"/>
                        </a:spcBef>
                        <a:spcAft>
                          <a:spcPts val="0"/>
                        </a:spcAft>
                        <a:buNone/>
                      </a:pPr>
                      <a:r>
                        <a:rPr lang="el-GR" sz="1600" dirty="0"/>
                        <a:t>ενεργητικότητα</a:t>
                      </a:r>
                    </a:p>
                    <a:p>
                      <a:pPr marL="0" marR="0" lvl="0" indent="0" algn="l" rtl="0">
                        <a:spcBef>
                          <a:spcPts val="0"/>
                        </a:spcBef>
                        <a:spcAft>
                          <a:spcPts val="0"/>
                        </a:spcAft>
                        <a:buNone/>
                      </a:pPr>
                      <a:r>
                        <a:rPr lang="el-GR" sz="1600" dirty="0"/>
                        <a:t>Αυτονομία</a:t>
                      </a:r>
                      <a:endParaRPr sz="1600" dirty="0"/>
                    </a:p>
                  </a:txBody>
                  <a:tcPr marL="91450" marR="91450" marT="45725" marB="45725"/>
                </a:tc>
                <a:tc>
                  <a:txBody>
                    <a:bodyPr/>
                    <a:lstStyle/>
                    <a:p>
                      <a:pPr marL="0" marR="0" lvl="0" indent="0" algn="l" rtl="0">
                        <a:spcBef>
                          <a:spcPts val="0"/>
                        </a:spcBef>
                        <a:spcAft>
                          <a:spcPts val="0"/>
                        </a:spcAft>
                        <a:buNone/>
                      </a:pPr>
                      <a:r>
                        <a:rPr lang="el-GR" sz="1600" dirty="0"/>
                        <a:t>Δημιουργεί αξία για την ανάπτυξη νέων προϊόντων με κοινωνικό αντίκτυπο</a:t>
                      </a:r>
                    </a:p>
                    <a:p>
                      <a:pPr marL="0" marR="0" lvl="0" indent="0" algn="l" rtl="0">
                        <a:spcBef>
                          <a:spcPts val="0"/>
                        </a:spcBef>
                        <a:spcAft>
                          <a:spcPts val="0"/>
                        </a:spcAft>
                        <a:buNone/>
                      </a:pPr>
                      <a:r>
                        <a:rPr lang="el-GR" sz="1600" dirty="0"/>
                        <a:t>Ευνοεί έναν νέο τρόπο " δράσης "</a:t>
                      </a:r>
                    </a:p>
                    <a:p>
                      <a:pPr marL="0" marR="0" lvl="0" indent="0" algn="l" rtl="0">
                        <a:spcBef>
                          <a:spcPts val="0"/>
                        </a:spcBef>
                        <a:spcAft>
                          <a:spcPts val="0"/>
                        </a:spcAft>
                        <a:buNone/>
                      </a:pPr>
                      <a:r>
                        <a:rPr lang="el-GR" sz="1600" dirty="0"/>
                        <a:t>Προωθεί την ελεύθερη δράση</a:t>
                      </a:r>
                      <a:endParaRPr sz="1600" dirty="0"/>
                    </a:p>
                  </a:txBody>
                  <a:tcPr marL="91450" marR="91450" marT="45725" marB="45725"/>
                </a:tc>
                <a:extLst>
                  <a:ext uri="{0D108BD9-81ED-4DB2-BD59-A6C34878D82A}">
                    <a16:rowId xmlns:a16="http://schemas.microsoft.com/office/drawing/2014/main" val="10002"/>
                  </a:ext>
                </a:extLst>
              </a:tr>
            </a:tbl>
          </a:graphicData>
        </a:graphic>
      </p:graphicFrame>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9"/>
        <p:cNvGrpSpPr/>
        <p:nvPr/>
      </p:nvGrpSpPr>
      <p:grpSpPr>
        <a:xfrm>
          <a:off x="0" y="0"/>
          <a:ext cx="0" cy="0"/>
          <a:chOff x="0" y="0"/>
          <a:chExt cx="0" cy="0"/>
        </a:xfrm>
      </p:grpSpPr>
      <p:sp>
        <p:nvSpPr>
          <p:cNvPr id="370" name="Google Shape;370;p34"/>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1" name="Google Shape;371;p34"/>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2" name="Google Shape;372;p34"/>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ct val="100000"/>
              <a:buFont typeface="Calibri"/>
              <a:buNone/>
            </a:pPr>
            <a:r>
              <a:rPr kumimoji="0" lang="es-ES" sz="4000" b="0" i="0" u="none" strike="noStrike" kern="0" cap="none" spc="0" normalizeH="0" baseline="0" noProof="0" dirty="0">
                <a:ln>
                  <a:noFill/>
                </a:ln>
                <a:solidFill>
                  <a:srgbClr val="FFFFFF"/>
                </a:solidFill>
                <a:effectLst/>
                <a:uLnTx/>
                <a:uFillTx/>
                <a:latin typeface="Calibri"/>
                <a:cs typeface="Calibri"/>
                <a:sym typeface="Calibri"/>
              </a:rPr>
              <a:t>1. 5. </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Ο </a:t>
            </a:r>
            <a:r>
              <a:rPr kumimoji="0" lang="el-GR" sz="4000" b="0" i="0" u="none" strike="noStrike" kern="0" cap="none" spc="0" normalizeH="0" baseline="0" noProof="0" dirty="0" err="1">
                <a:ln>
                  <a:noFill/>
                </a:ln>
                <a:solidFill>
                  <a:srgbClr val="FFFFFF"/>
                </a:solidFill>
                <a:effectLst/>
                <a:uLnTx/>
                <a:uFillTx/>
                <a:latin typeface="Calibri"/>
                <a:cs typeface="Calibri"/>
                <a:sym typeface="Calibri"/>
              </a:rPr>
              <a:t>κοινωνικο</a:t>
            </a:r>
            <a:r>
              <a:rPr kumimoji="0" lang="el-GR" sz="4000" b="0" i="0" u="none" strike="noStrike" kern="0" cap="none" spc="0" normalizeH="0" baseline="0" noProof="0" dirty="0">
                <a:ln>
                  <a:noFill/>
                </a:ln>
                <a:solidFill>
                  <a:srgbClr val="FFFFFF"/>
                </a:solidFill>
                <a:effectLst/>
                <a:uLnTx/>
                <a:uFillTx/>
                <a:latin typeface="Calibri"/>
                <a:cs typeface="Calibri"/>
                <a:sym typeface="Calibri"/>
              </a:rPr>
              <a:t>-εργασιακός προσανατολισμός σε μια κοινωνική επιχείρηση</a:t>
            </a:r>
            <a:endParaRPr lang="es-ES" dirty="0">
              <a:solidFill>
                <a:srgbClr val="FFFFFF"/>
              </a:solidFill>
            </a:endParaRPr>
          </a:p>
        </p:txBody>
      </p:sp>
      <p:sp>
        <p:nvSpPr>
          <p:cNvPr id="373" name="Google Shape;373;p34"/>
          <p:cNvSpPr txBox="1"/>
          <p:nvPr/>
        </p:nvSpPr>
        <p:spPr>
          <a:xfrm>
            <a:off x="336884" y="2723944"/>
            <a:ext cx="11806735" cy="427805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600" b="1" dirty="0">
                <a:solidFill>
                  <a:schemeClr val="dk1"/>
                </a:solidFill>
                <a:latin typeface="Calibri"/>
                <a:ea typeface="Calibri"/>
                <a:cs typeface="Calibri"/>
                <a:sym typeface="Calibri"/>
              </a:rPr>
              <a:t>Μια σύντομη επανάληψη: Τι είναι μια κοινωνική επιχείρηση</a:t>
            </a:r>
            <a:r>
              <a:rPr lang="en-GB" sz="1600" b="1" dirty="0">
                <a:solidFill>
                  <a:schemeClr val="dk1"/>
                </a:solidFill>
                <a:latin typeface="Calibri"/>
                <a:ea typeface="Calibri"/>
                <a:cs typeface="Calibri"/>
                <a:sym typeface="Calibri"/>
              </a:rPr>
              <a:t>:</a:t>
            </a:r>
          </a:p>
          <a:p>
            <a:pPr marL="0" marR="0" lvl="0" indent="0" algn="just" rtl="0">
              <a:spcBef>
                <a:spcPts val="0"/>
              </a:spcBef>
              <a:spcAft>
                <a:spcPts val="0"/>
              </a:spcAft>
              <a:buNone/>
            </a:pPr>
            <a:endParaRPr lang="en-GB" sz="1600" b="1" dirty="0">
              <a:solidFill>
                <a:schemeClr val="dk1"/>
              </a:solidFill>
              <a:latin typeface="Calibri"/>
              <a:ea typeface="Calibri"/>
              <a:cs typeface="Calibri"/>
              <a:sym typeface="Calibri"/>
            </a:endParaRPr>
          </a:p>
          <a:p>
            <a:pPr marL="285750" marR="0" lvl="0" indent="-285750" algn="just" rtl="0">
              <a:spcBef>
                <a:spcPts val="0"/>
              </a:spcBef>
              <a:spcAft>
                <a:spcPts val="0"/>
              </a:spcAft>
              <a:buFont typeface="Arial" panose="020B0604020202020204" pitchFamily="34" charset="0"/>
              <a:buChar char="•"/>
            </a:pPr>
            <a:r>
              <a:rPr lang="el-GR" sz="1600" dirty="0">
                <a:solidFill>
                  <a:schemeClr val="dk1"/>
                </a:solidFill>
                <a:latin typeface="Calibri"/>
                <a:ea typeface="Calibri"/>
                <a:cs typeface="Calibri"/>
                <a:sym typeface="Calibri"/>
              </a:rPr>
              <a:t>ότι είναι σε θέση να παράγει ένα προϊόν ή μια υπηρεσία που από μόνη της λύνει ένα κοινωνικό πρόβλημα, για παράδειγμα παρέχει μια τεχνολογία, μέθοδο ή υπηρεσία που δεν υπήρχε πριν, δεν λειτουργούσε σωστά ή δεν ήταν </a:t>
            </a:r>
            <a:r>
              <a:rPr lang="el-GR" sz="1600" dirty="0" err="1">
                <a:solidFill>
                  <a:schemeClr val="dk1"/>
                </a:solidFill>
                <a:latin typeface="Calibri"/>
                <a:ea typeface="Calibri"/>
                <a:cs typeface="Calibri"/>
                <a:sym typeface="Calibri"/>
              </a:rPr>
              <a:t>προσβάσιμη</a:t>
            </a:r>
            <a:r>
              <a:rPr lang="en-GB" sz="1600" dirty="0">
                <a:solidFill>
                  <a:schemeClr val="dk1"/>
                </a:solidFill>
                <a:latin typeface="Calibri"/>
                <a:ea typeface="Calibri"/>
                <a:cs typeface="Calibri"/>
                <a:sym typeface="Calibri"/>
              </a:rPr>
              <a:t>.</a:t>
            </a:r>
          </a:p>
          <a:p>
            <a:pPr marL="285750" marR="0" lvl="0" indent="-285750" algn="just" rtl="0">
              <a:spcBef>
                <a:spcPts val="0"/>
              </a:spcBef>
              <a:spcAft>
                <a:spcPts val="0"/>
              </a:spcAft>
              <a:buFont typeface="Arial" panose="020B0604020202020204" pitchFamily="34" charset="0"/>
              <a:buChar char="•"/>
            </a:pPr>
            <a:endParaRPr lang="en-GB" sz="1600" dirty="0">
              <a:solidFill>
                <a:schemeClr val="dk1"/>
              </a:solidFill>
              <a:latin typeface="Calibri"/>
              <a:ea typeface="Calibri"/>
              <a:cs typeface="Calibri"/>
              <a:sym typeface="Calibri"/>
            </a:endParaRPr>
          </a:p>
          <a:p>
            <a:pPr marL="285750" marR="0" lvl="0" indent="-285750" algn="just" rtl="0">
              <a:spcBef>
                <a:spcPts val="0"/>
              </a:spcBef>
              <a:spcAft>
                <a:spcPts val="0"/>
              </a:spcAft>
              <a:buFont typeface="Arial" panose="020B0604020202020204" pitchFamily="34" charset="0"/>
              <a:buChar char="•"/>
            </a:pPr>
            <a:r>
              <a:rPr lang="el-GR" sz="1600" dirty="0">
                <a:solidFill>
                  <a:schemeClr val="dk1"/>
                </a:solidFill>
                <a:latin typeface="Calibri"/>
                <a:ea typeface="Calibri"/>
                <a:cs typeface="Calibri"/>
                <a:sym typeface="Calibri"/>
              </a:rPr>
              <a:t>που προσφέρει εργασία σε άτομα από ομάδες που γενικά αποκλείονται ή υφίστανται διακρίσεις στην αγορά εργασίας. Στις περισσότερες περιπτώσεις, η κοινωνική αξία υπερβαίνει τον μισθό, αλλά έχει μια επανορθωτική, θεραπευτική και αξιοπρεπή επίδραση σε αυτήν την ομάδα</a:t>
            </a:r>
            <a:r>
              <a:rPr lang="en-GB" sz="1600" dirty="0">
                <a:solidFill>
                  <a:schemeClr val="dk1"/>
                </a:solidFill>
                <a:latin typeface="Calibri"/>
                <a:ea typeface="Calibri"/>
                <a:cs typeface="Calibri"/>
                <a:sym typeface="Calibri"/>
              </a:rPr>
              <a:t>.</a:t>
            </a:r>
            <a:endParaRPr sz="1600" dirty="0">
              <a:solidFill>
                <a:schemeClr val="dk1"/>
              </a:solidFill>
              <a:latin typeface="Calibri"/>
              <a:ea typeface="Calibri"/>
              <a:cs typeface="Calibri"/>
              <a:sym typeface="Calibri"/>
            </a:endParaRPr>
          </a:p>
          <a:p>
            <a:pPr marL="0" marR="0" lvl="0" indent="0" algn="just" rtl="0">
              <a:spcBef>
                <a:spcPts val="0"/>
              </a:spcBef>
              <a:spcAft>
                <a:spcPts val="0"/>
              </a:spcAft>
              <a:buNone/>
            </a:pPr>
            <a:endParaRPr lang="el-GR" sz="16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600" dirty="0">
                <a:solidFill>
                  <a:schemeClr val="dk1"/>
                </a:solidFill>
                <a:latin typeface="Calibri"/>
                <a:ea typeface="Calibri"/>
                <a:cs typeface="Calibri"/>
                <a:sym typeface="Calibri"/>
              </a:rPr>
              <a:t>Πρόκειται για μια πιο κοινωνική, υποστηρικτική και βιώσιμη προσέγγιση της επιχειρηματικής μας πρότασης, εισάγοντας την κοινωνική διάσταση στο προϊόν ή την υπηρεσία μας. Τι μπορούμε να συνεισφέρουμε στην κοινωνία ως επιχειρηματίες; Τι μπορούμε να κάνουμε για να βελτιώσουμε το περιβάλλον μας και τη ζωή των ανθρώπων γύρω μας;</a:t>
            </a:r>
          </a:p>
          <a:p>
            <a:pPr marL="0" marR="0" lvl="0" indent="0" algn="just" rtl="0">
              <a:spcBef>
                <a:spcPts val="0"/>
              </a:spcBef>
              <a:spcAft>
                <a:spcPts val="0"/>
              </a:spcAft>
              <a:buNone/>
            </a:pPr>
            <a:r>
              <a:rPr lang="el-GR" sz="1600" b="1" dirty="0">
                <a:solidFill>
                  <a:schemeClr val="dk1"/>
                </a:solidFill>
                <a:latin typeface="Calibri"/>
                <a:ea typeface="Calibri"/>
                <a:cs typeface="Calibri"/>
                <a:sym typeface="Calibri"/>
              </a:rPr>
              <a:t>Τέλος της ενότητας</a:t>
            </a:r>
          </a:p>
          <a:p>
            <a:pPr marL="0" marR="0" lvl="0" indent="0" algn="just" rtl="0">
              <a:spcBef>
                <a:spcPts val="0"/>
              </a:spcBef>
              <a:spcAft>
                <a:spcPts val="0"/>
              </a:spcAft>
              <a:buNone/>
            </a:pPr>
            <a:r>
              <a:rPr lang="el-GR" sz="1600" dirty="0">
                <a:solidFill>
                  <a:schemeClr val="dk1"/>
                </a:solidFill>
                <a:latin typeface="Calibri"/>
                <a:ea typeface="Calibri"/>
                <a:cs typeface="Calibri"/>
                <a:sym typeface="Calibri"/>
              </a:rPr>
              <a:t>Έχετε φτάσει στο τέλος αυτής της ενότητας. Στη συνέχεια θα βρείτε διάφορες ερωτήσεις κουίζ που σχετίζονται με τα τέσσερα θέματα που παρουσιάστηκαν εδώ. </a:t>
            </a:r>
          </a:p>
          <a:p>
            <a:pPr marL="0" marR="0" lvl="0" indent="0" algn="just" rtl="0">
              <a:spcBef>
                <a:spcPts val="0"/>
              </a:spcBef>
              <a:spcAft>
                <a:spcPts val="0"/>
              </a:spcAft>
              <a:buNone/>
            </a:pPr>
            <a:endParaRPr lang="el-GR" sz="160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600" dirty="0">
                <a:solidFill>
                  <a:schemeClr val="dk1"/>
                </a:solidFill>
                <a:latin typeface="Calibri"/>
                <a:ea typeface="Calibri"/>
                <a:cs typeface="Calibri"/>
                <a:sym typeface="Calibri"/>
              </a:rPr>
              <a:t>Όταν τελειώσετε, συνεχίστε στην επόμενη ενότητα.</a:t>
            </a:r>
            <a:endParaRPr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77"/>
        <p:cNvGrpSpPr/>
        <p:nvPr/>
      </p:nvGrpSpPr>
      <p:grpSpPr>
        <a:xfrm>
          <a:off x="0" y="0"/>
          <a:ext cx="0" cy="0"/>
          <a:chOff x="0" y="0"/>
          <a:chExt cx="0" cy="0"/>
        </a:xfrm>
      </p:grpSpPr>
      <p:sp>
        <p:nvSpPr>
          <p:cNvPr id="378" name="Google Shape;378;p35"/>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9" name="Google Shape;379;p35"/>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80" name="Google Shape;380;p35"/>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Πηγές</a:t>
            </a:r>
            <a:endParaRPr dirty="0">
              <a:solidFill>
                <a:srgbClr val="FFFFFF"/>
              </a:solidFill>
            </a:endParaRPr>
          </a:p>
        </p:txBody>
      </p:sp>
      <p:sp>
        <p:nvSpPr>
          <p:cNvPr id="381" name="Google Shape;381;p35"/>
          <p:cNvSpPr txBox="1"/>
          <p:nvPr/>
        </p:nvSpPr>
        <p:spPr>
          <a:xfrm>
            <a:off x="643467" y="2723944"/>
            <a:ext cx="11163723" cy="39703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800">
                <a:solidFill>
                  <a:schemeClr val="dk1"/>
                </a:solidFill>
                <a:latin typeface="Calibri"/>
                <a:ea typeface="Calibri"/>
                <a:cs typeface="Calibri"/>
                <a:sym typeface="Calibri"/>
              </a:rPr>
              <a:t>• ALVORD, S. H., BROWN, L. D., &amp; LETTS, C. W. (2004). Social entrepreneurship and societal transformation: An exploratory study. The Journal of Applied Behavioral Science, 40(3), 260-282.</a:t>
            </a:r>
            <a:endParaRPr/>
          </a:p>
          <a:p>
            <a:pPr marL="0" marR="0" lvl="0" indent="0" algn="l" rtl="0">
              <a:spcBef>
                <a:spcPts val="0"/>
              </a:spcBef>
              <a:spcAft>
                <a:spcPts val="0"/>
              </a:spcAft>
              <a:buNone/>
            </a:pPr>
            <a:r>
              <a:rPr lang="es-ES" sz="1800">
                <a:solidFill>
                  <a:schemeClr val="dk1"/>
                </a:solidFill>
                <a:latin typeface="Calibri"/>
                <a:ea typeface="Calibri"/>
                <a:cs typeface="Calibri"/>
                <a:sym typeface="Calibri"/>
              </a:rPr>
              <a:t>• BLOOM, P., &amp; DEES, J. (2008). Cultivate your ecosystem. Stanford Social Innovation Review, 6(1), 47.</a:t>
            </a:r>
            <a:endParaRPr/>
          </a:p>
          <a:p>
            <a:pPr marL="0" marR="0" lvl="0" indent="0" algn="l" rtl="0">
              <a:spcBef>
                <a:spcPts val="0"/>
              </a:spcBef>
              <a:spcAft>
                <a:spcPts val="0"/>
              </a:spcAft>
              <a:buNone/>
            </a:pPr>
            <a:r>
              <a:rPr lang="es-ES" sz="1800">
                <a:solidFill>
                  <a:schemeClr val="dk1"/>
                </a:solidFill>
                <a:latin typeface="Calibri"/>
                <a:ea typeface="Calibri"/>
                <a:cs typeface="Calibri"/>
                <a:sym typeface="Calibri"/>
              </a:rPr>
              <a:t>• BlOOM, P. N., &amp; CHATTERJI, A. K. (2009). Scaling social entrepreneurial impact. California Management Review, 51(3), • CARDON, M., ZIETSMA, C. SAPARITO, P. MATHERNE, B. DAVIS, C. (2005). A tale of passion: new insights into entrepreneurship from a parenthood metaphor. Journal of Business Venturing, 20(1), 23-45.</a:t>
            </a:r>
            <a:endParaRPr/>
          </a:p>
          <a:p>
            <a:pPr marL="0" marR="0" lvl="0" indent="0" algn="l" rtl="0">
              <a:spcBef>
                <a:spcPts val="0"/>
              </a:spcBef>
              <a:spcAft>
                <a:spcPts val="0"/>
              </a:spcAft>
              <a:buNone/>
            </a:pPr>
            <a:r>
              <a:rPr lang="es-ES" sz="1800">
                <a:solidFill>
                  <a:schemeClr val="dk1"/>
                </a:solidFill>
                <a:latin typeface="Calibri"/>
                <a:ea typeface="Calibri"/>
                <a:cs typeface="Calibri"/>
                <a:sym typeface="Calibri"/>
              </a:rPr>
              <a:t>• DART, R. (2004). The legitimacy of social entrepreneurship, Nonprofit Management and Leadership</a:t>
            </a: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s-ES" sz="1800">
                <a:solidFill>
                  <a:schemeClr val="dk1"/>
                </a:solidFill>
                <a:latin typeface="Calibri"/>
                <a:ea typeface="Calibri"/>
                <a:cs typeface="Calibri"/>
                <a:sym typeface="Calibri"/>
              </a:rPr>
              <a:t>• MARTIN, L. &amp; OSBERG, S. (2007). Social entrepreneurship: the case for definition. Stanford Social Innovation Review, 5(2), 28-39</a:t>
            </a:r>
            <a:endParaRPr/>
          </a:p>
          <a:p>
            <a:pPr marL="0" marR="0" lvl="0" indent="0" algn="l" rtl="0">
              <a:spcBef>
                <a:spcPts val="0"/>
              </a:spcBef>
              <a:spcAft>
                <a:spcPts val="0"/>
              </a:spcAft>
              <a:buNone/>
            </a:pPr>
            <a:r>
              <a:rPr lang="es-ES" sz="1800">
                <a:solidFill>
                  <a:schemeClr val="dk1"/>
                </a:solidFill>
                <a:latin typeface="Calibri"/>
                <a:ea typeface="Calibri"/>
                <a:cs typeface="Calibri"/>
                <a:sym typeface="Calibri"/>
              </a:rPr>
              <a:t>• SHARIR, M. &amp; LERNER, M. (2006). Gauging the success of social ventures initiated by individual social entrepreneurs. Journal of World Business, 41(1), 6-20.</a:t>
            </a:r>
            <a:endParaRPr/>
          </a:p>
          <a:p>
            <a:pPr marL="0" marR="0" lvl="0" indent="0" algn="l" rtl="0">
              <a:spcBef>
                <a:spcPts val="0"/>
              </a:spcBef>
              <a:spcAft>
                <a:spcPts val="0"/>
              </a:spcAft>
              <a:buNone/>
            </a:pPr>
            <a:r>
              <a:rPr lang="es-ES" sz="1800">
                <a:solidFill>
                  <a:schemeClr val="dk1"/>
                </a:solidFill>
                <a:latin typeface="Calibri"/>
                <a:ea typeface="Calibri"/>
                <a:cs typeface="Calibri"/>
                <a:sym typeface="Calibri"/>
              </a:rPr>
              <a:t>• TAPSELL, P. &amp; Woods, c. (2008). A spiral of innovation framework for social entrepreneurship: Social Innovation and the generational divide in an indigenous context. Emergence: Complexity &amp; Organization,</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85"/>
        <p:cNvGrpSpPr/>
        <p:nvPr/>
      </p:nvGrpSpPr>
      <p:grpSpPr>
        <a:xfrm>
          <a:off x="0" y="0"/>
          <a:ext cx="0" cy="0"/>
          <a:chOff x="0" y="0"/>
          <a:chExt cx="0" cy="0"/>
        </a:xfrm>
      </p:grpSpPr>
      <p:sp>
        <p:nvSpPr>
          <p:cNvPr id="386" name="Google Shape;386;p36"/>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87" name="Google Shape;387;p36"/>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88" name="Google Shape;388;p36"/>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Αξιολόγηση μάθησης</a:t>
            </a:r>
            <a:endParaRPr dirty="0">
              <a:solidFill>
                <a:srgbClr val="FFFFFF"/>
              </a:solidFill>
            </a:endParaRPr>
          </a:p>
        </p:txBody>
      </p:sp>
      <p:sp>
        <p:nvSpPr>
          <p:cNvPr id="389" name="Google Shape;389;p36"/>
          <p:cNvSpPr txBox="1"/>
          <p:nvPr/>
        </p:nvSpPr>
        <p:spPr>
          <a:xfrm>
            <a:off x="654897" y="2795886"/>
            <a:ext cx="11163723" cy="13233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2000" b="1" dirty="0">
                <a:solidFill>
                  <a:schemeClr val="dk1"/>
                </a:solidFill>
                <a:latin typeface="Calibri"/>
                <a:ea typeface="Calibri"/>
                <a:cs typeface="Calibri"/>
                <a:sym typeface="Calibri"/>
              </a:rPr>
              <a:t>Ερώτηση 1: Τα στοιχεία που καθορίζουν μια κοινωνική επιχείρηση είναι (σημειώστε το λάθος</a:t>
            </a:r>
            <a:r>
              <a:rPr lang="el-GR" sz="2000" dirty="0">
                <a:solidFill>
                  <a:schemeClr val="dk1"/>
                </a:solidFill>
                <a:latin typeface="Calibri"/>
                <a:ea typeface="Calibri"/>
                <a:cs typeface="Calibri"/>
                <a:sym typeface="Calibri"/>
              </a:rPr>
              <a:t>)</a:t>
            </a:r>
          </a:p>
          <a:p>
            <a:pPr marL="0" marR="0" lvl="0" indent="0" algn="l" rtl="0">
              <a:spcBef>
                <a:spcPts val="0"/>
              </a:spcBef>
              <a:spcAft>
                <a:spcPts val="0"/>
              </a:spcAft>
              <a:buNone/>
            </a:pPr>
            <a:r>
              <a:rPr lang="el-GR" sz="2000" dirty="0">
                <a:solidFill>
                  <a:schemeClr val="dk1"/>
                </a:solidFill>
                <a:latin typeface="Calibri"/>
                <a:ea typeface="Calibri"/>
                <a:cs typeface="Calibri"/>
                <a:sym typeface="Calibri"/>
              </a:rPr>
              <a:t>☐ Κοινωνικά κίνητρα του έργου/της επιχειρηματικής ιδέας </a:t>
            </a:r>
          </a:p>
          <a:p>
            <a:pPr marL="0" marR="0" lvl="0" indent="0" algn="l" rtl="0">
              <a:spcBef>
                <a:spcPts val="0"/>
              </a:spcBef>
              <a:spcAft>
                <a:spcPts val="0"/>
              </a:spcAft>
              <a:buNone/>
            </a:pPr>
            <a:r>
              <a:rPr lang="el-GR" sz="2000" dirty="0">
                <a:solidFill>
                  <a:schemeClr val="dk1"/>
                </a:solidFill>
                <a:latin typeface="Calibri"/>
                <a:ea typeface="Calibri"/>
                <a:cs typeface="Calibri"/>
                <a:sym typeface="Calibri"/>
              </a:rPr>
              <a:t>☐ Το αίσθημα της κοινότητας και του </a:t>
            </a:r>
            <a:r>
              <a:rPr lang="el-GR" sz="2000" dirty="0" err="1">
                <a:solidFill>
                  <a:schemeClr val="dk1"/>
                </a:solidFill>
                <a:latin typeface="Calibri"/>
                <a:ea typeface="Calibri"/>
                <a:cs typeface="Calibri"/>
                <a:sym typeface="Calibri"/>
              </a:rPr>
              <a:t>ανήκειν</a:t>
            </a:r>
            <a:r>
              <a:rPr lang="el-GR" sz="2000" dirty="0">
                <a:solidFill>
                  <a:schemeClr val="dk1"/>
                </a:solidFill>
                <a:latin typeface="Calibri"/>
                <a:ea typeface="Calibri"/>
                <a:cs typeface="Calibri"/>
                <a:sym typeface="Calibri"/>
              </a:rPr>
              <a:t> </a:t>
            </a:r>
          </a:p>
          <a:p>
            <a:pPr marL="0" marR="0" lvl="0" indent="0" algn="l" rtl="0">
              <a:spcBef>
                <a:spcPts val="0"/>
              </a:spcBef>
              <a:spcAft>
                <a:spcPts val="0"/>
              </a:spcAft>
              <a:buNone/>
            </a:pPr>
            <a:r>
              <a:rPr lang="el-GR" sz="2000" dirty="0">
                <a:solidFill>
                  <a:schemeClr val="dk1"/>
                </a:solidFill>
                <a:latin typeface="Calibri"/>
                <a:ea typeface="Calibri"/>
                <a:cs typeface="Calibri"/>
                <a:sym typeface="Calibri"/>
              </a:rPr>
              <a:t>☐ Η διαχείριση του χρόνου της επιχείρησης</a:t>
            </a:r>
          </a:p>
        </p:txBody>
      </p:sp>
      <p:sp>
        <p:nvSpPr>
          <p:cNvPr id="390" name="Google Shape;390;p36"/>
          <p:cNvSpPr txBox="1"/>
          <p:nvPr/>
        </p:nvSpPr>
        <p:spPr>
          <a:xfrm>
            <a:off x="643467" y="4576044"/>
            <a:ext cx="11163600" cy="16311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2000" b="1" dirty="0">
                <a:solidFill>
                  <a:schemeClr val="dk1"/>
                </a:solidFill>
                <a:latin typeface="Calibri"/>
                <a:ea typeface="Calibri"/>
                <a:cs typeface="Calibri"/>
                <a:sym typeface="Calibri"/>
              </a:rPr>
              <a:t>Ερώτηση 2: Μια κοινωνική επιχείρηση ενεργεί με βάση τις ακόλουθες αρχές </a:t>
            </a:r>
          </a:p>
          <a:p>
            <a:pPr marL="342900" marR="0" lvl="0" indent="-342900" algn="l" rtl="0">
              <a:spcBef>
                <a:spcPts val="0"/>
              </a:spcBef>
              <a:spcAft>
                <a:spcPts val="0"/>
              </a:spcAft>
              <a:buFont typeface="+mj-lt"/>
              <a:buAutoNum type="alphaLcParenR"/>
            </a:pPr>
            <a:r>
              <a:rPr lang="el-GR" sz="2000" dirty="0">
                <a:solidFill>
                  <a:schemeClr val="dk1"/>
                </a:solidFill>
                <a:latin typeface="Calibri"/>
                <a:ea typeface="Calibri"/>
                <a:cs typeface="Calibri"/>
                <a:sym typeface="Calibri"/>
              </a:rPr>
              <a:t>Προτεραιότητα των ανθρώπων και του κοινωνικού σκοπού έναντι του κεφαλαίου ☐ Σωστό ☐ Λάθος </a:t>
            </a:r>
          </a:p>
          <a:p>
            <a:pPr marL="342900" marR="0" lvl="0" indent="-342900" algn="l" rtl="0">
              <a:spcBef>
                <a:spcPts val="0"/>
              </a:spcBef>
              <a:spcAft>
                <a:spcPts val="0"/>
              </a:spcAft>
              <a:buFont typeface="+mj-lt"/>
              <a:buAutoNum type="alphaLcParenR"/>
            </a:pPr>
            <a:r>
              <a:rPr lang="el-GR" sz="2000" dirty="0">
                <a:solidFill>
                  <a:schemeClr val="dk1"/>
                </a:solidFill>
                <a:latin typeface="Calibri"/>
                <a:ea typeface="Calibri"/>
                <a:cs typeface="Calibri"/>
                <a:sym typeface="Calibri"/>
              </a:rPr>
              <a:t>Εφαρμογή των αποτελεσμάτων που προκύπτουν από την οικονομική δραστηριότητα στον κοινωνικό σκοπό της οντότητας.    ☐ Σωστό ☐ Λάθος </a:t>
            </a:r>
          </a:p>
          <a:p>
            <a:pPr marL="342900" marR="0" lvl="0" indent="-342900" algn="l" rtl="0">
              <a:spcBef>
                <a:spcPts val="0"/>
              </a:spcBef>
              <a:spcAft>
                <a:spcPts val="0"/>
              </a:spcAft>
              <a:buFont typeface="+mj-lt"/>
              <a:buAutoNum type="alphaLcParenR"/>
            </a:pPr>
            <a:r>
              <a:rPr lang="el-GR" sz="2000" dirty="0">
                <a:solidFill>
                  <a:schemeClr val="dk1"/>
                </a:solidFill>
                <a:latin typeface="Calibri"/>
                <a:ea typeface="Calibri"/>
                <a:cs typeface="Calibri"/>
                <a:sym typeface="Calibri"/>
              </a:rPr>
              <a:t>Στήριξη με σεβασμό στις δημόσιες εξουσίες.  ☐ Σωστό ☐ Λάθος </a:t>
            </a:r>
            <a:endParaRPr lang="en-GB" sz="20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94"/>
        <p:cNvGrpSpPr/>
        <p:nvPr/>
      </p:nvGrpSpPr>
      <p:grpSpPr>
        <a:xfrm>
          <a:off x="0" y="0"/>
          <a:ext cx="0" cy="0"/>
          <a:chOff x="0" y="0"/>
          <a:chExt cx="0" cy="0"/>
        </a:xfrm>
      </p:grpSpPr>
      <p:sp>
        <p:nvSpPr>
          <p:cNvPr id="395" name="Google Shape;395;p37"/>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6" name="Google Shape;396;p37"/>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7" name="Google Shape;397;p37"/>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FFFFFF"/>
              </a:buClr>
              <a:buSzPts val="5400"/>
              <a:buFont typeface="Calibri"/>
              <a:buNone/>
            </a:pPr>
            <a:r>
              <a:rPr lang="el-GR" dirty="0">
                <a:solidFill>
                  <a:srgbClr val="FFFFFF"/>
                </a:solidFill>
              </a:rPr>
              <a:t>Αξιολόγηση μάθησης</a:t>
            </a:r>
            <a:endParaRPr dirty="0">
              <a:solidFill>
                <a:srgbClr val="FFFFFF"/>
              </a:solidFill>
            </a:endParaRPr>
          </a:p>
        </p:txBody>
      </p:sp>
      <p:sp>
        <p:nvSpPr>
          <p:cNvPr id="398" name="Google Shape;398;p37"/>
          <p:cNvSpPr txBox="1"/>
          <p:nvPr/>
        </p:nvSpPr>
        <p:spPr>
          <a:xfrm>
            <a:off x="654897" y="2683592"/>
            <a:ext cx="11163723" cy="424727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b="1" dirty="0">
                <a:solidFill>
                  <a:schemeClr val="dk1"/>
                </a:solidFill>
                <a:latin typeface="Calibri"/>
                <a:ea typeface="Calibri"/>
                <a:cs typeface="Calibri"/>
                <a:sym typeface="Calibri"/>
              </a:rPr>
              <a:t>Ερώτηση 3: Χαρακτηριστικά ενός κοινωνικού επιχειρηματία σύμφωνα με τον </a:t>
            </a:r>
            <a:r>
              <a:rPr lang="el-GR" sz="1800" b="1" dirty="0" err="1">
                <a:solidFill>
                  <a:schemeClr val="dk1"/>
                </a:solidFill>
                <a:latin typeface="Calibri"/>
                <a:ea typeface="Calibri"/>
                <a:cs typeface="Calibri"/>
                <a:sym typeface="Calibri"/>
              </a:rPr>
              <a:t>Gregory</a:t>
            </a:r>
            <a:r>
              <a:rPr lang="el-GR" sz="1800" b="1" dirty="0">
                <a:solidFill>
                  <a:schemeClr val="dk1"/>
                </a:solidFill>
                <a:latin typeface="Calibri"/>
                <a:ea typeface="Calibri"/>
                <a:cs typeface="Calibri"/>
                <a:sym typeface="Calibri"/>
              </a:rPr>
              <a:t> </a:t>
            </a:r>
            <a:r>
              <a:rPr lang="el-GR" sz="1800" b="1" dirty="0" err="1">
                <a:solidFill>
                  <a:schemeClr val="dk1"/>
                </a:solidFill>
                <a:latin typeface="Calibri"/>
                <a:ea typeface="Calibri"/>
                <a:cs typeface="Calibri"/>
                <a:sym typeface="Calibri"/>
              </a:rPr>
              <a:t>Dees</a:t>
            </a:r>
            <a:r>
              <a:rPr lang="el-GR" sz="1800" b="1" dirty="0">
                <a:solidFill>
                  <a:schemeClr val="dk1"/>
                </a:solidFill>
                <a:latin typeface="Calibri"/>
                <a:ea typeface="Calibri"/>
                <a:cs typeface="Calibri"/>
                <a:sym typeface="Calibri"/>
              </a:rPr>
              <a:t> (1999) (Σημειώστε τα σωστά)</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 ενεργεί ως παράγοντας αλλαγής</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 συναισθάνεται τις ανεκπλήρωτες ανάγκες άλλων ανθρώπων και περιβαλλόντων</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 Παράγει δημιουργικές ιδέες για τον οικονομικό μετασχηματισμό</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 Εντοπίζει νέες ευκαιρίες μπροστά στα οικονομικά προβλήματα</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 Υιοθετεί το σκοπό της εταιρείας ως φόρμουλα για τη δημιουργία και τη διατήρηση της κοινωνικής αξίας</a:t>
            </a:r>
          </a:p>
          <a:p>
            <a:pPr marR="0" lvl="0" algn="just" rtl="0">
              <a:spcBef>
                <a:spcPts val="0"/>
              </a:spcBef>
              <a:spcAft>
                <a:spcPts val="0"/>
              </a:spcAft>
              <a:buClr>
                <a:schemeClr val="dk1"/>
              </a:buClr>
              <a:buSzPts val="1800"/>
            </a:pPr>
            <a:endParaRPr lang="es-ES" sz="1800" b="0" i="0" dirty="0">
              <a:solidFill>
                <a:schemeClr val="dk1"/>
              </a:solidFill>
              <a:latin typeface="Calibri"/>
              <a:ea typeface="Calibri"/>
              <a:cs typeface="Calibri"/>
              <a:sym typeface="Calibri"/>
            </a:endParaRPr>
          </a:p>
          <a:p>
            <a:pPr marL="0" marR="0" lvl="0" indent="0" algn="just" rtl="0">
              <a:spcBef>
                <a:spcPts val="0"/>
              </a:spcBef>
              <a:spcAft>
                <a:spcPts val="0"/>
              </a:spcAft>
              <a:buNone/>
            </a:pPr>
            <a:r>
              <a:rPr lang="el-GR" sz="1800" b="1" dirty="0">
                <a:solidFill>
                  <a:schemeClr val="dk1"/>
                </a:solidFill>
                <a:latin typeface="Calibri"/>
                <a:ea typeface="Calibri"/>
                <a:cs typeface="Calibri"/>
                <a:sym typeface="Calibri"/>
              </a:rPr>
              <a:t>Ερώτηση 4: Σύμφωνα με την έννοια του επαγγελματικού προσανατολισμού, ποιες δηλώσεις είναι αληθείς;   </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a. ☐ Πρόκειται για μια υπηρεσία και μια στρατηγική που βασίζεται στην υποστήριξη και την ενθάρρυνση με στόχο την ανάπτυξη μιας επιχειρηματικής σταδιοδρομίας. </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b. ☐ Ο επαγγελματικός σύμβουλος δεν παίζει καθοριστικό ρόλο στο σχεδιασμό του επιχειρηματικού σχεδίου, αυτό είναι ευθύνη αυτού που συμβουλεύεται.</a:t>
            </a:r>
          </a:p>
          <a:p>
            <a:pPr marL="0" marR="0" lvl="0" indent="0" algn="just" rtl="0">
              <a:spcBef>
                <a:spcPts val="0"/>
              </a:spcBef>
              <a:spcAft>
                <a:spcPts val="0"/>
              </a:spcAft>
              <a:buNone/>
            </a:pPr>
            <a:r>
              <a:rPr lang="el-GR" sz="1800" dirty="0">
                <a:solidFill>
                  <a:schemeClr val="dk1"/>
                </a:solidFill>
                <a:latin typeface="Calibri"/>
                <a:ea typeface="Calibri"/>
                <a:cs typeface="Calibri"/>
                <a:sym typeface="Calibri"/>
              </a:rPr>
              <a:t>c. ☐ Κύρια μειονεκτήματα των υπηρεσιών επαγγελματικού προσανατολισμού είναι ότι η προσέγγισή τους στις επιχειρηματικές διαδικασίες έχει επικεντρωθεί τις περισσότερες φορές στην οικονομική βιωσιμότητα των σχεδίων. </a:t>
            </a:r>
            <a:endParaRPr sz="1800" b="0" i="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657224" y="499533"/>
            <a:ext cx="10772775" cy="1658198"/>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40B385"/>
              </a:buClr>
              <a:buSzPts val="5400"/>
              <a:buFont typeface="Calibri"/>
              <a:buNone/>
            </a:pPr>
            <a:r>
              <a:rPr lang="el-GR" dirty="0">
                <a:solidFill>
                  <a:srgbClr val="40B385"/>
                </a:solidFill>
              </a:rPr>
              <a:t>Περιεχόμενα</a:t>
            </a:r>
            <a:endParaRPr dirty="0"/>
          </a:p>
        </p:txBody>
      </p:sp>
      <p:sp>
        <p:nvSpPr>
          <p:cNvPr id="107" name="Google Shape;107;p4"/>
          <p:cNvSpPr txBox="1">
            <a:spLocks noGrp="1"/>
          </p:cNvSpPr>
          <p:nvPr>
            <p:ph type="body" idx="1"/>
          </p:nvPr>
        </p:nvSpPr>
        <p:spPr>
          <a:xfrm>
            <a:off x="676656" y="2011680"/>
            <a:ext cx="10753725" cy="3766185"/>
          </a:xfrm>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rgbClr val="262626"/>
              </a:buClr>
              <a:buSzPts val="2400"/>
              <a:buNone/>
            </a:pPr>
            <a:r>
              <a:rPr lang="es-ES" dirty="0"/>
              <a:t>1.1. </a:t>
            </a:r>
            <a:r>
              <a:rPr lang="el-GR" dirty="0"/>
              <a:t>Κοινωνική Οικονομία</a:t>
            </a:r>
            <a:r>
              <a:rPr lang="es-ES" dirty="0"/>
              <a:t>: </a:t>
            </a:r>
            <a:r>
              <a:rPr lang="el-GR" dirty="0"/>
              <a:t>έννοια και ιστορικά γεγονότα</a:t>
            </a:r>
            <a:endParaRPr dirty="0"/>
          </a:p>
          <a:p>
            <a:pPr marL="0" lvl="0" indent="0" algn="l" rtl="0">
              <a:lnSpc>
                <a:spcPct val="85000"/>
              </a:lnSpc>
              <a:spcBef>
                <a:spcPts val="1300"/>
              </a:spcBef>
              <a:spcAft>
                <a:spcPts val="0"/>
              </a:spcAft>
              <a:buClr>
                <a:srgbClr val="262626"/>
              </a:buClr>
              <a:buSzPts val="2400"/>
              <a:buNone/>
            </a:pPr>
            <a:r>
              <a:rPr lang="es-ES" dirty="0"/>
              <a:t>1. 2. </a:t>
            </a:r>
            <a:r>
              <a:rPr lang="el-GR" dirty="0"/>
              <a:t>Αρχές που διέπουν τις επιχειρήσεις κοινωνικής οικονομίας</a:t>
            </a:r>
            <a:endParaRPr dirty="0"/>
          </a:p>
          <a:p>
            <a:pPr marL="0" lvl="0" indent="0" algn="l" rtl="0">
              <a:lnSpc>
                <a:spcPct val="85000"/>
              </a:lnSpc>
              <a:spcBef>
                <a:spcPts val="1300"/>
              </a:spcBef>
              <a:spcAft>
                <a:spcPts val="0"/>
              </a:spcAft>
              <a:buClr>
                <a:srgbClr val="262626"/>
              </a:buClr>
              <a:buSzPts val="2400"/>
              <a:buNone/>
            </a:pPr>
            <a:r>
              <a:rPr lang="es-ES" dirty="0"/>
              <a:t>1.3. </a:t>
            </a:r>
            <a:r>
              <a:rPr lang="el-GR" dirty="0"/>
              <a:t>Τύποι επιχειρήσεων κοινωνικής οικονομίας</a:t>
            </a:r>
            <a:endParaRPr dirty="0"/>
          </a:p>
          <a:p>
            <a:pPr marL="0" lvl="0" indent="0" algn="l" rtl="0">
              <a:lnSpc>
                <a:spcPct val="85000"/>
              </a:lnSpc>
              <a:spcBef>
                <a:spcPts val="1300"/>
              </a:spcBef>
              <a:spcAft>
                <a:spcPts val="0"/>
              </a:spcAft>
              <a:buClr>
                <a:srgbClr val="262626"/>
              </a:buClr>
              <a:buSzPts val="2400"/>
              <a:buNone/>
            </a:pPr>
            <a:r>
              <a:rPr lang="es-ES" dirty="0"/>
              <a:t>1.4. </a:t>
            </a:r>
            <a:r>
              <a:rPr lang="el-GR" dirty="0"/>
              <a:t>Τι είναι η κοινωνική επιχείρηση</a:t>
            </a:r>
            <a:r>
              <a:rPr lang="es-ES" dirty="0"/>
              <a:t>? </a:t>
            </a:r>
            <a:endParaRPr dirty="0"/>
          </a:p>
          <a:p>
            <a:pPr marL="0" lvl="0" indent="0" algn="l" rtl="0">
              <a:lnSpc>
                <a:spcPct val="85000"/>
              </a:lnSpc>
              <a:spcBef>
                <a:spcPts val="1300"/>
              </a:spcBef>
              <a:spcAft>
                <a:spcPts val="0"/>
              </a:spcAft>
              <a:buClr>
                <a:srgbClr val="262626"/>
              </a:buClr>
              <a:buSzPts val="2400"/>
              <a:buNone/>
            </a:pPr>
            <a:r>
              <a:rPr lang="es-ES" dirty="0"/>
              <a:t>1.5. </a:t>
            </a:r>
            <a:r>
              <a:rPr lang="el-GR" dirty="0"/>
              <a:t>Η </a:t>
            </a:r>
            <a:r>
              <a:rPr lang="el-GR" dirty="0" err="1"/>
              <a:t>κοινωνικο</a:t>
            </a:r>
            <a:r>
              <a:rPr lang="el-GR" dirty="0"/>
              <a:t>-εργασιακή κατεύθυνση στην κοινωνική </a:t>
            </a:r>
            <a:r>
              <a:rPr lang="el-GR" dirty="0" err="1"/>
              <a:t>επιχειριματικότητα</a:t>
            </a:r>
            <a:endParaRPr dirty="0"/>
          </a:p>
          <a:p>
            <a:pPr marL="0" lvl="0" indent="0" algn="l" rtl="0">
              <a:lnSpc>
                <a:spcPct val="85000"/>
              </a:lnSpc>
              <a:spcBef>
                <a:spcPts val="1300"/>
              </a:spcBef>
              <a:spcAft>
                <a:spcPts val="0"/>
              </a:spcAft>
              <a:buClr>
                <a:srgbClr val="262626"/>
              </a:buClr>
              <a:buSzPts val="2400"/>
              <a:buNone/>
            </a:pPr>
            <a:endParaRPr dirty="0"/>
          </a:p>
          <a:p>
            <a:pPr marL="91440" lvl="0" indent="0" algn="l" rtl="0">
              <a:lnSpc>
                <a:spcPct val="85000"/>
              </a:lnSpc>
              <a:spcBef>
                <a:spcPts val="1300"/>
              </a:spcBef>
              <a:spcAft>
                <a:spcPts val="0"/>
              </a:spcAft>
              <a:buClr>
                <a:srgbClr val="262626"/>
              </a:buClr>
              <a:buSzPts val="2400"/>
              <a:buFont typeface="Arial"/>
              <a:buNone/>
            </a:pPr>
            <a:endParaRPr dirty="0"/>
          </a:p>
          <a:p>
            <a:pPr marL="0" lvl="0" indent="0" algn="l" rtl="0">
              <a:lnSpc>
                <a:spcPct val="85000"/>
              </a:lnSpc>
              <a:spcBef>
                <a:spcPts val="1300"/>
              </a:spcBef>
              <a:spcAft>
                <a:spcPts val="0"/>
              </a:spcAft>
              <a:buClr>
                <a:srgbClr val="262626"/>
              </a:buClr>
              <a:buSzPts val="2400"/>
              <a:buNone/>
            </a:pPr>
            <a:endParaRPr dirty="0"/>
          </a:p>
        </p:txBody>
      </p:sp>
    </p:spTree>
    <p:custDataLst>
      <p:tags r:id="rId1"/>
    </p:custData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39"/>
          <p:cNvSpPr txBox="1">
            <a:spLocks noGrp="1"/>
          </p:cNvSpPr>
          <p:nvPr>
            <p:ph type="title"/>
          </p:nvPr>
        </p:nvSpPr>
        <p:spPr>
          <a:xfrm>
            <a:off x="649224" y="5418667"/>
            <a:ext cx="10780776" cy="613283"/>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FFFFFF"/>
              </a:buClr>
              <a:buSzPts val="3200"/>
              <a:buFont typeface="Calibri"/>
              <a:buNone/>
            </a:pPr>
            <a:endParaRPr dirty="0"/>
          </a:p>
        </p:txBody>
      </p:sp>
      <p:pic>
        <p:nvPicPr>
          <p:cNvPr id="414" name="Google Shape;414;p39" descr="Logotipo&#10;&#10;Descripción generada automáticamente"/>
          <p:cNvPicPr preferRelativeResize="0">
            <a:picLocks noGrp="1"/>
          </p:cNvPicPr>
          <p:nvPr>
            <p:ph type="pic" idx="2"/>
          </p:nvPr>
        </p:nvPicPr>
        <p:blipFill rotWithShape="1">
          <a:blip r:embed="rId4">
            <a:alphaModFix/>
          </a:blip>
          <a:srcRect t="28138" b="28137"/>
          <a:stretch/>
        </p:blipFill>
        <p:spPr>
          <a:xfrm>
            <a:off x="0" y="0"/>
            <a:ext cx="12192000" cy="5330952"/>
          </a:xfrm>
          <a:prstGeom prst="rect">
            <a:avLst/>
          </a:prstGeom>
          <a:solidFill>
            <a:srgbClr val="D6F0E6"/>
          </a:solidFill>
          <a:ln>
            <a:noFill/>
          </a:ln>
        </p:spPr>
      </p:pic>
      <p:sp>
        <p:nvSpPr>
          <p:cNvPr id="415" name="Google Shape;415;p39"/>
          <p:cNvSpPr txBox="1">
            <a:spLocks noGrp="1"/>
          </p:cNvSpPr>
          <p:nvPr>
            <p:ph type="body" idx="1"/>
          </p:nvPr>
        </p:nvSpPr>
        <p:spPr>
          <a:xfrm>
            <a:off x="676656" y="5909735"/>
            <a:ext cx="9229344" cy="5334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262626"/>
              </a:buClr>
              <a:buSzPts val="1400"/>
              <a:buNone/>
            </a:pPr>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16f5079fc9a_0_0"/>
          <p:cNvSpPr txBox="1">
            <a:spLocks noGrp="1"/>
          </p:cNvSpPr>
          <p:nvPr>
            <p:ph type="title"/>
          </p:nvPr>
        </p:nvSpPr>
        <p:spPr>
          <a:xfrm>
            <a:off x="657224" y="499533"/>
            <a:ext cx="10772700" cy="165810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rgbClr val="40B385"/>
              </a:buClr>
              <a:buSzPts val="5400"/>
              <a:buFont typeface="Calibri"/>
              <a:buNone/>
            </a:pPr>
            <a:r>
              <a:rPr lang="el-GR" dirty="0">
                <a:solidFill>
                  <a:srgbClr val="40B385"/>
                </a:solidFill>
              </a:rPr>
              <a:t>Εισαγωγή</a:t>
            </a:r>
            <a:endParaRPr dirty="0"/>
          </a:p>
        </p:txBody>
      </p:sp>
      <p:sp>
        <p:nvSpPr>
          <p:cNvPr id="113" name="Google Shape;113;g16f5079fc9a_0_0"/>
          <p:cNvSpPr txBox="1">
            <a:spLocks noGrp="1"/>
          </p:cNvSpPr>
          <p:nvPr>
            <p:ph type="body" idx="1"/>
          </p:nvPr>
        </p:nvSpPr>
        <p:spPr>
          <a:xfrm>
            <a:off x="657225" y="1795549"/>
            <a:ext cx="10977600" cy="4073236"/>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15000"/>
              </a:lnSpc>
              <a:spcBef>
                <a:spcPts val="1200"/>
              </a:spcBef>
              <a:spcAft>
                <a:spcPts val="0"/>
              </a:spcAft>
              <a:buClr>
                <a:schemeClr val="dk1"/>
              </a:buClr>
              <a:buSzPct val="44922"/>
              <a:buFont typeface="Arial"/>
              <a:buNone/>
            </a:pPr>
            <a:r>
              <a:rPr lang="el-GR" sz="2448" dirty="0">
                <a:solidFill>
                  <a:schemeClr val="dk1"/>
                </a:solidFill>
                <a:latin typeface="Arial"/>
                <a:ea typeface="Arial"/>
                <a:cs typeface="Arial"/>
                <a:sym typeface="Arial"/>
              </a:rPr>
              <a:t>Στο παρόν κείμενο, το οποίο χαρακτηρίζεται από </a:t>
            </a:r>
            <a:r>
              <a:rPr lang="el-GR" sz="2448" b="1" dirty="0">
                <a:solidFill>
                  <a:schemeClr val="dk1"/>
                </a:solidFill>
                <a:latin typeface="Arial"/>
                <a:ea typeface="Arial"/>
                <a:cs typeface="Arial"/>
                <a:sym typeface="Arial"/>
              </a:rPr>
              <a:t>κοινωνική περιπλοκότητα </a:t>
            </a:r>
            <a:r>
              <a:rPr lang="el-GR" sz="2448" dirty="0">
                <a:solidFill>
                  <a:schemeClr val="dk1"/>
                </a:solidFill>
                <a:latin typeface="Arial"/>
                <a:ea typeface="Arial"/>
                <a:cs typeface="Arial"/>
                <a:sym typeface="Arial"/>
              </a:rPr>
              <a:t>και </a:t>
            </a:r>
            <a:r>
              <a:rPr lang="el-GR" sz="2448" b="1" dirty="0">
                <a:solidFill>
                  <a:schemeClr val="dk1"/>
                </a:solidFill>
                <a:latin typeface="Arial"/>
                <a:ea typeface="Arial"/>
                <a:cs typeface="Arial"/>
                <a:sym typeface="Arial"/>
              </a:rPr>
              <a:t>οικονομική και πολιτισμική παγκοσμιοποίηση</a:t>
            </a:r>
            <a:r>
              <a:rPr lang="el-GR" sz="2448" dirty="0">
                <a:solidFill>
                  <a:schemeClr val="dk1"/>
                </a:solidFill>
                <a:latin typeface="Arial"/>
                <a:ea typeface="Arial"/>
                <a:cs typeface="Arial"/>
                <a:sym typeface="Arial"/>
              </a:rPr>
              <a:t>, η κοινωνική οικονομία είναι πιο σημαντική όσο ποτέ ως μια στρατηγική ικανή να προωθήσει πιο ανθρώπινες επιχειρήσεις, ικανές να αναλάβουν νέες προκλήσεις, με την ενεργή δέσμευση τους στην κοινωνία και ταυτοχρόνως ως μοχλός πίεσης για αλλαγή με σκοπό την δημιουργία ενός πιο δίκαιου, πιο </a:t>
            </a:r>
            <a:r>
              <a:rPr lang="el-GR" sz="2448" dirty="0" err="1">
                <a:solidFill>
                  <a:schemeClr val="dk1"/>
                </a:solidFill>
                <a:latin typeface="Arial"/>
                <a:ea typeface="Arial"/>
                <a:cs typeface="Arial"/>
                <a:sym typeface="Arial"/>
              </a:rPr>
              <a:t>προσβάσιμου</a:t>
            </a:r>
            <a:r>
              <a:rPr lang="el-GR" sz="2448" dirty="0">
                <a:solidFill>
                  <a:schemeClr val="dk1"/>
                </a:solidFill>
                <a:latin typeface="Arial"/>
                <a:ea typeface="Arial"/>
                <a:cs typeface="Arial"/>
                <a:sym typeface="Arial"/>
              </a:rPr>
              <a:t> και πιο διαπολιτισμικού κόσμου.</a:t>
            </a:r>
            <a:endParaRPr sz="2200" dirty="0">
              <a:solidFill>
                <a:schemeClr val="dk1"/>
              </a:solidFill>
              <a:latin typeface="Arial"/>
              <a:ea typeface="Arial"/>
              <a:cs typeface="Arial"/>
              <a:sym typeface="Arial"/>
            </a:endParaRPr>
          </a:p>
          <a:p>
            <a:pPr marL="0" lvl="0" indent="0" algn="l" rtl="0">
              <a:lnSpc>
                <a:spcPct val="115000"/>
              </a:lnSpc>
              <a:spcBef>
                <a:spcPts val="1200"/>
              </a:spcBef>
              <a:spcAft>
                <a:spcPts val="0"/>
              </a:spcAft>
              <a:buClr>
                <a:schemeClr val="dk1"/>
              </a:buClr>
              <a:buSzPct val="50000"/>
              <a:buFont typeface="Arial"/>
              <a:buNone/>
            </a:pPr>
            <a:r>
              <a:rPr lang="el-GR" sz="2200" dirty="0">
                <a:solidFill>
                  <a:schemeClr val="dk1"/>
                </a:solidFill>
                <a:latin typeface="Arial"/>
                <a:ea typeface="Arial"/>
                <a:cs typeface="Arial"/>
                <a:sym typeface="Arial"/>
              </a:rPr>
              <a:t>Συνεπώς, θα αναλύσουμε γιατί είναι αναγκαία η εισαγωγή της κοινωνικής διάστασης στην επιχειρηματικότητα </a:t>
            </a:r>
            <a:r>
              <a:rPr lang="el-GR" sz="2200" b="1" dirty="0">
                <a:solidFill>
                  <a:schemeClr val="dk1"/>
                </a:solidFill>
                <a:latin typeface="Arial"/>
                <a:ea typeface="Arial"/>
                <a:cs typeface="Arial"/>
                <a:sym typeface="Arial"/>
              </a:rPr>
              <a:t>με την υπόδειξη των κύριων διαστάσεων της.</a:t>
            </a:r>
            <a:endParaRPr b="1" dirty="0"/>
          </a:p>
          <a:p>
            <a:pPr marL="91440" lvl="0" indent="0" algn="l" rtl="0">
              <a:lnSpc>
                <a:spcPct val="85000"/>
              </a:lnSpc>
              <a:spcBef>
                <a:spcPts val="1300"/>
              </a:spcBef>
              <a:spcAft>
                <a:spcPts val="0"/>
              </a:spcAft>
              <a:buClr>
                <a:srgbClr val="262626"/>
              </a:buClr>
              <a:buSzPct val="100000"/>
              <a:buFont typeface="Arial"/>
              <a:buNone/>
            </a:pPr>
            <a:endParaRPr b="1" dirty="0"/>
          </a:p>
          <a:p>
            <a:pPr marL="0" lvl="0" indent="0" algn="l" rtl="0">
              <a:lnSpc>
                <a:spcPct val="85000"/>
              </a:lnSpc>
              <a:spcBef>
                <a:spcPts val="1300"/>
              </a:spcBef>
              <a:spcAft>
                <a:spcPts val="0"/>
              </a:spcAft>
              <a:buClr>
                <a:srgbClr val="262626"/>
              </a:buClr>
              <a:buSzPct val="100000"/>
              <a:buNone/>
            </a:pPr>
            <a:endParaRPr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7"/>
        <p:cNvGrpSpPr/>
        <p:nvPr/>
      </p:nvGrpSpPr>
      <p:grpSpPr>
        <a:xfrm>
          <a:off x="0" y="0"/>
          <a:ext cx="0" cy="0"/>
          <a:chOff x="0" y="0"/>
          <a:chExt cx="0" cy="0"/>
        </a:xfrm>
      </p:grpSpPr>
      <p:sp>
        <p:nvSpPr>
          <p:cNvPr id="118" name="Google Shape;118;p5"/>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9" name="Google Shape;119;p5"/>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0" name="Google Shape;120;p5"/>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s-ES" dirty="0">
                <a:solidFill>
                  <a:srgbClr val="FFFFFF"/>
                </a:solidFill>
              </a:rPr>
              <a:t>1. 1. </a:t>
            </a:r>
            <a:r>
              <a:rPr lang="el-GR" dirty="0">
                <a:solidFill>
                  <a:srgbClr val="FFFFFF"/>
                </a:solidFill>
              </a:rPr>
              <a:t>Κοινωνική Οικονομία</a:t>
            </a:r>
            <a:r>
              <a:rPr lang="es-ES" dirty="0">
                <a:solidFill>
                  <a:srgbClr val="FFFFFF"/>
                </a:solidFill>
              </a:rPr>
              <a:t>:</a:t>
            </a:r>
            <a:r>
              <a:rPr lang="el-GR" dirty="0">
                <a:solidFill>
                  <a:srgbClr val="FFFFFF"/>
                </a:solidFill>
              </a:rPr>
              <a:t> η έννοια και ιστορικά στοιχεία</a:t>
            </a:r>
            <a:endParaRPr dirty="0">
              <a:solidFill>
                <a:srgbClr val="FFFFFF"/>
              </a:solidFill>
            </a:endParaRPr>
          </a:p>
        </p:txBody>
      </p:sp>
      <p:sp>
        <p:nvSpPr>
          <p:cNvPr id="121" name="Google Shape;121;p5"/>
          <p:cNvSpPr txBox="1"/>
          <p:nvPr/>
        </p:nvSpPr>
        <p:spPr>
          <a:xfrm>
            <a:off x="643467" y="2926311"/>
            <a:ext cx="10992273" cy="378561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2400" b="0" i="0" u="none" strike="noStrike" cap="none" dirty="0">
                <a:solidFill>
                  <a:schemeClr val="dk1"/>
                </a:solidFill>
                <a:latin typeface="Calibri"/>
                <a:ea typeface="Calibri"/>
                <a:cs typeface="Calibri"/>
                <a:sym typeface="Calibri"/>
              </a:rPr>
              <a:t>Η έννοια της Κοινωνικής Οικονομίας όπως γνωρίζουμε προέρχεται από τις πρώτες συλλογικές εμπειρίες που αναδυθήκαν στα τέλη του 18</a:t>
            </a:r>
            <a:r>
              <a:rPr lang="el-GR" sz="2400" b="0" i="0" u="none" strike="noStrike" cap="none" baseline="30000" dirty="0">
                <a:solidFill>
                  <a:schemeClr val="dk1"/>
                </a:solidFill>
                <a:latin typeface="Calibri"/>
                <a:ea typeface="Calibri"/>
                <a:cs typeface="Calibri"/>
                <a:sym typeface="Calibri"/>
              </a:rPr>
              <a:t>ου</a:t>
            </a:r>
            <a:r>
              <a:rPr lang="el-GR" sz="2400" b="0" i="0" u="none" strike="noStrike" cap="none" dirty="0">
                <a:solidFill>
                  <a:schemeClr val="dk1"/>
                </a:solidFill>
                <a:latin typeface="Calibri"/>
                <a:ea typeface="Calibri"/>
                <a:cs typeface="Calibri"/>
                <a:sym typeface="Calibri"/>
              </a:rPr>
              <a:t> και 19</a:t>
            </a:r>
            <a:r>
              <a:rPr lang="el-GR" sz="2400" b="0" i="0" u="none" strike="noStrike" cap="none" baseline="30000" dirty="0">
                <a:solidFill>
                  <a:schemeClr val="dk1"/>
                </a:solidFill>
                <a:latin typeface="Calibri"/>
                <a:ea typeface="Calibri"/>
                <a:cs typeface="Calibri"/>
                <a:sym typeface="Calibri"/>
              </a:rPr>
              <a:t>ου</a:t>
            </a:r>
            <a:r>
              <a:rPr lang="el-GR" sz="2400" b="0" i="0" u="none" strike="noStrike" cap="none" dirty="0">
                <a:solidFill>
                  <a:schemeClr val="dk1"/>
                </a:solidFill>
                <a:latin typeface="Calibri"/>
                <a:ea typeface="Calibri"/>
                <a:cs typeface="Calibri"/>
                <a:sym typeface="Calibri"/>
              </a:rPr>
              <a:t> αιώνα σε διάφορες ευρωπαϊκές χώρες (Αγγλία, Ιταλία, Γαλλία και Ισπανία). Την δεκαετία του 1970 και 1980, αυτή η ιδέα ακολουθήθηκε από διακηρύξεις ορίζοντας την ως:</a:t>
            </a:r>
          </a:p>
          <a:p>
            <a:pPr marL="0" marR="0" lvl="0" indent="0" algn="l" rtl="0">
              <a:spcBef>
                <a:spcPts val="0"/>
              </a:spcBef>
              <a:spcAft>
                <a:spcPts val="0"/>
              </a:spcAft>
              <a:buNone/>
            </a:pPr>
            <a:endParaRPr lang="el-GR" sz="24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r>
              <a:rPr lang="el-GR" sz="2400" i="1" dirty="0">
                <a:solidFill>
                  <a:schemeClr val="dk1"/>
                </a:solidFill>
                <a:latin typeface="Calibri"/>
                <a:ea typeface="Calibri"/>
                <a:cs typeface="Calibri"/>
                <a:sym typeface="Calibri"/>
              </a:rPr>
              <a:t>«ένα σύνολο οντοτήτων που δεν συσχετίζονται με τον ιδιωτικό τομέα, οι οποίες εξασκούν ένα ειδικό σύστημα ιδιοκτησίας και διασποράς κερδών με δημοκρατικές διαδικασίες και διαχείριση και ίσα δικαιώματα και καθήκοντα των μελών, κάνοντας χρήση τα πλεονάσματα του οικονομικού έτους, για την ανάπτυξη των οντοτήτων αυτών και την βελτίωση των υπηρεσιών στην κοινωνία».</a:t>
            </a:r>
            <a:endParaRPr sz="2400" i="1"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p7"/>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5" name="Google Shape;135;p7"/>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6" name="Google Shape;136;p7"/>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37" name="Google Shape;137;p7"/>
          <p:cNvSpPr txBox="1"/>
          <p:nvPr/>
        </p:nvSpPr>
        <p:spPr>
          <a:xfrm>
            <a:off x="643467" y="2723944"/>
            <a:ext cx="10992273" cy="3785611"/>
          </a:xfrm>
          <a:prstGeom prst="rect">
            <a:avLst/>
          </a:prstGeom>
          <a:noFill/>
          <a:ln>
            <a:noFill/>
          </a:ln>
        </p:spPr>
        <p:txBody>
          <a:bodyPr spcFirstLastPara="1" wrap="square" lIns="91425" tIns="45700" rIns="91425" bIns="45700" anchor="t" anchorCtr="0">
            <a:spAutoFit/>
          </a:bodyPr>
          <a:lstStyle/>
          <a:p>
            <a:r>
              <a:rPr lang="el-GR" sz="2400" dirty="0"/>
              <a:t>Η «Κοινωνική Επιχειρηματικότητα» συνεισφέρει στη </a:t>
            </a:r>
            <a:r>
              <a:rPr lang="el-GR" sz="2400" b="1" dirty="0"/>
              <a:t>δημιουργία αξίας με την ανταπόκριση της στις κοινωνικές ανάγκες,</a:t>
            </a:r>
            <a:r>
              <a:rPr lang="el-GR" sz="2400" dirty="0"/>
              <a:t> και από οικονομικής, κοινωνική και περιβαλλοντικής μεριάς, αναζητώντας καινοτόμες λύσεις, σύμφωνα με τις προτεραιότητες της «Στρατηγικής </a:t>
            </a:r>
            <a:r>
              <a:rPr lang="en-US" sz="2400" dirty="0"/>
              <a:t>EU 2020</a:t>
            </a:r>
            <a:r>
              <a:rPr lang="el-GR" sz="2400" dirty="0"/>
              <a:t>»</a:t>
            </a:r>
            <a:endParaRPr lang="en-US" sz="2400" dirty="0"/>
          </a:p>
          <a:p>
            <a:pPr algn="just"/>
            <a:r>
              <a:rPr lang="el-GR" sz="2400" dirty="0"/>
              <a:t>Η έννοια καθορίστηκε για πρώτη φορά το </a:t>
            </a:r>
            <a:r>
              <a:rPr lang="en-US" sz="2400" dirty="0"/>
              <a:t>1980 </a:t>
            </a:r>
            <a:r>
              <a:rPr lang="el-GR" sz="2400" dirty="0"/>
              <a:t>από τον</a:t>
            </a:r>
            <a:r>
              <a:rPr lang="en-US" sz="2400" dirty="0"/>
              <a:t> Bill Drayton, </a:t>
            </a:r>
            <a:r>
              <a:rPr lang="el-GR" sz="2400" dirty="0"/>
              <a:t>ΔΣ</a:t>
            </a:r>
            <a:r>
              <a:rPr lang="en-US" sz="2400" dirty="0"/>
              <a:t> </a:t>
            </a:r>
            <a:r>
              <a:rPr lang="el-GR" sz="2400" dirty="0"/>
              <a:t>και ιδρυτή της</a:t>
            </a:r>
            <a:r>
              <a:rPr lang="en-US" sz="2400" dirty="0"/>
              <a:t> Ashoka, </a:t>
            </a:r>
            <a:r>
              <a:rPr lang="el-GR" sz="2400" dirty="0"/>
              <a:t>με αναφορά σε αυτές τις καινοτόμες πρωτοβουλίες που στόχευαν την δημιουργία ενός αναπτυσσόμενου κοινωνικού αντίκτυπου ακολουθώντας επιχειρηματικές αρχές ( καινοτομία, αποτελεσματικότητα, μικρής – κλίμακας πιλοτικά προγράμματα, κ.τ.λ.). Σήμερα είναι γνωστός ως ο πατέρας της «Κοινωνικής Επιχειρηματικότητας»</a:t>
            </a:r>
            <a:endParaRPr lang="en-US" sz="2400" dirty="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Google Shape;142;p8"/>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3" name="Google Shape;143;p8"/>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4" name="Google Shape;144;p8"/>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45" name="Google Shape;145;p8"/>
          <p:cNvSpPr txBox="1"/>
          <p:nvPr/>
        </p:nvSpPr>
        <p:spPr>
          <a:xfrm>
            <a:off x="643467" y="2723944"/>
            <a:ext cx="10992273" cy="3785611"/>
          </a:xfrm>
          <a:prstGeom prst="rect">
            <a:avLst/>
          </a:prstGeom>
          <a:noFill/>
          <a:ln>
            <a:noFill/>
          </a:ln>
        </p:spPr>
        <p:txBody>
          <a:bodyPr spcFirstLastPara="1" wrap="square" lIns="91425" tIns="45700" rIns="91425" bIns="45700" anchor="t" anchorCtr="0">
            <a:spAutoFit/>
          </a:bodyPr>
          <a:lstStyle/>
          <a:p>
            <a:pPr algn="just"/>
            <a:r>
              <a:rPr lang="el-GR" sz="2000" dirty="0"/>
              <a:t>Η απαρχή του όρου ¨Κοινωνική Επιχειρηματικότητα» μπορεί να αναζητηθεί στον </a:t>
            </a:r>
            <a:r>
              <a:rPr lang="en-US" sz="2000" dirty="0"/>
              <a:t>Dennis Young </a:t>
            </a:r>
            <a:r>
              <a:rPr lang="el-GR" sz="2000" dirty="0"/>
              <a:t>το</a:t>
            </a:r>
            <a:r>
              <a:rPr lang="en-US" sz="2000" dirty="0"/>
              <a:t> 1983. </a:t>
            </a:r>
            <a:r>
              <a:rPr lang="el-GR" sz="2000" dirty="0"/>
              <a:t> Υιοθέτησε την ιδέα της επιχειρηματικότητας, συγκεκριμένα στον μη κερδοσκοπικό τομέα και στη κοινωνική επιχειρηματικότητα. Άλλη μια πολύ σημαντική αναφορά είναι η σύντομη μελέτη του </a:t>
            </a:r>
            <a:r>
              <a:rPr lang="en-US" sz="2000" dirty="0"/>
              <a:t>Charles Leadbeater,</a:t>
            </a:r>
            <a:r>
              <a:rPr lang="el-GR" sz="2000" dirty="0"/>
              <a:t> με τίτλο</a:t>
            </a:r>
            <a:r>
              <a:rPr lang="en-US" sz="2000" dirty="0"/>
              <a:t> “The rise of the social entrepreneur”, </a:t>
            </a:r>
            <a:r>
              <a:rPr lang="el-GR" sz="2000" dirty="0"/>
              <a:t>όπου οι κοινωνικές επιχειρήσεις περιγράφονται ως ένα υβριδικό μέρος μιας διασταύρωσης μεταξύ του δημόσιου, ιδιωτικού και μη-δημόσιου τομέα.</a:t>
            </a:r>
            <a:endParaRPr lang="en-US" sz="2000" dirty="0"/>
          </a:p>
          <a:p>
            <a:endParaRPr lang="en-US" sz="2000" dirty="0"/>
          </a:p>
          <a:p>
            <a:pPr algn="just"/>
            <a:r>
              <a:rPr lang="el-GR" sz="2000" dirty="0"/>
              <a:t>Οι </a:t>
            </a:r>
            <a:r>
              <a:rPr lang="el-GR" sz="2000" b="1" dirty="0"/>
              <a:t>πρώτες κοινωνικές επιχειρησιακές πρωτοβουλίες </a:t>
            </a:r>
            <a:r>
              <a:rPr lang="el-GR" sz="2000" dirty="0"/>
              <a:t>εντοπίστηκαν στην Ινδία, και βασίστηκαν στην αναζήτηση καινοτόμων λύσεων οι οποίες ενδυνάμωναν τον δικαιούχο, και ήταν αναπτυσσόμενες, αναπαραγόμενες και δημιουργούσαν μεγάλης κλίμακας αντίκτυπο στη κοινωνία</a:t>
            </a:r>
            <a:r>
              <a:rPr lang="en-US" sz="2000" dirty="0"/>
              <a:t>.</a:t>
            </a:r>
            <a:r>
              <a:rPr lang="el-GR" sz="2000" dirty="0"/>
              <a:t> Έτσι η Κοινωνική Επιχειρηματικότητα</a:t>
            </a:r>
            <a:r>
              <a:rPr lang="en-US" sz="2000" dirty="0"/>
              <a:t> </a:t>
            </a:r>
            <a:r>
              <a:rPr lang="el-GR" sz="2000" dirty="0"/>
              <a:t>ακολουθούσε και ακολουθεί ένα έμμεσο στόχο τη βιωσιμότητα. </a:t>
            </a:r>
            <a:endParaRPr lang="en-US" sz="2000" dirty="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9"/>
        <p:cNvGrpSpPr/>
        <p:nvPr/>
      </p:nvGrpSpPr>
      <p:grpSpPr>
        <a:xfrm>
          <a:off x="0" y="0"/>
          <a:ext cx="0" cy="0"/>
          <a:chOff x="0" y="0"/>
          <a:chExt cx="0" cy="0"/>
        </a:xfrm>
      </p:grpSpPr>
      <p:sp>
        <p:nvSpPr>
          <p:cNvPr id="150" name="Google Shape;150;p9"/>
          <p:cNvSpPr/>
          <p:nvPr/>
        </p:nvSpPr>
        <p:spPr>
          <a:xfrm>
            <a:off x="643467" y="643467"/>
            <a:ext cx="10905065" cy="198968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1" name="Google Shape;151;p9"/>
          <p:cNvSpPr/>
          <p:nvPr/>
        </p:nvSpPr>
        <p:spPr>
          <a:xfrm>
            <a:off x="806195" y="806204"/>
            <a:ext cx="10579608" cy="1664208"/>
          </a:xfrm>
          <a:prstGeom prst="rect">
            <a:avLst/>
          </a:prstGeom>
          <a:noFill/>
          <a:ln w="9525" cap="sq"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2" name="Google Shape;152;p9"/>
          <p:cNvSpPr txBox="1">
            <a:spLocks noGrp="1"/>
          </p:cNvSpPr>
          <p:nvPr>
            <p:ph type="title"/>
          </p:nvPr>
        </p:nvSpPr>
        <p:spPr>
          <a:xfrm>
            <a:off x="1071846" y="1059736"/>
            <a:ext cx="10040233" cy="122813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85000"/>
              </a:lnSpc>
              <a:spcBef>
                <a:spcPts val="0"/>
              </a:spcBef>
              <a:spcAft>
                <a:spcPts val="0"/>
              </a:spcAft>
              <a:buClr>
                <a:srgbClr val="FFFFFF"/>
              </a:buClr>
              <a:buSzPct val="100000"/>
              <a:buFont typeface="Calibri"/>
              <a:buNone/>
            </a:pPr>
            <a:r>
              <a:rPr lang="el-GR" dirty="0">
                <a:solidFill>
                  <a:srgbClr val="FFFFFF"/>
                </a:solidFill>
              </a:rPr>
              <a:t>1. 1. Κοινωνική Οικονομία: η έννοια και ιστορικά στοιχεία</a:t>
            </a:r>
            <a:endParaRPr dirty="0">
              <a:solidFill>
                <a:srgbClr val="FFFFFF"/>
              </a:solidFill>
            </a:endParaRPr>
          </a:p>
        </p:txBody>
      </p:sp>
      <p:sp>
        <p:nvSpPr>
          <p:cNvPr id="153" name="Google Shape;153;p9"/>
          <p:cNvSpPr txBox="1"/>
          <p:nvPr/>
        </p:nvSpPr>
        <p:spPr>
          <a:xfrm>
            <a:off x="643467" y="2886681"/>
            <a:ext cx="10992273" cy="378561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2000" b="1" dirty="0"/>
              <a:t>Ένας κοινός ορισμός</a:t>
            </a:r>
            <a:endParaRPr lang="en-GB" sz="2000" b="1" dirty="0"/>
          </a:p>
          <a:p>
            <a:pPr marL="0" marR="0" lvl="0" indent="0" algn="l" rtl="0">
              <a:spcBef>
                <a:spcPts val="0"/>
              </a:spcBef>
              <a:spcAft>
                <a:spcPts val="0"/>
              </a:spcAft>
              <a:buNone/>
            </a:pPr>
            <a:endParaRPr lang="en-GB" sz="2000" b="1" dirty="0"/>
          </a:p>
          <a:p>
            <a:pPr marL="0" marR="0" lvl="0" indent="0" algn="l" rtl="0">
              <a:spcBef>
                <a:spcPts val="0"/>
              </a:spcBef>
              <a:spcAft>
                <a:spcPts val="0"/>
              </a:spcAft>
              <a:buNone/>
            </a:pPr>
            <a:r>
              <a:rPr lang="el-GR" sz="2000" dirty="0"/>
              <a:t>Για να ενσωματώσουν όλα τα κοινά στοιχεία μεταξύ των δημοσιεύσεων που είναι αφιερωμένες στην ανάπτυξη ενός ορισμού της κοινωνικής επιχειρηματικότητας, οι </a:t>
            </a:r>
            <a:r>
              <a:rPr lang="el-GR" sz="2000" dirty="0" err="1"/>
              <a:t>Zahra</a:t>
            </a:r>
            <a:r>
              <a:rPr lang="el-GR" sz="2000" dirty="0"/>
              <a:t>, </a:t>
            </a:r>
            <a:r>
              <a:rPr lang="el-GR" sz="2000" dirty="0" err="1"/>
              <a:t>Gedajlovic</a:t>
            </a:r>
            <a:r>
              <a:rPr lang="el-GR" sz="2000" dirty="0"/>
              <a:t>, </a:t>
            </a:r>
            <a:r>
              <a:rPr lang="el-GR" sz="2000" dirty="0" err="1"/>
              <a:t>Neubaum</a:t>
            </a:r>
            <a:r>
              <a:rPr lang="el-GR" sz="2000" dirty="0"/>
              <a:t> &amp; </a:t>
            </a:r>
            <a:r>
              <a:rPr lang="el-GR" sz="2000" dirty="0" err="1"/>
              <a:t>Shulman</a:t>
            </a:r>
            <a:r>
              <a:rPr lang="el-GR" sz="2000" dirty="0"/>
              <a:t> (2009) αναλύουν είκοσι ορισμούς της κοινωνικής επιχειρηματικότητας που προέρχονται από την ακαδημαϊκή βιβλιογραφία.</a:t>
            </a:r>
            <a:endParaRPr lang="en-GB" sz="2000" dirty="0"/>
          </a:p>
          <a:p>
            <a:pPr marL="0" marR="0" lvl="0" indent="0" algn="l" rtl="0">
              <a:spcBef>
                <a:spcPts val="0"/>
              </a:spcBef>
              <a:spcAft>
                <a:spcPts val="0"/>
              </a:spcAft>
              <a:buNone/>
            </a:pPr>
            <a:r>
              <a:rPr lang="el-GR" sz="2000" dirty="0"/>
              <a:t>Με βάση αυτούς τους ορισμούς, οι συγγραφείς παρέχουν έναν ορισμό που ενσωματώνει τις κοινές απόψεις: </a:t>
            </a:r>
            <a:endParaRPr lang="en-GB" sz="2000" dirty="0"/>
          </a:p>
          <a:p>
            <a:pPr marL="0" marR="0" lvl="0" indent="0" algn="l" rtl="0">
              <a:spcBef>
                <a:spcPts val="0"/>
              </a:spcBef>
              <a:spcAft>
                <a:spcPts val="0"/>
              </a:spcAft>
              <a:buNone/>
            </a:pPr>
            <a:r>
              <a:rPr lang="el-GR" sz="2000" dirty="0"/>
              <a:t>Η κοινωνική επιχειρηματικότητα περιλαμβάνει τις δραστηριότητες και τις διαδικασίες που πραγματοποιούνται για την </a:t>
            </a:r>
            <a:r>
              <a:rPr lang="el-GR" sz="2000" b="1" dirty="0"/>
              <a:t>ανακάλυψη, τον καθορισμό και την εκμετάλλευση ευκαιριών με σκοπό τη βελτίωση της κοινωνικής ευημερίας μέσω της δημιουργίας νέων εταιρειών ή της διαχείρισης υφιστάμενων οργανισμών με καινοτόμο τρόπο (</a:t>
            </a:r>
            <a:r>
              <a:rPr lang="el-GR" sz="2000" b="1" dirty="0" err="1"/>
              <a:t>Zahra</a:t>
            </a:r>
            <a:r>
              <a:rPr lang="el-GR" sz="2000" b="1" dirty="0"/>
              <a:t> </a:t>
            </a:r>
            <a:r>
              <a:rPr lang="el-GR" sz="2000" b="1" dirty="0" err="1"/>
              <a:t>et</a:t>
            </a:r>
            <a:r>
              <a:rPr lang="el-GR" sz="2000" b="1" dirty="0"/>
              <a:t> </a:t>
            </a:r>
            <a:r>
              <a:rPr lang="el-GR" sz="2000" b="1" dirty="0" err="1"/>
              <a:t>al</a:t>
            </a:r>
            <a:r>
              <a:rPr lang="el-GR" sz="2000" b="1" dirty="0"/>
              <a:t>., 2009: 522).</a:t>
            </a:r>
            <a:endParaRPr lang="en-GB" dirty="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4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Metropolitano">
  <a:themeElements>
    <a:clrScheme name="Personalizado 3">
      <a:dk1>
        <a:srgbClr val="000000"/>
      </a:dk1>
      <a:lt1>
        <a:srgbClr val="FFFFFF"/>
      </a:lt1>
      <a:dk2>
        <a:srgbClr val="F2DCDB"/>
      </a:dk2>
      <a:lt2>
        <a:srgbClr val="EEECE1"/>
      </a:lt2>
      <a:accent1>
        <a:srgbClr val="40B385"/>
      </a:accent1>
      <a:accent2>
        <a:srgbClr val="C0504D"/>
      </a:accent2>
      <a:accent3>
        <a:srgbClr val="40B385"/>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4779</Words>
  <Application>Microsoft Office PowerPoint</Application>
  <PresentationFormat>Widescreen</PresentationFormat>
  <Paragraphs>275</Paragraphs>
  <Slides>40</Slides>
  <Notes>40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-apple-system</vt:lpstr>
      <vt:lpstr>Arial</vt:lpstr>
      <vt:lpstr>Calibri</vt:lpstr>
      <vt:lpstr>Calibri Light</vt:lpstr>
      <vt:lpstr>Metropolitano</vt:lpstr>
      <vt:lpstr>PowerPoint Presentation</vt:lpstr>
      <vt:lpstr>Περίληψη</vt:lpstr>
      <vt:lpstr>Εκπαιδευτικοί Στόχοι</vt:lpstr>
      <vt:lpstr>Περιεχόμενα</vt:lpstr>
      <vt:lpstr>Εισαγωγή</vt:lpstr>
      <vt:lpstr>1. 1. Κοινωνική Οικονομία: η έννοια και ιστορικά στοιχεία</vt:lpstr>
      <vt:lpstr>1. 1. Κοινωνική Οικονομία: η έννοια και ιστορικά στοιχεία</vt:lpstr>
      <vt:lpstr>1. 1. Κοινωνική Οικονομία: η έννοια και ιστορικά στοιχεία</vt:lpstr>
      <vt:lpstr>1. 1. Κοινωνική Οικονομία: η έννοια και ιστορικά στοιχεία</vt:lpstr>
      <vt:lpstr>1. 1. Κοινωνική Οικονομία: η έννοια και ιστορικά στοιχεία</vt:lpstr>
      <vt:lpstr>1. 1. Κοινωνική Οικονομία: η έννοια και ιστορικά στοιχεία</vt:lpstr>
      <vt:lpstr>1. 1. Κοινωνική Οικονομία: η έννοια και ιστορικά στοιχεία</vt:lpstr>
      <vt:lpstr>1. 1. Κοινωνική Οικονομία: η έννοια και ιστορικά στοιχεία</vt:lpstr>
      <vt:lpstr>1. 1. Κοινωνική Οικονομία: η έννοια και ιστορικά στοιχεία</vt:lpstr>
      <vt:lpstr>1. 2. Αρχές που διέπουν τις επιχειρήσεις κοινωνικής οικονομίας</vt:lpstr>
      <vt:lpstr>1. 2. Αρχές που διέπουν τις επιχειρήσεις κοινωνικής οικονομίας</vt:lpstr>
      <vt:lpstr>1. 3. Οι Τύποι Επιχειρήσεων Κοινωνικής Οικονομίας</vt:lpstr>
      <vt:lpstr>1. 3. Οι Τύποι Επιχειρήσεων Κοινωνικής Οικονομίας</vt:lpstr>
      <vt:lpstr>1. 4. Τι είναι μια κοινωνική επιχείρηση; </vt:lpstr>
      <vt:lpstr>1. 4. Τι είναι μια κοινωνική επιχείρηση; </vt:lpstr>
      <vt:lpstr>1. 4. Qué entendemos por emprendimiento social</vt:lpstr>
      <vt:lpstr>1. 4. Τι είναι μια κοινωνική επιχείρηση; </vt:lpstr>
      <vt:lpstr>1. 4. Τι είναι μια κοινωνική επιχείρηση; </vt:lpstr>
      <vt:lpstr>1. 4. Τι είναι μια κοινωνική επιχείρηση; </vt:lpstr>
      <vt:lpstr>1. 4. Τι είναι μια κοινωνική επιχείρηση; </vt:lpstr>
      <vt:lpstr>1. 4. Τι είναι μια κοινωνική επιχείρηση; </vt:lpstr>
      <vt:lpstr>1. 4. Τι είναι μια κοινωνική επιχείρηση; </vt:lpstr>
      <vt:lpstr>1. 4. Τι είναι μια κοινωνική επιχείρηση; </vt:lpstr>
      <vt:lpstr>1. 4. Τι είναι μια κοινωνική επιχείρηση; </vt:lpstr>
      <vt:lpstr>1. 5. Ο κοινωνικο-εργασιακός προσανατολισμός σε μια κοινωνική επιχείρηση</vt:lpstr>
      <vt:lpstr>1. 5. Ο κοινωνικο-εργασιακός προσανατολισμός σε μια κοινωνική επιχείρηση</vt:lpstr>
      <vt:lpstr>1. 5. Ο κοινωνικο-εργασιακός προσανατολισμός σε μια κοινωνική επιχείρηση</vt:lpstr>
      <vt:lpstr>1. 5. Ο κοινωνικο-εργασιακός προσανατολισμός σε μια κοινωνική επιχείρηση</vt:lpstr>
      <vt:lpstr>1. 5. Ο κοινωνικο-εργασιακός προσανατολισμός σε μια κοινωνική επιχείρηση</vt:lpstr>
      <vt:lpstr>1. 5. Ο κοινωνικο-εργασιακός προσανατολισμός σε μια κοινωνική επιχείρηση</vt:lpstr>
      <vt:lpstr>1. 5. Ο κοινωνικο-εργασιακός προσανατολισμός σε μια κοινωνική επιχείρηση</vt:lpstr>
      <vt:lpstr>Πηγές</vt:lpstr>
      <vt:lpstr>Αξιολόγηση μάθησης</vt:lpstr>
      <vt:lpstr>Αξιολόγηση μάθησης</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Iñigo Arrieta Arbulu</dc:creator>
  <cp:lastModifiedBy>Sofia Tsiortou</cp:lastModifiedBy>
  <cp:revision>2</cp:revision>
  <dcterms:created xsi:type="dcterms:W3CDTF">2022-05-20T10:02:23Z</dcterms:created>
  <dcterms:modified xsi:type="dcterms:W3CDTF">2022-11-02T12:40:56Z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2D913CED-8C16-4560-A471-A2AB124B2144</vt:lpwstr>
  </property>
  <property fmtid="{D5CDD505-2E9C-101B-9397-08002B2CF9AE}" pid="3" name="ArticulatePath">
    <vt:lpwstr>Metropolitano</vt:lpwstr>
  </property>
</Properties>
</file>